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657" r:id="rId2"/>
    <p:sldId id="798" r:id="rId3"/>
    <p:sldId id="761" r:id="rId4"/>
    <p:sldId id="799" r:id="rId5"/>
    <p:sldId id="791" r:id="rId6"/>
    <p:sldId id="790" r:id="rId7"/>
    <p:sldId id="801" r:id="rId8"/>
    <p:sldId id="661" r:id="rId9"/>
    <p:sldId id="670" r:id="rId10"/>
    <p:sldId id="789" r:id="rId11"/>
    <p:sldId id="800" r:id="rId12"/>
    <p:sldId id="813" r:id="rId13"/>
    <p:sldId id="805" r:id="rId14"/>
    <p:sldId id="806" r:id="rId15"/>
    <p:sldId id="807" r:id="rId16"/>
    <p:sldId id="808" r:id="rId17"/>
    <p:sldId id="809" r:id="rId18"/>
    <p:sldId id="810" r:id="rId19"/>
    <p:sldId id="811" r:id="rId20"/>
    <p:sldId id="812" r:id="rId21"/>
    <p:sldId id="821" r:id="rId22"/>
    <p:sldId id="820" r:id="rId23"/>
    <p:sldId id="819" r:id="rId24"/>
    <p:sldId id="827" r:id="rId25"/>
    <p:sldId id="818" r:id="rId26"/>
    <p:sldId id="817" r:id="rId27"/>
    <p:sldId id="826" r:id="rId28"/>
    <p:sldId id="825" r:id="rId29"/>
    <p:sldId id="824" r:id="rId30"/>
    <p:sldId id="823" r:id="rId31"/>
    <p:sldId id="822" r:id="rId32"/>
    <p:sldId id="831" r:id="rId33"/>
    <p:sldId id="816" r:id="rId34"/>
    <p:sldId id="815" r:id="rId35"/>
    <p:sldId id="814" r:id="rId36"/>
    <p:sldId id="82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знецова Татьяна Александровна" initials="КТ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CE2"/>
    <a:srgbClr val="155717"/>
    <a:srgbClr val="0F2C20"/>
    <a:srgbClr val="103422"/>
    <a:srgbClr val="D657E3"/>
    <a:srgbClr val="1BD0FB"/>
    <a:srgbClr val="E58C87"/>
    <a:srgbClr val="E05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09" autoAdjust="0"/>
    <p:restoredTop sz="87176" autoAdjust="0"/>
  </p:normalViewPr>
  <p:slideViewPr>
    <p:cSldViewPr snapToGrid="0" snapToObjects="1">
      <p:cViewPr varScale="1">
        <p:scale>
          <a:sx n="98" d="100"/>
          <a:sy n="98" d="100"/>
        </p:scale>
        <p:origin x="-21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07488-23CA-A848-9881-836699D627C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18EC-7A97-0641-8CE2-4D299017A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8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2B6532-BED5-43E1-ADB9-6078C430D17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199" y="3886200"/>
            <a:ext cx="6970643" cy="990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2020 года,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COVID-2019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позиционная борьба…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243719"/>
            <a:ext cx="68580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В.А. Петров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shutterstock_193983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22" y="319174"/>
            <a:ext cx="3048000" cy="20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1CzbRcZ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22" y="305901"/>
            <a:ext cx="3014133" cy="20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ceedcb1f0bbce51a9487a1ed164311fc0cc3e4bd_3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8" y="319174"/>
            <a:ext cx="2805994" cy="20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 txBox="1">
            <a:spLocks/>
          </p:cNvSpPr>
          <p:nvPr/>
        </p:nvSpPr>
        <p:spPr bwMode="auto">
          <a:xfrm>
            <a:off x="272150" y="332656"/>
            <a:ext cx="86923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 dirty="0">
              <a:latin typeface="Constantia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latin typeface="+mj-lt"/>
              </a:rPr>
              <a:t>Основные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Воздушно-капельный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(выделяется до 2-х недель из ВДП)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Контактный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>
                <a:latin typeface="+mj-lt"/>
              </a:rPr>
              <a:t>Возможен также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фекально-оральный</a:t>
            </a:r>
            <a:r>
              <a:rPr lang="ru-RU" sz="2400" b="1" dirty="0">
                <a:latin typeface="+mj-lt"/>
              </a:rPr>
              <a:t> механизм реализации </a:t>
            </a:r>
            <a:r>
              <a:rPr lang="ru-RU" sz="2400" b="1" dirty="0" smtClean="0">
                <a:latin typeface="+mj-lt"/>
              </a:rPr>
              <a:t>инфекции </a:t>
            </a:r>
            <a:r>
              <a:rPr lang="ru-RU" sz="2000" b="1" dirty="0" smtClean="0">
                <a:latin typeface="+mj-lt"/>
              </a:rPr>
              <a:t>(у 30% больных вирус обнаружен в фекалиях, может выделяться до 5 недель)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endParaRPr lang="ru-RU" sz="20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latin typeface="+mj-lt"/>
              </a:rPr>
              <a:t>В ряде случаев вирус  обнаруживается в моче и слюне</a:t>
            </a:r>
            <a:endParaRPr lang="en-US" sz="24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Аэрозольный путь </a:t>
            </a:r>
            <a:r>
              <a:rPr lang="ru-RU" sz="2400" b="1" dirty="0" smtClean="0">
                <a:latin typeface="+mj-lt"/>
              </a:rPr>
              <a:t>в натуральных условиях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 доказан</a:t>
            </a:r>
            <a:r>
              <a:rPr lang="ru-RU" sz="2400" b="1" dirty="0" smtClean="0">
                <a:latin typeface="+mj-lt"/>
              </a:rPr>
              <a:t>, но и не исключается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Вертикальный путь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 доказан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 smtClean="0">
              <a:latin typeface="Constantia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34894"/>
            <a:ext cx="8676456" cy="7675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Механизмы и пути передачи инфекции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075" y="5688449"/>
            <a:ext cx="8504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Zhang W, Du RH, Li B, </a:t>
            </a:r>
            <a:r>
              <a:rPr lang="en-US" sz="1000" dirty="0" err="1" smtClean="0"/>
              <a:t>Zheng</a:t>
            </a:r>
            <a:r>
              <a:rPr lang="en-US" sz="1000" dirty="0" smtClean="0"/>
              <a:t> X S, Yang XL, Hu B, Zhou P. Molecular and serological investigation of 2019-nCoV infected patients: implication of multiple shedding routes. Emerging Microbes &amp; Infections 2020; 9(1), 386-389.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/10.1080/22221751.2020.1729071</a:t>
            </a:r>
            <a:endParaRPr lang="ru-RU" sz="1000" dirty="0" smtClean="0"/>
          </a:p>
          <a:p>
            <a:pPr algn="r"/>
            <a:r>
              <a:rPr lang="en-US" sz="1000" dirty="0" smtClean="0"/>
              <a:t>23. Chen Y, </a:t>
            </a:r>
            <a:r>
              <a:rPr lang="en-US" sz="1000" dirty="0" err="1" smtClean="0"/>
              <a:t>Guo</a:t>
            </a:r>
            <a:r>
              <a:rPr lang="en-US" sz="1000" dirty="0" smtClean="0"/>
              <a:t> Y, Pan Y,  Zhao ZJ. Structure analysis of the receptor binding of 2019-nCoV. Biochemical and Biophysical Research Communications 2020; 17 Feb 2020.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/10.1016/j.bbrc.2020.02.071;</a:t>
            </a:r>
            <a:endParaRPr lang="ru-RU" sz="1000" dirty="0" smtClean="0"/>
          </a:p>
          <a:p>
            <a:pPr algn="r"/>
            <a:r>
              <a:rPr lang="en-US" sz="1000" dirty="0" smtClean="0"/>
              <a:t>24. Guan W, Ni Z, Yu H. et al. Clinical characteristics of 2019 novel coronavirus infection in China. </a:t>
            </a:r>
            <a:r>
              <a:rPr lang="en-US" sz="1000" dirty="0" err="1" smtClean="0"/>
              <a:t>medRxiv</a:t>
            </a:r>
            <a:r>
              <a:rPr lang="en-US" sz="1000" dirty="0" smtClean="0"/>
              <a:t> preprint posted online on Feb. 9, 2020;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/10.1101/2020.02.06.20020974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59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User\Desktop\0b38a4cf06d3bb5a875fa07fece3a9d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" y="131618"/>
            <a:ext cx="4391951" cy="2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w1056h594fil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8" y="3045030"/>
            <a:ext cx="6448484" cy="36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ceedcb1f0bbce51a9487a1ed164311fc0cc3e4bd_3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131618"/>
            <a:ext cx="4227615" cy="2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Новая папка\Скриншот 30-03-2020 20_49_5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023"/>
            <a:ext cx="5680262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6200000">
            <a:off x="2398815" y="4259355"/>
            <a:ext cx="807521" cy="22165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4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вая папка\Скриншот 30-03-2020 19_50_5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5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вая папка\Скриншот 30-03-2020 19_52_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2" y="0"/>
            <a:ext cx="9183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Скриншот 30-03-2020 19_53_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1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овая папка\Скриншот 30-03-2020 20_03_4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1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2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ая папка\Скриншот 30-03-2020 20_17_2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3" y="0"/>
            <a:ext cx="9262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1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вая папка\Скриншот 30-03-2020 20_18_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5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3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Новая папка\Скриншот 30-03-2020 20_20_4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7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криншот 25-03-2020 06_01_3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" y="365016"/>
            <a:ext cx="9039105" cy="59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Скриншот 30-03-2020 18_44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51" y="1479651"/>
            <a:ext cx="13716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16200000">
            <a:off x="4476997" y="-205767"/>
            <a:ext cx="807521" cy="22165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6" name="Picture 2" descr="C:\Users\User\Desktop\Скриншот 31-03-2020 07_37_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51" y="1517751"/>
            <a:ext cx="13716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 rot="16200000">
            <a:off x="5545777" y="855019"/>
            <a:ext cx="807521" cy="17100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Новая папка\Скриншот 30-03-2020 20_21_1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24" y="152400"/>
            <a:ext cx="9209124" cy="65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7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Новая папка\Скриншот 30-03-2020 20_22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52400"/>
            <a:ext cx="9037122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7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Новая папка\Скриншот 30-03-2020 20_22_4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78" y="0"/>
            <a:ext cx="921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3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Новая папка\Скриншот 30-03-2020 20_23_1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8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Новая папка\Скриншот 30-03-2020 20_23_4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0"/>
            <a:ext cx="8942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4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Новая папка\Скриншот 30-03-2020 20_24_1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Новая папка\Скриншот 30-03-2020 20_25_1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6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Новая папка\Скриншот 30-03-2020 20_25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3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Новая папка\Скриншот 30-03-2020 20_43_0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0"/>
            <a:ext cx="9001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63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Новая папка\Скриншот 30-03-2020 20_43_3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Скриншот 24-03-2020 22_39_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1" y="0"/>
            <a:ext cx="8957593" cy="67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275" y="648751"/>
            <a:ext cx="2941122" cy="250371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Данные на 24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Скриншот 30-03-2020 19_09_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64" y="648751"/>
            <a:ext cx="5457825" cy="61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8498044" flipH="1">
            <a:off x="3097177" y="993552"/>
            <a:ext cx="242567" cy="990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043753" flipH="1">
            <a:off x="3127331" y="996966"/>
            <a:ext cx="292631" cy="1198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10894" y="398380"/>
            <a:ext cx="2941122" cy="250371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Данные на 30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4043753" flipH="1">
            <a:off x="3205756" y="1753981"/>
            <a:ext cx="292631" cy="1004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Новая папка\Скриншот 30-03-2020 20_44_1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87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Новая папка\Скриншот 30-03-2020 20_44_4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0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678680"/>
            <a:ext cx="8229600" cy="1478280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«Необходимо помнить о защите персонала.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главный ресурс. Берегите людей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!»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М.А. Мурашко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68" name="Picture 4" descr="C:\Users\User\Desktop\109300d967110a463a324e98f07f6c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43" y="264793"/>
            <a:ext cx="7007013" cy="42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01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Новая папка\Скриншот 30-03-2020 20_46_2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53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Новая папка\Скриншот 30-03-2020 20_46_5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73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Новая папка\Скриншот 30-03-2020 20_47_4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96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4132612"/>
            <a:ext cx="8354291" cy="255319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может коснуться каждого. И тогда то, что происходит сегодня во многих западных странах — </a:t>
            </a:r>
            <a:endParaRPr lang="ru-RU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Европе, и за океаном, — может стать нашим ближайшим будущим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И, поверьте, самое безопасное сейчас — побыть дома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В.В. Путин</a:t>
            </a: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10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dirty="0"/>
          </a:p>
          <a:p>
            <a:pPr marL="0" indent="0" algn="r">
              <a:buNone/>
            </a:pPr>
            <a:r>
              <a:rPr lang="ru-RU" sz="4000" dirty="0" smtClean="0"/>
              <a:t>https</a:t>
            </a:r>
            <a:r>
              <a:rPr lang="ru-RU" sz="4000" dirty="0"/>
              <a:t>://www.rbc.ru/society/26/03/2020/5e7c8e509a79477b75ad5718</a:t>
            </a:r>
          </a:p>
        </p:txBody>
      </p:sp>
      <p:pic>
        <p:nvPicPr>
          <p:cNvPr id="5" name="Picture 2" descr="C:\Users\User\Desktop\D00N8uvWkAAJ2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31" y="152399"/>
            <a:ext cx="6467659" cy="39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2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Скриншот 25-03-2020 06_02_3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" y="237505"/>
            <a:ext cx="8997195" cy="59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Скриншот 30-03-2020 19_25_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54" y="1408953"/>
            <a:ext cx="4448946" cy="47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7569" y="1402400"/>
            <a:ext cx="2149434" cy="250371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на 24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User\Desktop\Скриншот 31-03-2020 07_42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3" y="1389971"/>
            <a:ext cx="4334494" cy="46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729351" y="1283767"/>
            <a:ext cx="1809008" cy="250372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31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Скриншот 25-03-2020 05_53_5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52400"/>
            <a:ext cx="8924502" cy="65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криншот 25-03-2020 05_51_5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5" y="273133"/>
            <a:ext cx="8867725" cy="59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0882"/>
            <a:ext cx="8229600" cy="6442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Италии выздоровел 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– летний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мужчина: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пережил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«испанку», нацистов и 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5111" y="5130141"/>
            <a:ext cx="8579922" cy="18456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В</a:t>
            </a:r>
            <a:r>
              <a:rPr lang="ru-RU" sz="2000" b="1" dirty="0">
                <a:latin typeface="+mj-lt"/>
              </a:rPr>
              <a:t> итальянском городе Римини выздоровел 101-летний мужчина, </a:t>
            </a: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у</a:t>
            </a:r>
            <a:r>
              <a:rPr lang="ru-RU" sz="2000" b="1" dirty="0">
                <a:latin typeface="+mj-lt"/>
              </a:rPr>
              <a:t> которого был диагностирован </a:t>
            </a:r>
            <a:r>
              <a:rPr lang="ru-RU" sz="2000" b="1" dirty="0" err="1">
                <a:latin typeface="+mj-lt"/>
              </a:rPr>
              <a:t>коронавирус</a:t>
            </a:r>
            <a:r>
              <a:rPr lang="ru-RU" sz="2000" b="1" dirty="0">
                <a:latin typeface="+mj-lt"/>
              </a:rPr>
              <a:t>. Он стал самым пожилым пациентом, которому удалось победить инфекцию.</a:t>
            </a:r>
          </a:p>
          <a:p>
            <a:endParaRPr lang="ru-RU" dirty="0"/>
          </a:p>
        </p:txBody>
      </p:sp>
      <p:pic>
        <p:nvPicPr>
          <p:cNvPr id="1026" name="Picture 2" descr="C:\Users\User\Desktop\101 итальянец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3" y="1251362"/>
            <a:ext cx="5125934" cy="36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92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362"/>
            <a:ext cx="3105939" cy="23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79117"/>
            <a:ext cx="8785225" cy="1655763"/>
          </a:xfrm>
        </p:spPr>
        <p:txBody>
          <a:bodyPr>
            <a:normAutofit fontScale="85000" lnSpcReduction="10000"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Garamond" pitchFamily="18" charset="0"/>
              </a:rPr>
              <a:t>	«</a:t>
            </a:r>
            <a:r>
              <a:rPr lang="ru-RU" sz="2800" b="1" smtClean="0">
                <a:latin typeface="Garamond" pitchFamily="18" charset="0"/>
              </a:rPr>
              <a:t>Врач любой специальности </a:t>
            </a:r>
            <a:r>
              <a:rPr lang="ru-RU" sz="2800" smtClean="0">
                <a:latin typeface="Garamond" pitchFamily="18" charset="0"/>
              </a:rPr>
              <a:t>в любой момент может встретиться</a:t>
            </a:r>
            <a:r>
              <a:rPr lang="ru-RU" sz="2800" b="1" smtClean="0">
                <a:latin typeface="Garamond" pitchFamily="18" charset="0"/>
              </a:rPr>
              <a:t> с инфекционным больным</a:t>
            </a:r>
            <a:r>
              <a:rPr lang="ru-RU" sz="2800" smtClean="0">
                <a:latin typeface="Garamond" pitchFamily="18" charset="0"/>
              </a:rPr>
              <a:t>.</a:t>
            </a:r>
            <a:r>
              <a:rPr lang="ru-RU" sz="2800" b="1" smtClean="0">
                <a:latin typeface="Garamond" pitchFamily="18" charset="0"/>
              </a:rPr>
              <a:t>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И от его эрудиции и знаний во многом будет </a:t>
            </a:r>
            <a:r>
              <a:rPr lang="ru-RU" sz="2800" b="1" smtClean="0">
                <a:latin typeface="Garamond" pitchFamily="18" charset="0"/>
              </a:rPr>
              <a:t>зависеть</a:t>
            </a:r>
            <a:r>
              <a:rPr lang="ru-RU" sz="2800" smtClean="0">
                <a:latin typeface="Garamond" pitchFamily="18" charset="0"/>
              </a:rPr>
              <a:t> дальнейшее  </a:t>
            </a:r>
            <a:r>
              <a:rPr lang="ru-RU" sz="2800" b="1" smtClean="0">
                <a:latin typeface="Garamond" pitchFamily="18" charset="0"/>
              </a:rPr>
              <a:t>распространение или пресечение э</a:t>
            </a:r>
            <a:r>
              <a:rPr lang="ru-RU" sz="2800" smtClean="0">
                <a:latin typeface="Garamond" pitchFamily="18" charset="0"/>
              </a:rPr>
              <a:t>пидемического процесса»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>
                <a:latin typeface="Garamond" pitchFamily="18" charset="0"/>
              </a:rPr>
              <a:t>академик В.И. Покровский,  президент РАМН в 1986-2006гг.</a:t>
            </a:r>
            <a:endParaRPr lang="ru-RU" sz="2000" b="1" smtClean="0">
              <a:latin typeface="Garamond" pitchFamily="18" charset="0"/>
            </a:endParaRPr>
          </a:p>
        </p:txBody>
      </p:sp>
      <p:pic>
        <p:nvPicPr>
          <p:cNvPr id="13315" name="Picture 2" descr="http://cdn-st4.rtr-vesti.ru/vh/pictures/xw/194/356/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784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C:\Users\User\YandexDisk\Скриншоты\2020-01-30_16-22-4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829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 descr="C:\Users\User\YandexDisk\Скриншоты\2020-01-30_16-33-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68900"/>
            <a:ext cx="5722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2" descr="C:\Users\User\YandexDisk\Скриншоты\2020-01-30_16-19-5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0" y="3357563"/>
            <a:ext cx="4730750" cy="3365500"/>
          </a:xfrm>
          <a:noFill/>
        </p:spPr>
      </p:pic>
      <p:sp>
        <p:nvSpPr>
          <p:cNvPr id="12" name="Овал 11"/>
          <p:cNvSpPr/>
          <p:nvPr/>
        </p:nvSpPr>
        <p:spPr>
          <a:xfrm rot="16200000">
            <a:off x="5708650" y="3760788"/>
            <a:ext cx="1154113" cy="27574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37125" y="692150"/>
            <a:ext cx="4206875" cy="5302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января, среда 2020 года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5011</TotalTime>
  <Words>178</Words>
  <Application>Microsoft Office PowerPoint</Application>
  <PresentationFormat>Экран (4:3)</PresentationFormat>
  <Paragraphs>42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Начальная</vt:lpstr>
      <vt:lpstr>Весна 2020 года, COVID-2019: позиционная борьба…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 Италии выздоровел 101 – летний мужчина:  он пережил «испанку», нацистов и … коронавирус  </vt:lpstr>
      <vt:lpstr>Презентация PowerPoint</vt:lpstr>
      <vt:lpstr>29 января, среда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Pshenichnaya</dc:creator>
  <cp:lastModifiedBy>User</cp:lastModifiedBy>
  <cp:revision>368</cp:revision>
  <dcterms:created xsi:type="dcterms:W3CDTF">2017-11-24T20:49:44Z</dcterms:created>
  <dcterms:modified xsi:type="dcterms:W3CDTF">2020-03-31T07:10:47Z</dcterms:modified>
</cp:coreProperties>
</file>