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5" r:id="rId3"/>
    <p:sldId id="291" r:id="rId4"/>
    <p:sldId id="292" r:id="rId5"/>
    <p:sldId id="293" r:id="rId6"/>
    <p:sldId id="278" r:id="rId7"/>
    <p:sldId id="294" r:id="rId8"/>
    <p:sldId id="282" r:id="rId9"/>
    <p:sldId id="257" r:id="rId10"/>
    <p:sldId id="299" r:id="rId11"/>
    <p:sldId id="300" r:id="rId12"/>
    <p:sldId id="277" r:id="rId13"/>
    <p:sldId id="297" r:id="rId14"/>
    <p:sldId id="301" r:id="rId15"/>
    <p:sldId id="298" r:id="rId16"/>
    <p:sldId id="276" r:id="rId17"/>
    <p:sldId id="296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03" r:id="rId26"/>
    <p:sldId id="304" r:id="rId27"/>
    <p:sldId id="290" r:id="rId28"/>
    <p:sldId id="262" r:id="rId29"/>
    <p:sldId id="263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3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C2E2E0-0930-4507-9876-8138A437883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7AF3F8-B819-417F-8837-C645B5B6DC9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573016"/>
            <a:ext cx="7200800" cy="1303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профилактики COVID-19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пациентов с онкологическими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858000" cy="533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профессор Владимир Александрович Петров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2739346_850xN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328"/>
            <a:ext cx="50577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5489"/>
            <a:ext cx="1522089" cy="13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92021672_1487301888106619_411558580074420633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39" y="1768860"/>
            <a:ext cx="3096344" cy="17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/>
              <a:t>«</a:t>
            </a:r>
            <a:r>
              <a:rPr lang="en-US" sz="2200" b="1" dirty="0" smtClean="0"/>
              <a:t>COVID-19 </a:t>
            </a:r>
            <a:r>
              <a:rPr lang="en-US" sz="2200" b="1" dirty="0"/>
              <a:t>Infection in Patients With Cancer in </a:t>
            </a:r>
            <a:r>
              <a:rPr lang="en-US" sz="2200" b="1" dirty="0" smtClean="0"/>
              <a:t>China</a:t>
            </a:r>
            <a:r>
              <a:rPr lang="ru-RU" sz="2200" b="1" dirty="0" smtClean="0"/>
              <a:t>»</a:t>
            </a: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84976" cy="5393366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000" dirty="0">
                <a:latin typeface="Cambria" pitchFamily="18" charset="0"/>
              </a:rPr>
              <a:t>По сравнению с пациентами с COVID-19 без онкологического анамнеза, больные раком </a:t>
            </a:r>
            <a:endParaRPr lang="ru-RU" sz="2000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Cambria" pitchFamily="18" charset="0"/>
              </a:rPr>
              <a:t>были старше: </a:t>
            </a:r>
            <a:r>
              <a:rPr lang="ru-RU" sz="2000" dirty="0" smtClean="0">
                <a:latin typeface="Cambria" pitchFamily="18" charset="0"/>
              </a:rPr>
              <a:t>средний </a:t>
            </a:r>
            <a:r>
              <a:rPr lang="ru-RU" sz="2000" dirty="0">
                <a:latin typeface="Cambria" pitchFamily="18" charset="0"/>
              </a:rPr>
              <a:t>возраст = 63,1 против 48,7 </a:t>
            </a:r>
            <a:r>
              <a:rPr lang="ru-RU" sz="2000" dirty="0" smtClean="0">
                <a:latin typeface="Cambria" pitchFamily="18" charset="0"/>
              </a:rPr>
              <a:t>лет,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Cambria" pitchFamily="18" charset="0"/>
              </a:rPr>
              <a:t>чаще </a:t>
            </a:r>
            <a:r>
              <a:rPr lang="ru-RU" sz="2000" b="1" dirty="0">
                <a:latin typeface="Cambria" pitchFamily="18" charset="0"/>
              </a:rPr>
              <a:t>имели в анамнезе курение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4 </a:t>
            </a:r>
            <a:r>
              <a:rPr lang="ru-RU" sz="2000" dirty="0">
                <a:latin typeface="Cambria" pitchFamily="18" charset="0"/>
              </a:rPr>
              <a:t>[22%] из 18 против 107 [7%] из </a:t>
            </a:r>
            <a:r>
              <a:rPr lang="ru-RU" sz="2000" dirty="0" smtClean="0">
                <a:latin typeface="Cambria" pitchFamily="18" charset="0"/>
              </a:rPr>
              <a:t>1572,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Cambria" pitchFamily="18" charset="0"/>
              </a:rPr>
              <a:t>имели </a:t>
            </a:r>
            <a:r>
              <a:rPr lang="ru-RU" sz="2000" b="1" dirty="0">
                <a:latin typeface="Cambria" pitchFamily="18" charset="0"/>
              </a:rPr>
              <a:t>больше полипов </a:t>
            </a:r>
            <a:r>
              <a:rPr lang="ru-RU" sz="2000" dirty="0" smtClean="0">
                <a:latin typeface="Cambria" pitchFamily="18" charset="0"/>
              </a:rPr>
              <a:t>8 </a:t>
            </a:r>
            <a:r>
              <a:rPr lang="ru-RU" sz="2000" dirty="0">
                <a:latin typeface="Cambria" pitchFamily="18" charset="0"/>
              </a:rPr>
              <a:t>[47%] из 17 пациентов против 323 [23%] из </a:t>
            </a:r>
            <a:r>
              <a:rPr lang="ru-RU" sz="2000" dirty="0" smtClean="0">
                <a:latin typeface="Cambria" pitchFamily="18" charset="0"/>
              </a:rPr>
              <a:t>1377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Cambria" pitchFamily="18" charset="0"/>
              </a:rPr>
              <a:t>имели </a:t>
            </a:r>
            <a:r>
              <a:rPr lang="ru-RU" sz="2000" b="1" dirty="0">
                <a:latin typeface="Cambria" pitchFamily="18" charset="0"/>
              </a:rPr>
              <a:t>более </a:t>
            </a:r>
            <a:r>
              <a:rPr lang="ru-RU" sz="2000" b="1" dirty="0" smtClean="0">
                <a:latin typeface="Cambria" pitchFamily="18" charset="0"/>
              </a:rPr>
              <a:t>тяжелую исходную картину при </a:t>
            </a:r>
            <a:r>
              <a:rPr lang="ru-RU" sz="2000" b="1" dirty="0">
                <a:latin typeface="Cambria" pitchFamily="18" charset="0"/>
              </a:rPr>
              <a:t>компьютерной томографии </a:t>
            </a:r>
            <a:r>
              <a:rPr lang="ru-RU" sz="2000" dirty="0" smtClean="0">
                <a:latin typeface="Cambria" pitchFamily="18" charset="0"/>
              </a:rPr>
              <a:t>17 </a:t>
            </a:r>
            <a:r>
              <a:rPr lang="ru-RU" sz="2000" dirty="0">
                <a:latin typeface="Cambria" pitchFamily="18" charset="0"/>
              </a:rPr>
              <a:t>[94%] из 18 против 1113 [71%] из </a:t>
            </a:r>
            <a:r>
              <a:rPr lang="ru-RU" sz="2000" dirty="0" smtClean="0">
                <a:latin typeface="Cambria" pitchFamily="18" charset="0"/>
              </a:rPr>
              <a:t>1572</a:t>
            </a:r>
            <a:r>
              <a:rPr lang="ru-RU" sz="2000" dirty="0">
                <a:latin typeface="Cambria" pitchFamily="18" charset="0"/>
              </a:rPr>
              <a:t> </a:t>
            </a:r>
            <a:endParaRPr lang="ru-RU" sz="2000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mbria" pitchFamily="18" charset="0"/>
              </a:rPr>
              <a:t>Не </a:t>
            </a:r>
            <a:r>
              <a:rPr lang="ru-RU" sz="2000" dirty="0">
                <a:latin typeface="Cambria" pitchFamily="18" charset="0"/>
              </a:rPr>
              <a:t>было отмечено </a:t>
            </a:r>
            <a:r>
              <a:rPr lang="ru-RU" sz="2000" b="1" dirty="0">
                <a:latin typeface="Cambria" pitchFamily="18" charset="0"/>
              </a:rPr>
              <a:t>никаких существенных различий </a:t>
            </a:r>
            <a:r>
              <a:rPr lang="ru-RU" sz="2000" dirty="0">
                <a:latin typeface="Cambria" pitchFamily="18" charset="0"/>
              </a:rPr>
              <a:t>по полу, другим исходным симптомам, другим сопутствующим патологиям или исходной рентгенологической степени тяжести.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Пациенты с онкологическими заболеваниями имели </a:t>
            </a:r>
            <a:r>
              <a:rPr lang="ru-RU" sz="2000" b="1" dirty="0">
                <a:latin typeface="Cambria" pitchFamily="18" charset="0"/>
              </a:rPr>
              <a:t>более высокий риск тяжелого </a:t>
            </a:r>
            <a:r>
              <a:rPr lang="ru-RU" sz="2000" b="1" dirty="0" smtClean="0">
                <a:latin typeface="Cambria" pitchFamily="18" charset="0"/>
              </a:rPr>
              <a:t>течения </a:t>
            </a:r>
            <a:r>
              <a:rPr lang="ru-RU" sz="2000" dirty="0">
                <a:latin typeface="Cambria" pitchFamily="18" charset="0"/>
              </a:rPr>
              <a:t>(определяемого как совокупность госпитализаций в отделение интенсивной терапии, требующих инвазивной вентиляции легких или смерти), причем тяжелые события имели место у 7 (39%) из 18 больных раком против 124 (8%) из 1572 больных без рака ( </a:t>
            </a:r>
            <a:r>
              <a:rPr lang="ru-RU" sz="2000" i="1" dirty="0">
                <a:latin typeface="Cambria" pitchFamily="18" charset="0"/>
              </a:rPr>
              <a:t>Р </a:t>
            </a:r>
            <a:r>
              <a:rPr lang="ru-RU" sz="2000" dirty="0">
                <a:latin typeface="Cambria" pitchFamily="18" charset="0"/>
              </a:rPr>
              <a:t>= .0003).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518110"/>
            <a:ext cx="709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ambria" pitchFamily="18" charset="0"/>
              </a:rPr>
              <a:t>https://www.ascopost.com/news/march-2020/covid-19-infection-in-patients-with-cancer-in-china/</a:t>
            </a:r>
            <a:endParaRPr lang="ru-RU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/>
              <a:t>«</a:t>
            </a:r>
            <a:r>
              <a:rPr lang="en-US" sz="2200" b="1" dirty="0"/>
              <a:t>COVID-19 Infection in Patients With Cancer in China</a:t>
            </a:r>
            <a:r>
              <a:rPr lang="ru-RU" sz="2200" b="1" dirty="0"/>
              <a:t>»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712968" cy="475252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mbria" pitchFamily="18" charset="0"/>
              </a:rPr>
              <a:t>Пациенты </a:t>
            </a:r>
            <a:r>
              <a:rPr lang="ru-RU" sz="2000" dirty="0">
                <a:latin typeface="Cambria" pitchFamily="18" charset="0"/>
              </a:rPr>
              <a:t>с онкологическими заболеваниями, которые прошли химиотерапию или операцию в течение последнего месяца, имели </a:t>
            </a:r>
            <a:r>
              <a:rPr lang="ru-RU" sz="2000" b="1" dirty="0">
                <a:latin typeface="Cambria" pitchFamily="18" charset="0"/>
              </a:rPr>
              <a:t>больший риск клинически тяжелых событий </a:t>
            </a:r>
            <a:r>
              <a:rPr lang="ru-RU" sz="2000" b="1" dirty="0" smtClean="0">
                <a:latin typeface="Cambria" pitchFamily="18" charset="0"/>
              </a:rPr>
              <a:t>3 </a:t>
            </a:r>
            <a:r>
              <a:rPr lang="ru-RU" sz="2000" b="1" dirty="0">
                <a:latin typeface="Cambria" pitchFamily="18" charset="0"/>
              </a:rPr>
              <a:t>[75%] </a:t>
            </a:r>
            <a:r>
              <a:rPr lang="ru-RU" sz="2000" dirty="0">
                <a:latin typeface="Cambria" pitchFamily="18" charset="0"/>
              </a:rPr>
              <a:t>из 4 </a:t>
            </a:r>
            <a:r>
              <a:rPr lang="ru-RU" sz="2000" dirty="0" smtClean="0">
                <a:latin typeface="Cambria" pitchFamily="18" charset="0"/>
              </a:rPr>
              <a:t>пациентов </a:t>
            </a:r>
            <a:r>
              <a:rPr lang="ru-RU" sz="2000" dirty="0">
                <a:latin typeface="Cambria" pitchFamily="18" charset="0"/>
              </a:rPr>
              <a:t>по сравнению с теми, кто не </a:t>
            </a:r>
            <a:r>
              <a:rPr lang="ru-RU" sz="2000" dirty="0" smtClean="0">
                <a:latin typeface="Cambria" pitchFamily="18" charset="0"/>
              </a:rPr>
              <a:t>имел–6 </a:t>
            </a:r>
            <a:r>
              <a:rPr lang="ru-RU" sz="2000" dirty="0">
                <a:latin typeface="Cambria" pitchFamily="18" charset="0"/>
              </a:rPr>
              <a:t>[43%] из 14 пациентов; </a:t>
            </a:r>
            <a:endParaRPr lang="ru-RU" sz="2000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mbria" pitchFamily="18" charset="0"/>
              </a:rPr>
              <a:t>При </a:t>
            </a:r>
            <a:r>
              <a:rPr lang="ru-RU" sz="2000" dirty="0">
                <a:latin typeface="Cambria" pitchFamily="18" charset="0"/>
              </a:rPr>
              <a:t>многофакторном анализе </a:t>
            </a:r>
            <a:r>
              <a:rPr lang="ru-RU" sz="2000" b="1" dirty="0">
                <a:latin typeface="Cambria" pitchFamily="18" charset="0"/>
              </a:rPr>
              <a:t>онкологический анамнез был связан с самым высоким риском развития тяжелых событий </a:t>
            </a:r>
            <a:r>
              <a:rPr lang="ru-RU" sz="2000" dirty="0">
                <a:latin typeface="Cambria" pitchFamily="18" charset="0"/>
              </a:rPr>
              <a:t>(OR = 5.399, </a:t>
            </a:r>
            <a:r>
              <a:rPr lang="ru-RU" sz="2000" i="1" dirty="0">
                <a:latin typeface="Cambria" pitchFamily="18" charset="0"/>
              </a:rPr>
              <a:t>P </a:t>
            </a:r>
            <a:r>
              <a:rPr lang="ru-RU" sz="2000" dirty="0">
                <a:latin typeface="Cambria" pitchFamily="18" charset="0"/>
              </a:rPr>
              <a:t>= </a:t>
            </a:r>
            <a:r>
              <a:rPr lang="ru-RU" sz="2000" dirty="0" smtClean="0">
                <a:latin typeface="Cambria" pitchFamily="18" charset="0"/>
              </a:rPr>
              <a:t>.003</a:t>
            </a:r>
            <a:r>
              <a:rPr lang="ru-RU" sz="2000" dirty="0">
                <a:latin typeface="Cambria" pitchFamily="18" charset="0"/>
              </a:rPr>
              <a:t>). Среди больных раком </a:t>
            </a:r>
            <a:r>
              <a:rPr lang="ru-RU" sz="2000" b="1" dirty="0">
                <a:latin typeface="Cambria" pitchFamily="18" charset="0"/>
              </a:rPr>
              <a:t>более пожилой возраст был единственным фактором риска</a:t>
            </a:r>
            <a:r>
              <a:rPr lang="ru-RU" sz="2000" dirty="0">
                <a:latin typeface="Cambria" pitchFamily="18" charset="0"/>
              </a:rPr>
              <a:t>, связанным с повышенным риском развития тяжелых событий (OR = 1,43, </a:t>
            </a:r>
            <a:r>
              <a:rPr lang="ru-RU" sz="2000" i="1" dirty="0">
                <a:latin typeface="Cambria" pitchFamily="18" charset="0"/>
              </a:rPr>
              <a:t>P </a:t>
            </a:r>
            <a:r>
              <a:rPr lang="ru-RU" sz="2000" dirty="0">
                <a:latin typeface="Cambria" pitchFamily="18" charset="0"/>
              </a:rPr>
              <a:t>= .072). </a:t>
            </a:r>
            <a:endParaRPr lang="ru-RU" sz="2000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Cambria" pitchFamily="18" charset="0"/>
              </a:rPr>
              <a:t>Рак </a:t>
            </a:r>
            <a:r>
              <a:rPr lang="ru-RU" sz="2000" b="1" dirty="0">
                <a:latin typeface="Cambria" pitchFamily="18" charset="0"/>
              </a:rPr>
              <a:t>был связан с более коротким временем до развития тяжелых событий </a:t>
            </a:r>
            <a:r>
              <a:rPr lang="ru-RU" sz="2000" dirty="0">
                <a:latin typeface="Cambria" pitchFamily="18" charset="0"/>
              </a:rPr>
              <a:t>(медиана времени = 13 дней против 43 дней у лиц без рака, </a:t>
            </a:r>
            <a:r>
              <a:rPr lang="ru-RU" sz="2000" i="1" dirty="0">
                <a:latin typeface="Cambria" pitchFamily="18" charset="0"/>
              </a:rPr>
              <a:t>P</a:t>
            </a:r>
            <a:r>
              <a:rPr lang="ru-RU" sz="2000" dirty="0">
                <a:latin typeface="Cambria" pitchFamily="18" charset="0"/>
              </a:rPr>
              <a:t>0001; коэффициент опасности = 3,56, 95% доверительный интервал = 1,65-7,69, с поправкой на возраст).</a:t>
            </a:r>
          </a:p>
          <a:p>
            <a:endParaRPr lang="ru-RU" sz="1200" dirty="0" smtClean="0">
              <a:latin typeface="Cambria" pitchFamily="18" charset="0"/>
            </a:endParaRPr>
          </a:p>
          <a:p>
            <a:endParaRPr lang="ru-RU" sz="12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381328"/>
            <a:ext cx="7092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mbria" pitchFamily="18" charset="0"/>
              </a:rPr>
              <a:t>https://www.ascopost.com/news/march-2020/covid-19-infection-in-patients-with-cancer-in-china/</a:t>
            </a:r>
            <a:endParaRPr lang="ru-RU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84976" cy="530120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" pitchFamily="18" charset="0"/>
              </a:rPr>
              <a:t>Смертность в </a:t>
            </a:r>
            <a:r>
              <a:rPr lang="ru-RU" sz="2400" dirty="0">
                <a:latin typeface="Cambria" pitchFamily="18" charset="0"/>
              </a:rPr>
              <a:t>группе онкологических </a:t>
            </a:r>
            <a:r>
              <a:rPr lang="ru-RU" sz="2400" dirty="0" smtClean="0">
                <a:latin typeface="Cambria" pitchFamily="18" charset="0"/>
              </a:rPr>
              <a:t>пациентов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с подтвержденной </a:t>
            </a:r>
            <a:r>
              <a:rPr lang="ru-RU" sz="2400" dirty="0" err="1">
                <a:latin typeface="Cambria" pitchFamily="18" charset="0"/>
              </a:rPr>
              <a:t>коронавирусной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инфекцией  </a:t>
            </a:r>
            <a:r>
              <a:rPr lang="ru-RU" sz="2400" dirty="0" smtClean="0">
                <a:latin typeface="Cambria" pitchFamily="18" charset="0"/>
              </a:rPr>
              <a:t>– 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7,6%</a:t>
            </a:r>
            <a:r>
              <a:rPr lang="ru-RU" sz="2400" dirty="0">
                <a:latin typeface="Cambria" pitchFamily="18" charset="0"/>
              </a:rPr>
              <a:t/>
            </a:r>
            <a:br>
              <a:rPr lang="ru-RU" sz="2400" dirty="0">
                <a:latin typeface="Cambria" pitchFamily="18" charset="0"/>
              </a:rPr>
            </a:br>
            <a:endParaRPr lang="ru-RU" sz="2400" dirty="0" smtClean="0">
              <a:latin typeface="Cambria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ru-RU" sz="2400" dirty="0" smtClean="0">
                <a:latin typeface="Cambria" pitchFamily="18" charset="0"/>
              </a:rPr>
              <a:t>Для </a:t>
            </a:r>
            <a:r>
              <a:rPr lang="ru-RU" sz="2400" dirty="0">
                <a:latin typeface="Cambria" pitchFamily="18" charset="0"/>
              </a:rPr>
              <a:t>сравнения, смертность среди других групп пациентов с подтвержденной </a:t>
            </a:r>
            <a:r>
              <a:rPr lang="ru-RU" sz="2400" dirty="0" err="1" smtClean="0">
                <a:latin typeface="Cambria" pitchFamily="18" charset="0"/>
              </a:rPr>
              <a:t>коронавирусной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инфекцией: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" pitchFamily="18" charset="0"/>
              </a:rPr>
              <a:t>пациенты с сердечно-сосудистыми заболеваниями –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13,2%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" pitchFamily="18" charset="0"/>
              </a:rPr>
              <a:t>пациенты с сахарным диабетом –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9,2%;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" pitchFamily="18" charset="0"/>
              </a:rPr>
              <a:t>пациенты с гипертонией –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8,4%;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" pitchFamily="18" charset="0"/>
              </a:rPr>
              <a:t>Пациенты ХОЗЛ –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8,0%;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" pitchFamily="18" charset="0"/>
              </a:rPr>
              <a:t>все инфицированные в целом –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3,4%;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" pitchFamily="18" charset="0"/>
              </a:rPr>
              <a:t>пациенты, не имеющие сопутствующих заболеваний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1,4%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ru-RU" sz="2400" b="1" dirty="0" smtClean="0">
                <a:latin typeface="Cambria" pitchFamily="18" charset="0"/>
              </a:rPr>
              <a:t>Н </a:t>
            </a:r>
            <a:r>
              <a:rPr lang="ru-RU" sz="2400" b="1" dirty="0">
                <a:latin typeface="Cambria" pitchFamily="18" charset="0"/>
              </a:rPr>
              <a:t>а сегодняшний день нет данных о наличии какой-либо группы онкологических пациентов (локализация процесса, гистологический подтип заболевания, вид противоопухолевой терапии), имеющей более высокий риск смерти при возникновении вирусной пневмонии, вызванной </a:t>
            </a:r>
            <a:r>
              <a:rPr lang="ru-RU" sz="2400" b="1" dirty="0" err="1">
                <a:latin typeface="Cambria" pitchFamily="18" charset="0"/>
              </a:rPr>
              <a:t>коронавирусной</a:t>
            </a:r>
            <a:r>
              <a:rPr lang="ru-RU" sz="2400" b="1" dirty="0">
                <a:latin typeface="Cambria" pitchFamily="18" charset="0"/>
              </a:rPr>
              <a:t> инфекцией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user\Desktop\36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68"/>
            <a:ext cx="6336704" cy="140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4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COVID-19 </a:t>
            </a:r>
            <a:r>
              <a:rPr lang="ru-RU" sz="2400" b="1" dirty="0" err="1">
                <a:solidFill>
                  <a:srgbClr val="C00000"/>
                </a:solidFill>
              </a:rPr>
              <a:t>vs</a:t>
            </a:r>
            <a:r>
              <a:rPr lang="ru-RU" sz="2400" b="1" dirty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онкология: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Лечить </a:t>
            </a:r>
            <a:r>
              <a:rPr lang="ru-RU" sz="1800" b="1" dirty="0">
                <a:solidFill>
                  <a:srgbClr val="002060"/>
                </a:solidFill>
              </a:rPr>
              <a:t>рак в условиях эпидемии COVID-19 — словно </a:t>
            </a:r>
            <a:r>
              <a:rPr lang="ru-RU" sz="1800" b="1" dirty="0" smtClean="0">
                <a:solidFill>
                  <a:srgbClr val="002060"/>
                </a:solidFill>
              </a:rPr>
              <a:t>находиться </a:t>
            </a:r>
            <a:r>
              <a:rPr lang="ru-RU" sz="1800" b="1" dirty="0">
                <a:solidFill>
                  <a:srgbClr val="002060"/>
                </a:solidFill>
              </a:rPr>
              <a:t>в тюрьме строгого режима</a:t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892480" cy="5243428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 исследование: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 онкологических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пациентов риск осложнений выше и хуже прогноз течения COVID-19 по сравнению с пациентами без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этого диагноза.  </a:t>
            </a:r>
            <a:r>
              <a:rPr lang="ru-RU" sz="2300" dirty="0" smtClean="0">
                <a:latin typeface="Cambria" pitchFamily="18" charset="0"/>
              </a:rPr>
              <a:t>(в</a:t>
            </a:r>
            <a:r>
              <a:rPr lang="ru-RU" sz="2300" dirty="0">
                <a:latin typeface="Cambria" pitchFamily="18" charset="0"/>
              </a:rPr>
              <a:t> статье малая выборка: лишь 18 онкологических пациентов из 1590-и больных COVID-19</a:t>
            </a:r>
            <a:r>
              <a:rPr lang="ru-RU" sz="2300" dirty="0" smtClean="0">
                <a:latin typeface="Cambria" pitchFamily="18" charset="0"/>
              </a:rPr>
              <a:t>.)</a:t>
            </a:r>
            <a:endParaRPr lang="ru-RU" sz="2300" dirty="0">
              <a:latin typeface="Cambria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исследование: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Cambria" pitchFamily="18" charset="0"/>
              </a:rPr>
              <a:t>1524 </a:t>
            </a:r>
            <a:r>
              <a:rPr lang="ru-RU" dirty="0">
                <a:latin typeface="Cambria" pitchFamily="18" charset="0"/>
              </a:rPr>
              <a:t>пациента, проходивших лечение в онкологической больнице Университета Уханя во время эпидемии. У 12-ти из них (0,79%) был зафиксирован COVID-19, и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этот уровень выше, чем совокупная заболеваемость всех диагностированных случаев COVID-19 в Ухане (0,37%),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dirty="0">
                <a:latin typeface="Cambria" pitchFamily="18" charset="0"/>
              </a:rPr>
              <a:t>но сохранилась тенденция к большей частоте заболеваемости у пациентов старше 60 лет. </a:t>
            </a:r>
            <a:endParaRPr lang="ru-RU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Cambria" pitchFamily="18" charset="0"/>
              </a:rPr>
              <a:t>Прогнозируется</a:t>
            </a:r>
            <a:r>
              <a:rPr lang="ru-RU" dirty="0">
                <a:latin typeface="Cambria" pitchFamily="18" charset="0"/>
              </a:rPr>
              <a:t>, что больничная среда (даже </a:t>
            </a:r>
            <a:r>
              <a:rPr lang="ru-RU" dirty="0" smtClean="0">
                <a:latin typeface="Cambria" pitchFamily="18" charset="0"/>
              </a:rPr>
              <a:t>неинфекционная</a:t>
            </a:r>
            <a:r>
              <a:rPr lang="ru-RU" dirty="0">
                <a:latin typeface="Cambria" pitchFamily="18" charset="0"/>
              </a:rPr>
              <a:t>) может быть источником распространения вируса SARS-CoV-2. </a:t>
            </a:r>
            <a:endParaRPr lang="ru-RU" dirty="0" smtClean="0">
              <a:latin typeface="Cambria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 исследование (Италия):</a:t>
            </a:r>
            <a:endParaRPr lang="ru-RU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dirty="0" smtClean="0">
                <a:latin typeface="Cambria" pitchFamily="18" charset="0"/>
              </a:rPr>
              <a:t>19,5</a:t>
            </a:r>
            <a:r>
              <a:rPr lang="ru-RU" dirty="0">
                <a:latin typeface="Cambria" pitchFamily="18" charset="0"/>
              </a:rPr>
              <a:t>% умерших от пневмонии, вызванной SARS-CoV-2, имели рак или проходили лечение в течение последних 5-ти лет. Средний возраст умерших в Италии составляет 80 лет, поэтому такой процент </a:t>
            </a:r>
            <a:r>
              <a:rPr lang="ru-RU" dirty="0" err="1">
                <a:latin typeface="Cambria" pitchFamily="18" charset="0"/>
              </a:rPr>
              <a:t>онкопациентов</a:t>
            </a:r>
            <a:r>
              <a:rPr lang="ru-RU" dirty="0">
                <a:latin typeface="Cambria" pitchFamily="18" charset="0"/>
              </a:rPr>
              <a:t> среди жертв не удивляет.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1700" i="1" dirty="0" smtClean="0"/>
          </a:p>
          <a:p>
            <a:pPr marL="0" indent="0">
              <a:buClr>
                <a:srgbClr val="FF0000"/>
              </a:buClr>
              <a:buNone/>
            </a:pPr>
            <a:endParaRPr lang="ru-RU" sz="17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1" y="6256655"/>
            <a:ext cx="6653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200" i="1" dirty="0" err="1" smtClean="0"/>
              <a:t>Wenhua</a:t>
            </a:r>
            <a:r>
              <a:rPr lang="en-US" sz="1200" i="1" dirty="0" smtClean="0"/>
              <a:t> Liang, et al. Lancet Oncology, Volume 21, issue 3, P.335-337, March 1, 2020</a:t>
            </a:r>
            <a:endParaRPr lang="ru-RU" sz="1200" i="1" dirty="0" smtClean="0"/>
          </a:p>
          <a:p>
            <a:pPr algn="r">
              <a:buClr>
                <a:srgbClr val="FF0000"/>
              </a:buClr>
            </a:pPr>
            <a:r>
              <a:rPr lang="en-US" sz="1200" i="1" dirty="0" smtClean="0"/>
              <a:t>Characteristics of COVID-19 patients dying in Italy</a:t>
            </a:r>
            <a:r>
              <a:rPr lang="ru-RU" sz="1200" i="1" dirty="0" smtClean="0"/>
              <a:t> </a:t>
            </a:r>
            <a:r>
              <a:rPr lang="en-US" sz="1200" i="1" dirty="0" smtClean="0"/>
              <a:t>Report based on available data on March 20th, 2020.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129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онкология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12968" cy="545945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 smtClean="0">
                <a:latin typeface="Cambria" pitchFamily="18" charset="0"/>
              </a:rPr>
              <a:t>Онкологические пациенты могут </a:t>
            </a:r>
            <a:r>
              <a:rPr lang="ru-RU" sz="2000" dirty="0">
                <a:latin typeface="Cambria" pitchFamily="18" charset="0"/>
              </a:rPr>
              <a:t>иметь более высокий риск COVID-19, чем </a:t>
            </a:r>
            <a:r>
              <a:rPr lang="ru-RU" sz="2000" dirty="0" smtClean="0">
                <a:latin typeface="Cambria" pitchFamily="18" charset="0"/>
              </a:rPr>
              <a:t>другие пациенты</a:t>
            </a:r>
            <a:endParaRPr lang="en-US" sz="2000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Онкологические </a:t>
            </a:r>
            <a:r>
              <a:rPr lang="ru-RU" sz="2000" dirty="0" smtClean="0">
                <a:latin typeface="Cambria" pitchFamily="18" charset="0"/>
              </a:rPr>
              <a:t>пациенты 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имели </a:t>
            </a:r>
            <a:r>
              <a:rPr lang="ru-RU" sz="2000" dirty="0" smtClean="0">
                <a:latin typeface="Cambria" pitchFamily="18" charset="0"/>
              </a:rPr>
              <a:t>более  тяжелые  </a:t>
            </a:r>
            <a:r>
              <a:rPr lang="ru-RU" sz="2000" dirty="0">
                <a:latin typeface="Cambria" pitchFamily="18" charset="0"/>
              </a:rPr>
              <a:t>исходы от </a:t>
            </a:r>
            <a:r>
              <a:rPr lang="ru-RU" sz="2000" dirty="0" smtClean="0">
                <a:latin typeface="Cambria" pitchFamily="18" charset="0"/>
              </a:rPr>
              <a:t>COVID-19</a:t>
            </a:r>
            <a:endParaRPr lang="en-US" sz="20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Китайские исследователи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предложили три основные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пути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для пациентов с раком в кризисе COVID-19: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Преднамеренное откладывание </a:t>
            </a:r>
            <a:r>
              <a:rPr lang="ru-RU" sz="2000" dirty="0" err="1">
                <a:latin typeface="Cambria" pitchFamily="18" charset="0"/>
              </a:rPr>
              <a:t>адъювантной</a:t>
            </a:r>
            <a:r>
              <a:rPr lang="ru-RU" sz="2000" dirty="0">
                <a:latin typeface="Cambria" pitchFamily="18" charset="0"/>
              </a:rPr>
              <a:t> химиотерапии или плановой операции при стабильном раке следует рассматривать в эндемичных районах.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Для больных раком или лиц, переживших рак, следует предусмотреть более строгие меры личной защиты.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dirty="0">
                <a:latin typeface="Cambria" pitchFamily="18" charset="0"/>
              </a:rPr>
              <a:t>Более интенсивное наблюдение или лечение следует рассматривать в тех случаях, когда больные раком инфицированы COVID-19, особенно у пожилых пациентов или пациентов с другими сопутствующими заболеваниями.</a:t>
            </a:r>
          </a:p>
          <a:p>
            <a:endParaRPr lang="ru-RU" sz="18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630932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Цзяньсин</a:t>
            </a:r>
            <a:r>
              <a:rPr lang="ru-RU" sz="1200" dirty="0"/>
              <a:t> </a:t>
            </a:r>
            <a:r>
              <a:rPr lang="ru-RU" sz="1200" dirty="0" err="1"/>
              <a:t>Хэ</a:t>
            </a:r>
            <a:r>
              <a:rPr lang="ru-RU" sz="1200" i="1" dirty="0" smtClean="0"/>
              <a:t>,</a:t>
            </a:r>
            <a:r>
              <a:rPr lang="en-US" sz="1200" i="1" dirty="0" smtClean="0"/>
              <a:t> Lancet Oncology, 2020</a:t>
            </a:r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7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2176"/>
            <a:ext cx="8784976" cy="990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взаимодействия врачей и 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онкологических пациентов при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COVID–19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71296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Cambria" pitchFamily="18" charset="0"/>
              </a:rPr>
              <a:t>Необходимо </a:t>
            </a:r>
            <a:r>
              <a:rPr lang="ru-RU" sz="1800" b="1" dirty="0">
                <a:latin typeface="Cambria" pitchFamily="18" charset="0"/>
              </a:rPr>
              <a:t>ввести общие меры для уменьшения контакта с пациентами и оптимизации работы медицинских кадров. </a:t>
            </a:r>
            <a:endParaRPr lang="ru-RU" sz="18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Cambria" pitchFamily="18" charset="0"/>
              </a:rPr>
              <a:t>Следует</a:t>
            </a:r>
            <a:r>
              <a:rPr lang="ru-RU" sz="1800" b="1" dirty="0">
                <a:latin typeface="Cambria" pitchFamily="18" charset="0"/>
              </a:rPr>
              <a:t>, прежде всего:</a:t>
            </a: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 — минимизировать </a:t>
            </a:r>
            <a:r>
              <a:rPr lang="ru-RU" sz="1800" b="1" dirty="0" smtClean="0">
                <a:latin typeface="Cambria" pitchFamily="18" charset="0"/>
              </a:rPr>
              <a:t>число контактов (изоляция, самоизоляция);</a:t>
            </a:r>
            <a:endParaRPr lang="ru-RU" sz="18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 — отдать предпочтение консультациям по телефону или по видеосвязи</a:t>
            </a:r>
            <a:r>
              <a:rPr lang="ru-RU" sz="1800" b="1" dirty="0" smtClean="0">
                <a:latin typeface="Cambria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 smtClean="0">
                <a:latin typeface="Cambria" pitchFamily="18" charset="0"/>
              </a:rPr>
              <a:t>      (телемедицинские консультации, консилиумы и т.п.);</a:t>
            </a:r>
            <a:endParaRPr lang="ru-RU" sz="18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 — отменить или сократить </a:t>
            </a:r>
            <a:r>
              <a:rPr lang="ru-RU" sz="1800" b="1" dirty="0" smtClean="0">
                <a:latin typeface="Cambria" pitchFamily="18" charset="0"/>
              </a:rPr>
              <a:t>количество визитов;</a:t>
            </a:r>
            <a:endParaRPr lang="ru-RU" sz="18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 — сократить пребывание в стационаре (протоколы </a:t>
            </a:r>
            <a:r>
              <a:rPr lang="ru-RU" sz="1800" b="1" dirty="0" err="1">
                <a:latin typeface="Cambria" pitchFamily="18" charset="0"/>
              </a:rPr>
              <a:t>fast</a:t>
            </a:r>
            <a:r>
              <a:rPr lang="ru-RU" sz="1800" b="1" dirty="0">
                <a:latin typeface="Cambria" pitchFamily="18" charset="0"/>
              </a:rPr>
              <a:t> </a:t>
            </a:r>
            <a:r>
              <a:rPr lang="ru-RU" sz="1800" b="1" dirty="0" err="1">
                <a:latin typeface="Cambria" pitchFamily="18" charset="0"/>
              </a:rPr>
              <a:t>track</a:t>
            </a:r>
            <a:r>
              <a:rPr lang="ru-RU" sz="1800" b="1" dirty="0" smtClean="0">
                <a:latin typeface="Cambria" pitchFamily="18" charset="0"/>
              </a:rPr>
              <a:t>);</a:t>
            </a:r>
            <a:endParaRPr lang="ru-RU" sz="1800" b="1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— по возможности отдать предпочтение пероральному или подкожному </a:t>
            </a:r>
            <a:r>
              <a:rPr lang="ru-RU" sz="1800" b="1" dirty="0" smtClean="0">
                <a:latin typeface="Cambria" pitchFamily="18" charset="0"/>
              </a:rPr>
              <a:t>  </a:t>
            </a: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 </a:t>
            </a:r>
            <a:r>
              <a:rPr lang="ru-RU" sz="1800" b="1" dirty="0" smtClean="0">
                <a:latin typeface="Cambria" pitchFamily="18" charset="0"/>
              </a:rPr>
              <a:t>     введению </a:t>
            </a:r>
            <a:r>
              <a:rPr lang="ru-RU" sz="1800" b="1" dirty="0">
                <a:latin typeface="Cambria" pitchFamily="18" charset="0"/>
              </a:rPr>
              <a:t>лекарственных средств;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Cambria" pitchFamily="18" charset="0"/>
              </a:rPr>
              <a:t> — производить запись на консультацию и диагностические процедуры </a:t>
            </a:r>
            <a:r>
              <a:rPr lang="ru-RU" sz="1800" b="1" dirty="0" smtClean="0">
                <a:latin typeface="Cambria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ambria" pitchFamily="18" charset="0"/>
              </a:rPr>
              <a:t>       он-</a:t>
            </a:r>
            <a:r>
              <a:rPr lang="ru-RU" sz="1800" b="1" dirty="0" err="1" smtClean="0">
                <a:latin typeface="Cambria" pitchFamily="18" charset="0"/>
              </a:rPr>
              <a:t>лайн</a:t>
            </a:r>
            <a:r>
              <a:rPr lang="ru-RU" sz="1800" b="1" dirty="0" smtClean="0">
                <a:latin typeface="Cambria" pitchFamily="18" charset="0"/>
              </a:rPr>
              <a:t> </a:t>
            </a:r>
            <a:r>
              <a:rPr lang="ru-RU" sz="1800" b="1" dirty="0">
                <a:latin typeface="Cambria" pitchFamily="18" charset="0"/>
              </a:rPr>
              <a:t>с четко определенной датой и временем </a:t>
            </a:r>
            <a:r>
              <a:rPr lang="ru-RU" sz="1800" b="1" dirty="0" smtClean="0">
                <a:latin typeface="Cambria" pitchFamily="18" charset="0"/>
              </a:rPr>
              <a:t> для </a:t>
            </a:r>
            <a:r>
              <a:rPr lang="ru-RU" sz="1800" b="1" dirty="0">
                <a:latin typeface="Cambria" pitchFamily="18" charset="0"/>
              </a:rPr>
              <a:t>предотвращения </a:t>
            </a:r>
            <a:r>
              <a:rPr lang="ru-RU" sz="1800" b="1" dirty="0" smtClean="0">
                <a:latin typeface="Cambria" pitchFamily="18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Cambria" pitchFamily="18" charset="0"/>
              </a:rPr>
              <a:t> </a:t>
            </a:r>
            <a:r>
              <a:rPr lang="ru-RU" sz="1800" b="1" dirty="0" smtClean="0">
                <a:latin typeface="Cambria" pitchFamily="18" charset="0"/>
              </a:rPr>
              <a:t>      скопления </a:t>
            </a:r>
            <a:r>
              <a:rPr lang="ru-RU" sz="1800" b="1" dirty="0">
                <a:latin typeface="Cambria" pitchFamily="18" charset="0"/>
              </a:rPr>
              <a:t>людей </a:t>
            </a:r>
            <a:r>
              <a:rPr lang="ru-RU" sz="1800" b="1" dirty="0" smtClean="0">
                <a:latin typeface="Cambria" pitchFamily="18" charset="0"/>
              </a:rPr>
              <a:t>перед </a:t>
            </a:r>
            <a:r>
              <a:rPr lang="ru-RU" sz="1800" b="1" dirty="0">
                <a:latin typeface="Cambria" pitchFamily="18" charset="0"/>
              </a:rPr>
              <a:t>кабинетами </a:t>
            </a:r>
            <a:r>
              <a:rPr lang="ru-RU" sz="1800" b="1" dirty="0" smtClean="0">
                <a:latin typeface="Cambria" pitchFamily="18" charset="0"/>
              </a:rPr>
              <a:t> врачей</a:t>
            </a:r>
            <a:r>
              <a:rPr lang="ru-RU" sz="1800" b="1" dirty="0">
                <a:latin typeface="Cambria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 — избегать «живой очереди» перед кабинетами;</a:t>
            </a: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— выявлять бессимптомных носителей SARS-CoV-2 среди </a:t>
            </a:r>
            <a:r>
              <a:rPr lang="ru-RU" sz="1800" b="1" dirty="0" err="1">
                <a:latin typeface="Cambria" pitchFamily="18" charset="0"/>
              </a:rPr>
              <a:t>онкопациентов</a:t>
            </a:r>
            <a:r>
              <a:rPr lang="ru-RU" sz="1800" b="1" dirty="0">
                <a:latin typeface="Cambria" pitchFamily="18" charset="0"/>
              </a:rPr>
              <a:t> </a:t>
            </a:r>
            <a:r>
              <a:rPr lang="ru-RU" sz="1800" b="1" dirty="0" smtClean="0">
                <a:latin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b="1" dirty="0">
                <a:latin typeface="Cambria" pitchFamily="18" charset="0"/>
              </a:rPr>
              <a:t> </a:t>
            </a:r>
            <a:r>
              <a:rPr lang="ru-RU" sz="1800" b="1" dirty="0" smtClean="0">
                <a:latin typeface="Cambria" pitchFamily="18" charset="0"/>
              </a:rPr>
              <a:t>    и</a:t>
            </a:r>
            <a:r>
              <a:rPr lang="ru-RU" sz="1800" b="1" dirty="0">
                <a:latin typeface="Cambria" pitchFamily="18" charset="0"/>
              </a:rPr>
              <a:t> их родственников.</a:t>
            </a:r>
          </a:p>
          <a:p>
            <a:r>
              <a:rPr lang="ru-RU" sz="1200" dirty="0" smtClean="0">
                <a:latin typeface="Cambria" pitchFamily="18" charset="0"/>
              </a:rPr>
              <a:t>                                                          </a:t>
            </a:r>
          </a:p>
          <a:p>
            <a:endParaRPr lang="ru-RU" sz="1200" dirty="0">
              <a:latin typeface="Cambria" pitchFamily="18" charset="0"/>
            </a:endParaRPr>
          </a:p>
          <a:p>
            <a:endParaRPr lang="ru-RU" sz="1200" dirty="0" smtClean="0">
              <a:latin typeface="Cambria" pitchFamily="18" charset="0"/>
            </a:endParaRPr>
          </a:p>
          <a:p>
            <a:pPr algn="r"/>
            <a:r>
              <a:rPr lang="ru-RU" sz="1200" dirty="0" smtClean="0"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https</a:t>
            </a:r>
            <a:r>
              <a:rPr lang="en-US" sz="1200" dirty="0">
                <a:latin typeface="Cambria" pitchFamily="18" charset="0"/>
              </a:rPr>
              <a:t>://nv.ua/opinion/koronavirus-rak-kak-lechit-onkobolnyh-poslednie-novosti-50079407.html</a:t>
            </a:r>
            <a:endParaRPr lang="ru-RU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99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тактике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поведения для онкологического пациента 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пандемии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19199"/>
            <a:ext cx="8964488" cy="5444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 Плановая противоопухолевая терапия (химиотерапия, иммунотерапия, </a:t>
            </a:r>
            <a:r>
              <a:rPr lang="ru-RU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таргетная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терапия и т. д.) не должна прерываться или прекращаться</a:t>
            </a:r>
            <a:r>
              <a:rPr lang="ru-RU" sz="1800" b="1" dirty="0">
                <a:latin typeface="Cambria" pitchFamily="18" charset="0"/>
              </a:rPr>
              <a:t>.</a:t>
            </a:r>
            <a:r>
              <a:rPr lang="ru-RU" sz="1800" dirty="0">
                <a:latin typeface="Cambria" pitchFamily="18" charset="0"/>
              </a:rPr>
              <a:t> Если у пациента есть сложности с междугородним перемещением, стоит рассмотреть возможность продолжать лечение в других медицинских учреждениях, по месту </a:t>
            </a:r>
            <a:r>
              <a:rPr lang="ru-RU" sz="1800" dirty="0" smtClean="0">
                <a:latin typeface="Cambria" pitchFamily="18" charset="0"/>
              </a:rPr>
              <a:t>жительства. Изменение </a:t>
            </a:r>
            <a:r>
              <a:rPr lang="ru-RU" sz="1800" dirty="0">
                <a:latin typeface="Cambria" pitchFamily="18" charset="0"/>
              </a:rPr>
              <a:t>режима противоопухолевой терапии, связанное с карантинными и противоэпидемическими мероприятиями, должно рассматриваться </a:t>
            </a:r>
            <a:r>
              <a:rPr lang="ru-RU" sz="1800" dirty="0" smtClean="0">
                <a:latin typeface="Cambria" pitchFamily="18" charset="0"/>
              </a:rPr>
              <a:t>индивидуально для </a:t>
            </a:r>
            <a:r>
              <a:rPr lang="ru-RU" sz="1800" dirty="0">
                <a:latin typeface="Cambria" pitchFamily="18" charset="0"/>
              </a:rPr>
              <a:t>минимизации </a:t>
            </a:r>
            <a:r>
              <a:rPr lang="ru-RU" sz="1800" dirty="0" smtClean="0">
                <a:latin typeface="Cambria" pitchFamily="18" charset="0"/>
              </a:rPr>
              <a:t>рисков прогрессирования</a:t>
            </a:r>
            <a:r>
              <a:rPr lang="ru-RU" sz="1800" dirty="0">
                <a:latin typeface="Cambria" pitchFamily="18" charset="0"/>
              </a:rPr>
              <a:t> </a:t>
            </a:r>
            <a:endParaRPr lang="ru-RU" sz="1800" dirty="0" smtClean="0"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Cambria" pitchFamily="18" charset="0"/>
              </a:rPr>
              <a:t>опухоли</a:t>
            </a:r>
            <a:r>
              <a:rPr lang="ru-RU" sz="1800" dirty="0">
                <a:latin typeface="Cambria" pitchFamily="18" charset="0"/>
              </a:rPr>
              <a:t>, связанной с уменьшением противоопухолевой нагрузки. </a:t>
            </a:r>
            <a:endParaRPr lang="ru-RU" sz="18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 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следует откладывать плановое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оперативное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вмешательство</a:t>
            </a:r>
            <a:r>
              <a:rPr lang="ru-RU" sz="1800" b="1" dirty="0" smtClean="0">
                <a:latin typeface="Cambria" pitchFamily="18" charset="0"/>
              </a:rPr>
              <a:t>. </a:t>
            </a:r>
            <a:r>
              <a:rPr lang="ru-RU" sz="1800" dirty="0">
                <a:latin typeface="Cambria" pitchFamily="18" charset="0"/>
              </a:rPr>
              <a:t> </a:t>
            </a:r>
            <a:r>
              <a:rPr lang="ru-RU" sz="1800" dirty="0" smtClean="0">
                <a:latin typeface="Cambria" pitchFamily="18" charset="0"/>
              </a:rPr>
              <a:t>При переносе сроков </a:t>
            </a:r>
            <a:r>
              <a:rPr lang="ru-RU" sz="1800" dirty="0">
                <a:latin typeface="Cambria" pitchFamily="18" charset="0"/>
              </a:rPr>
              <a:t>плановой операции, необходимо </a:t>
            </a:r>
            <a:r>
              <a:rPr lang="ru-RU" sz="1800" dirty="0" smtClean="0">
                <a:latin typeface="Cambria" pitchFamily="18" charset="0"/>
              </a:rPr>
              <a:t>назначить </a:t>
            </a:r>
            <a:r>
              <a:rPr lang="ru-RU" sz="1800" dirty="0">
                <a:latin typeface="Cambria" pitchFamily="18" charset="0"/>
              </a:rPr>
              <a:t>пациенту </a:t>
            </a:r>
            <a:r>
              <a:rPr lang="ru-RU" sz="1800" dirty="0" smtClean="0">
                <a:latin typeface="Cambria" pitchFamily="18" charset="0"/>
              </a:rPr>
              <a:t>медикаментозную терапию </a:t>
            </a:r>
            <a:r>
              <a:rPr lang="ru-RU" sz="1800" dirty="0">
                <a:latin typeface="Cambria" pitchFamily="18" charset="0"/>
              </a:rPr>
              <a:t>(химиотерапия, иммунотерапия, </a:t>
            </a:r>
            <a:r>
              <a:rPr lang="ru-RU" sz="1800" dirty="0" err="1">
                <a:latin typeface="Cambria" pitchFamily="18" charset="0"/>
              </a:rPr>
              <a:t>таргетная</a:t>
            </a:r>
            <a:r>
              <a:rPr lang="ru-RU" sz="1800" dirty="0">
                <a:latin typeface="Cambria" pitchFamily="18" charset="0"/>
              </a:rPr>
              <a:t>, гормональная терапия и т. д</a:t>
            </a:r>
            <a:r>
              <a:rPr lang="ru-RU" sz="1800" dirty="0" smtClean="0">
                <a:latin typeface="Cambria" pitchFamily="18" charset="0"/>
              </a:rPr>
              <a:t>.). Важно оценить риск </a:t>
            </a:r>
            <a:r>
              <a:rPr lang="ru-RU" sz="1800" dirty="0">
                <a:latin typeface="Cambria" pitchFamily="18" charset="0"/>
              </a:rPr>
              <a:t>и </a:t>
            </a:r>
            <a:r>
              <a:rPr lang="ru-RU" sz="1800" dirty="0" smtClean="0">
                <a:latin typeface="Cambria" pitchFamily="18" charset="0"/>
              </a:rPr>
              <a:t>пользу, </a:t>
            </a:r>
            <a:r>
              <a:rPr lang="ru-RU" sz="1800" dirty="0">
                <a:latin typeface="Cambria" pitchFamily="18" charset="0"/>
              </a:rPr>
              <a:t>связанные с изменением сроков оперативного вмешательства.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3. Лучевая терапия должна проводиться в запланированные сроки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,</a:t>
            </a:r>
            <a:r>
              <a:rPr lang="ru-RU" sz="1800" dirty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sz="1800" dirty="0">
                <a:latin typeface="Cambria" pitchFamily="18" charset="0"/>
              </a:rPr>
              <a:t>если лечение проводится с целью потенциального излечения от опухолевого процесса и при </a:t>
            </a:r>
            <a:r>
              <a:rPr lang="ru-RU" sz="1800" dirty="0" err="1">
                <a:latin typeface="Cambria" pitchFamily="18" charset="0"/>
              </a:rPr>
              <a:t>высокоагрессивных</a:t>
            </a:r>
            <a:r>
              <a:rPr lang="ru-RU" sz="1800" dirty="0">
                <a:latin typeface="Cambria" pitchFamily="18" charset="0"/>
              </a:rPr>
              <a:t> опухолях. В случаях, когда лучевая терапия проводится с целью уменьшения симптомов заболевания или с целью профилактики распространения опухолевого процесса, лечение может быть </a:t>
            </a:r>
            <a:r>
              <a:rPr lang="ru-RU" sz="1800" dirty="0" smtClean="0">
                <a:latin typeface="Cambria" pitchFamily="18" charset="0"/>
              </a:rPr>
              <a:t>перенесено</a:t>
            </a:r>
            <a:endParaRPr lang="ru-RU" sz="18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6416" y="6393371"/>
            <a:ext cx="699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 smtClean="0">
                <a:solidFill>
                  <a:prstClr val="black"/>
                </a:solidFill>
              </a:rPr>
              <a:t>Я.Куляба</a:t>
            </a:r>
            <a:r>
              <a:rPr lang="ru-RU" sz="1000" dirty="0" smtClean="0">
                <a:solidFill>
                  <a:prstClr val="black"/>
                </a:solidFill>
              </a:rPr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875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о тактике поведения для онкологического пациента в период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пандемии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291264" cy="530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4. 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Скрининговые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исследования </a:t>
            </a:r>
            <a:r>
              <a:rPr lang="ru-RU" sz="1800" dirty="0" smtClean="0">
                <a:latin typeface="Cambria" pitchFamily="18" charset="0"/>
              </a:rPr>
              <a:t>следует отложить.</a:t>
            </a:r>
            <a:endParaRPr lang="ru-RU" sz="18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 Объем обследований, необходимых для постановки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диагноза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или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уточнения его 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стадии</a:t>
            </a:r>
            <a:r>
              <a:rPr lang="ru-RU" sz="1800" b="1" dirty="0">
                <a:latin typeface="Cambria" pitchFamily="18" charset="0"/>
              </a:rPr>
              <a:t>,</a:t>
            </a:r>
            <a:r>
              <a:rPr lang="ru-RU" sz="1800" dirty="0">
                <a:latin typeface="Cambria" pitchFamily="18" charset="0"/>
              </a:rPr>
              <a:t> может быть пересмотрен (без ущерба для адекватности и полноценности устанавливаемого диагноза) с целью минимизации посещений медицинских учреждений. </a:t>
            </a:r>
            <a:endParaRPr lang="ru-RU" sz="18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 Плановые проверки, предназначенные для наблюдения за состоянием пациента, не влияющие непосредственно на лечебный процесс</a:t>
            </a:r>
            <a:r>
              <a:rPr lang="ru-RU" sz="1800" dirty="0">
                <a:latin typeface="Cambria" pitchFamily="18" charset="0"/>
              </a:rPr>
              <a:t>, могут проводиться дистанционно, по телефону. Плановые диагностические мероприятия, имеющие определенные </a:t>
            </a:r>
            <a:r>
              <a:rPr lang="ru-RU" sz="1800" dirty="0" smtClean="0">
                <a:latin typeface="Cambria" pitchFamily="18" charset="0"/>
              </a:rPr>
              <a:t>сроки </a:t>
            </a:r>
            <a:r>
              <a:rPr lang="ru-RU" sz="1400" dirty="0" smtClean="0">
                <a:latin typeface="Cambria" pitchFamily="18" charset="0"/>
              </a:rPr>
              <a:t>(например</a:t>
            </a:r>
            <a:r>
              <a:rPr lang="ru-RU" sz="1400" dirty="0">
                <a:latin typeface="Cambria" pitchFamily="18" charset="0"/>
              </a:rPr>
              <a:t>, 1 раз в 6-8 недель или 1 раз в 3-4 </a:t>
            </a:r>
            <a:r>
              <a:rPr lang="ru-RU" sz="1400" dirty="0" smtClean="0">
                <a:latin typeface="Cambria" pitchFamily="18" charset="0"/>
              </a:rPr>
              <a:t>месяца)</a:t>
            </a:r>
            <a:r>
              <a:rPr lang="ru-RU" sz="1800" dirty="0" smtClean="0">
                <a:latin typeface="Cambria" pitchFamily="18" charset="0"/>
              </a:rPr>
              <a:t>, </a:t>
            </a:r>
            <a:r>
              <a:rPr lang="ru-RU" sz="1800" dirty="0">
                <a:latin typeface="Cambria" pitchFamily="18" charset="0"/>
              </a:rPr>
              <a:t>должны проводиться в максимально допустимые по длительности сроки.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7. При фебрильной </a:t>
            </a:r>
            <a:r>
              <a:rPr lang="ru-RU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нейтропении</a:t>
            </a:r>
            <a:r>
              <a:rPr lang="ru-RU" sz="1800" dirty="0">
                <a:latin typeface="Cambria" pitchFamily="18" charset="0"/>
              </a:rPr>
              <a:t> (повышение температуры на фоне противоопухолевого лечения при снижении уровня нейтрофилов крови ниже 1,0х10</a:t>
            </a:r>
            <a:r>
              <a:rPr lang="ru-RU" sz="1800" baseline="30000" dirty="0">
                <a:latin typeface="Cambria" pitchFamily="18" charset="0"/>
              </a:rPr>
              <a:t>9</a:t>
            </a:r>
            <a:r>
              <a:rPr lang="ru-RU" sz="1800" dirty="0">
                <a:latin typeface="Cambria" pitchFamily="18" charset="0"/>
              </a:rPr>
              <a:t>/л) ASCO рекомендует более широко использовать </a:t>
            </a:r>
            <a:r>
              <a:rPr lang="ru-RU" sz="1800" dirty="0" err="1">
                <a:latin typeface="Cambria" pitchFamily="18" charset="0"/>
              </a:rPr>
              <a:t>колониестимулирующие</a:t>
            </a:r>
            <a:r>
              <a:rPr lang="ru-RU" sz="1800" dirty="0">
                <a:latin typeface="Cambria" pitchFamily="18" charset="0"/>
              </a:rPr>
              <a:t> факторы для профилактики </a:t>
            </a:r>
            <a:r>
              <a:rPr lang="ru-RU" sz="1800" dirty="0" err="1">
                <a:latin typeface="Cambria" pitchFamily="18" charset="0"/>
              </a:rPr>
              <a:t>нейтропении</a:t>
            </a:r>
            <a:r>
              <a:rPr lang="ru-RU" sz="1800" dirty="0">
                <a:latin typeface="Cambria" pitchFamily="18" charset="0"/>
              </a:rPr>
              <a:t> при проведении противоопухолевой терапии</a:t>
            </a:r>
            <a:r>
              <a:rPr lang="ru-RU" sz="1800" dirty="0" smtClean="0">
                <a:latin typeface="Cambria" pitchFamily="18" charset="0"/>
              </a:rPr>
              <a:t>.</a:t>
            </a:r>
            <a:endParaRPr 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Новая папка\Скриншот 30-03-2020 20_49_5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023"/>
            <a:ext cx="5680262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 rot="16200000">
            <a:off x="2398815" y="4259355"/>
            <a:ext cx="807521" cy="22165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Новая папка\Скриншот 30-03-2020 20_44_1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458788"/>
            <a:ext cx="8424863" cy="16637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Пневмония неясного (?) происхождения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Китай, наши дни…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8851" name="Picture 2" descr="C:\Users\User\Desktop\sm05Jl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5429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Рисунок 4" descr="https://retina.news.mail.ru/prev780x440/pic/d0/6b/image211_4568bf55dd3984be43a548b487481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32115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Рисунок 5" descr="https://retina.news.mail.ru/prev780x440/pic/f9/12/image211_e75f58d4fe74403f7f4af35f872b1a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196975"/>
            <a:ext cx="32083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3" descr="C:\Users\User\Desktop\800x015802120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924175"/>
            <a:ext cx="31654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4" descr="C:\Users\User\Desktop\image8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2374900" cy="1655762"/>
          </a:xfrm>
          <a:noFill/>
        </p:spPr>
      </p:pic>
    </p:spTree>
    <p:extLst>
      <p:ext uri="{BB962C8B-B14F-4D97-AF65-F5344CB8AC3E}">
        <p14:creationId xmlns:p14="http://schemas.microsoft.com/office/powerpoint/2010/main" val="13363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Новая папка\Скриншот 30-03-2020 20_44_4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678680"/>
            <a:ext cx="8229600" cy="1478280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«Необходимо помнить о защите персонала.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главный ресурс. Берегите людей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!»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М.А. Мурашко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6868" name="Picture 4" descr="C:\Users\User\Desktop\109300d967110a463a324e98f07f6c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43" y="264793"/>
            <a:ext cx="7007013" cy="421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Новая папка\Скриншот 30-03-2020 20_46_2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Новая папка\Скриншот 30-03-2020 20_46_5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Новая папка\Скриншот 30-03-2020 20_47_4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YandexDisk\Скриншоты\2020-04-03_11-42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3390" cy="35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YandexDisk\Скриншоты\2020-04-03_11-43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5280645" cy="36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YandexDisk\Скриншоты\2020-04-03_11-41-2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81321"/>
            <a:ext cx="5296624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YandexDisk\Скриншоты\2020-04-03_11-42-5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50090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YandexDisk\Скриншоты\2020-04-03_11-43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657133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1" y="4286500"/>
            <a:ext cx="8748465" cy="166278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marL="0" indent="0" algn="r">
              <a:buNone/>
            </a:pPr>
            <a:r>
              <a:rPr lang="ru-RU" sz="9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«И</a:t>
            </a:r>
            <a:r>
              <a:rPr lang="ru-RU" sz="9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поверьте, самое безопасное сейчас — </a:t>
            </a:r>
            <a:endParaRPr lang="ru-RU" sz="9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r">
              <a:buNone/>
            </a:pPr>
            <a:r>
              <a:rPr lang="ru-RU" sz="9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побыть </a:t>
            </a:r>
            <a:r>
              <a:rPr lang="ru-RU" sz="9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дома</a:t>
            </a:r>
            <a:r>
              <a:rPr lang="ru-RU" sz="9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</a:t>
            </a:r>
            <a:endParaRPr lang="ru-RU" sz="5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indent="0" algn="r">
              <a:buNone/>
            </a:pPr>
            <a:r>
              <a:rPr lang="ru-RU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В.В</a:t>
            </a:r>
            <a:r>
              <a:rPr lang="ru-RU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ru-RU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Путин</a:t>
            </a:r>
            <a:r>
              <a:rPr lang="ru-RU" sz="5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 </a:t>
            </a:r>
            <a:r>
              <a:rPr lang="ru-RU" sz="5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25 марта 2020 года</a:t>
            </a:r>
            <a:endParaRPr lang="ru-RU" sz="105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User\Desktop\D00N8uvWkAAJ2m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40" y="152399"/>
            <a:ext cx="6467659" cy="39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309320"/>
            <a:ext cx="7380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https://www.rbc.ru/society/26/03/2020/5e7c8e509a79477b75ad5718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291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14764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Противоопухолевое лечение пациентов в условиях санитарно-противоэпидемических мер безопасности по COVID-19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640960" cy="5162128"/>
          </a:xfrm>
        </p:spPr>
        <p:txBody>
          <a:bodyPr>
            <a:normAutofit/>
          </a:bodyPr>
          <a:lstStyle/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Cambria" pitchFamily="18" charset="0"/>
              </a:rPr>
              <a:t>Диагностика</a:t>
            </a:r>
            <a:r>
              <a:rPr lang="ru-RU" sz="1800" dirty="0">
                <a:latin typeface="Cambria" pitchFamily="18" charset="0"/>
              </a:rPr>
              <a:t>, лечение и амбулаторные консультации онкологических больных </a:t>
            </a:r>
            <a:r>
              <a:rPr lang="ru-RU" sz="1800" dirty="0" smtClean="0">
                <a:latin typeface="Cambria" pitchFamily="18" charset="0"/>
              </a:rPr>
              <a:t>продолжаются </a:t>
            </a:r>
            <a:r>
              <a:rPr lang="ru-RU" sz="1800" dirty="0">
                <a:latin typeface="Cambria" pitchFamily="18" charset="0"/>
              </a:rPr>
              <a:t>в полном объеме с соблюдением всех санитарно-противоэпидемических </a:t>
            </a:r>
            <a:r>
              <a:rPr lang="ru-RU" sz="1800" dirty="0" smtClean="0">
                <a:latin typeface="Cambria" pitchFamily="18" charset="0"/>
              </a:rPr>
              <a:t>мер.</a:t>
            </a:r>
            <a:endParaRPr lang="ru-RU" sz="1800" dirty="0">
              <a:latin typeface="Cambria" pitchFamily="18" charset="0"/>
            </a:endParaRP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При обращении за медицинской помощью особое внимание уделяется </a:t>
            </a:r>
            <a:r>
              <a:rPr lang="ru-RU" sz="1800" dirty="0" err="1">
                <a:latin typeface="Cambria" pitchFamily="18" charset="0"/>
              </a:rPr>
              <a:t>эпиданамнезу</a:t>
            </a:r>
            <a:r>
              <a:rPr lang="ru-RU" sz="1800" dirty="0">
                <a:latin typeface="Cambria" pitchFamily="18" charset="0"/>
              </a:rPr>
              <a:t> пациентов за 14 предыдущих суток: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dirty="0">
                <a:latin typeface="Cambria" pitchFamily="18" charset="0"/>
              </a:rPr>
              <a:t>пребывание в </a:t>
            </a:r>
            <a:r>
              <a:rPr lang="ru-RU" sz="1800" dirty="0" smtClean="0">
                <a:latin typeface="Cambria" pitchFamily="18" charset="0"/>
              </a:rPr>
              <a:t>стране или в очаге, </a:t>
            </a:r>
            <a:r>
              <a:rPr lang="ru-RU" sz="1800" dirty="0">
                <a:latin typeface="Cambria" pitchFamily="18" charset="0"/>
              </a:rPr>
              <a:t>неблагополучной по </a:t>
            </a:r>
            <a:r>
              <a:rPr lang="ru-RU" sz="1800" dirty="0" smtClean="0">
                <a:latin typeface="Cambria" pitchFamily="18" charset="0"/>
              </a:rPr>
              <a:t>COVID-19</a:t>
            </a:r>
            <a:r>
              <a:rPr lang="ru-RU" sz="1800" dirty="0">
                <a:latin typeface="Cambria" pitchFamily="18" charset="0"/>
              </a:rPr>
              <a:t>;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dirty="0">
                <a:latin typeface="Cambria" pitchFamily="18" charset="0"/>
              </a:rPr>
              <a:t>контакт с лицом, прибывшим из страны, неблагополучной </a:t>
            </a:r>
            <a:r>
              <a:rPr lang="ru-RU" sz="1800" dirty="0" smtClean="0">
                <a:latin typeface="Cambria" pitchFamily="18" charset="0"/>
              </a:rPr>
              <a:t>по COVID-19</a:t>
            </a:r>
            <a:r>
              <a:rPr lang="ru-RU" sz="1800" dirty="0">
                <a:latin typeface="Cambria" pitchFamily="18" charset="0"/>
              </a:rPr>
              <a:t>;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dirty="0">
                <a:latin typeface="Cambria" pitchFamily="18" charset="0"/>
              </a:rPr>
              <a:t>контакт с лицом, инфицированным </a:t>
            </a:r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COVID-19.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Пациенты, посещавшие зарубежные страны менее 15 дней назад, обязаны предъявлять врачу-онкологу или врачу, на консультативный прием которого они пришли, справку от терапевта поликлиники по месту жительства об отсутствии ОРВИ.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На входе в онкологические учреждения проводится термометрия, посетителям с повышенной температурой тела пропуск ограничен.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>
                <a:latin typeface="Cambria" pitchFamily="18" charset="0"/>
              </a:rPr>
              <a:t>Временно запрещены визиты посетителей к пациентам, находящимся на лечении в круглосуточном стационаре.  </a:t>
            </a:r>
            <a:endParaRPr lang="ru-RU" sz="1800" dirty="0" smtClean="0">
              <a:latin typeface="Cambria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47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4448"/>
            <a:ext cx="8363272" cy="9723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онкопациенту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первых признаках ОРВИ?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19200"/>
            <a:ext cx="8820472" cy="5378152"/>
          </a:xfrm>
        </p:spPr>
        <p:txBody>
          <a:bodyPr>
            <a:noAutofit/>
          </a:bodyPr>
          <a:lstStyle/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+mj-lt"/>
              </a:rPr>
              <a:t>При </a:t>
            </a:r>
            <a:r>
              <a:rPr lang="ru-RU" sz="1800" dirty="0">
                <a:latin typeface="+mj-lt"/>
              </a:rPr>
              <a:t>первых признаках ОРВИ </a:t>
            </a:r>
            <a:r>
              <a:rPr lang="ru-RU" sz="1800" dirty="0" smtClean="0">
                <a:latin typeface="+mj-lt"/>
              </a:rPr>
              <a:t>необходимо остаться дома и вызвать </a:t>
            </a:r>
            <a:r>
              <a:rPr lang="ru-RU" sz="1800" dirty="0">
                <a:latin typeface="+mj-lt"/>
              </a:rPr>
              <a:t>врача.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>
                <a:latin typeface="+mj-lt"/>
              </a:rPr>
              <a:t>При обращении за медицинской помощью </a:t>
            </a:r>
            <a:r>
              <a:rPr lang="ru-RU" sz="1800" dirty="0" smtClean="0">
                <a:latin typeface="+mj-lt"/>
              </a:rPr>
              <a:t>необходимо уточнить , если пациент:</a:t>
            </a:r>
            <a:endParaRPr lang="ru-RU" sz="1800" dirty="0">
              <a:latin typeface="+mj-lt"/>
            </a:endParaRPr>
          </a:p>
          <a:p>
            <a:pPr fontAlgn="base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</a:rPr>
              <a:t>прибыл из страны, </a:t>
            </a:r>
            <a:r>
              <a:rPr lang="ru-RU" sz="1800" dirty="0">
                <a:latin typeface="+mj-lt"/>
              </a:rPr>
              <a:t>неблагополучной по </a:t>
            </a:r>
            <a:r>
              <a:rPr lang="ru-RU" sz="1800" dirty="0" err="1">
                <a:latin typeface="+mj-lt"/>
              </a:rPr>
              <a:t>коронавирусной</a:t>
            </a:r>
            <a:r>
              <a:rPr lang="ru-RU" sz="1800" dirty="0">
                <a:latin typeface="+mj-lt"/>
              </a:rPr>
              <a:t> инфекции, или </a:t>
            </a:r>
            <a:r>
              <a:rPr lang="ru-RU" sz="1800" dirty="0" smtClean="0">
                <a:latin typeface="+mj-lt"/>
              </a:rPr>
              <a:t>контактировал </a:t>
            </a:r>
            <a:r>
              <a:rPr lang="ru-RU" sz="1800" dirty="0">
                <a:latin typeface="+mj-lt"/>
              </a:rPr>
              <a:t>с лицом, прибывшим из страны, неблагополучной по </a:t>
            </a:r>
            <a:r>
              <a:rPr lang="ru-RU" sz="1800" dirty="0" err="1">
                <a:latin typeface="+mj-lt"/>
              </a:rPr>
              <a:t>коронавирусной</a:t>
            </a:r>
            <a:r>
              <a:rPr lang="ru-RU" sz="1800" dirty="0">
                <a:latin typeface="+mj-lt"/>
              </a:rPr>
              <a:t> инфекции, в пределах 14 суток.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800" dirty="0" smtClean="0">
                <a:latin typeface="+mj-lt"/>
              </a:rPr>
              <a:t>контактировал </a:t>
            </a:r>
            <a:r>
              <a:rPr lang="ru-RU" sz="1800" dirty="0">
                <a:latin typeface="+mj-lt"/>
              </a:rPr>
              <a:t>с лицом, инфицированным </a:t>
            </a:r>
            <a:r>
              <a:rPr lang="ru-RU" sz="1800" dirty="0" err="1">
                <a:latin typeface="+mj-lt"/>
              </a:rPr>
              <a:t>коронавирусной</a:t>
            </a:r>
            <a:r>
              <a:rPr lang="ru-RU" sz="1800" dirty="0">
                <a:latin typeface="+mj-lt"/>
              </a:rPr>
              <a:t> инфекцией.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+mj-lt"/>
              </a:rPr>
              <a:t>Пациенту надо уточнить </a:t>
            </a:r>
            <a:r>
              <a:rPr lang="ru-RU" sz="1800" dirty="0">
                <a:latin typeface="+mj-lt"/>
              </a:rPr>
              <a:t>сроки проведения противоопухолевой лекарственной терапии (химиотерапии, </a:t>
            </a:r>
            <a:r>
              <a:rPr lang="ru-RU" sz="1800" dirty="0" err="1">
                <a:latin typeface="+mj-lt"/>
              </a:rPr>
              <a:t>таргетной</a:t>
            </a:r>
            <a:r>
              <a:rPr lang="ru-RU" sz="1800" dirty="0">
                <a:latin typeface="+mj-lt"/>
              </a:rPr>
              <a:t> терапии, иммунотерапии), хирургического лечения, лучевой терапии.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+mj-lt"/>
              </a:rPr>
              <a:t>Подготовить </a:t>
            </a:r>
            <a:r>
              <a:rPr lang="ru-RU" sz="1800" dirty="0">
                <a:latin typeface="+mj-lt"/>
              </a:rPr>
              <a:t>последние выписные эпикризы.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+mj-lt"/>
              </a:rPr>
              <a:t>Надо обратить внимание, что введение </a:t>
            </a:r>
            <a:r>
              <a:rPr lang="ru-RU" sz="1800" dirty="0" err="1">
                <a:latin typeface="+mj-lt"/>
              </a:rPr>
              <a:t>остеомодифицирующих</a:t>
            </a:r>
            <a:r>
              <a:rPr lang="ru-RU" sz="1800" dirty="0">
                <a:latin typeface="+mj-lt"/>
              </a:rPr>
              <a:t> агентов (</a:t>
            </a:r>
            <a:r>
              <a:rPr lang="ru-RU" sz="1800" dirty="0" err="1">
                <a:latin typeface="+mj-lt"/>
              </a:rPr>
              <a:t>золедроновой</a:t>
            </a:r>
            <a:r>
              <a:rPr lang="ru-RU" sz="1800" dirty="0">
                <a:latin typeface="+mj-lt"/>
              </a:rPr>
              <a:t> кислоты или </a:t>
            </a:r>
            <a:r>
              <a:rPr lang="ru-RU" sz="1800" dirty="0" err="1">
                <a:latin typeface="+mj-lt"/>
              </a:rPr>
              <a:t>деносумаба</a:t>
            </a:r>
            <a:r>
              <a:rPr lang="ru-RU" sz="1800" dirty="0">
                <a:latin typeface="+mj-lt"/>
              </a:rPr>
              <a:t>) может сопровождаться гриппоподобным синдромом, включающим лихорадку в течение нескольких суток.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800" dirty="0">
                <a:latin typeface="+mj-lt"/>
              </a:rPr>
              <a:t>Прогрессирование злокачественного новообразования также может сопровождаться симптомами интоксикации (лихорадкой, ночным потом) и </a:t>
            </a:r>
            <a:r>
              <a:rPr lang="ru-RU" sz="1800" dirty="0" smtClean="0">
                <a:latin typeface="+mj-lt"/>
              </a:rPr>
              <a:t>др.</a:t>
            </a:r>
            <a:endParaRPr lang="ru-RU" sz="1800" dirty="0"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криншот 02-04-2020 23_55_3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" y="0"/>
            <a:ext cx="898527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ДИагностика КОРОНА\koronaviru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86" y="1276629"/>
            <a:ext cx="2317917" cy="152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ceedcb1f0bbce51a9487a1ed164311fc0cc3e4bd_3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99" y="1276628"/>
            <a:ext cx="1976621" cy="15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1CzbRcZ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08" y="1260417"/>
            <a:ext cx="1946800" cy="15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shutterstock_1939832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86" y="2900846"/>
            <a:ext cx="2317917" cy="14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1802" y="4797152"/>
            <a:ext cx="8712968" cy="1071776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«…угроза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сохраняется —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пик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эпидемии еще не 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пройден…»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В.В. Путин,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2 апреля 2020 года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2" descr="C:\Users\User\Desktop\1520957584_24-yanvarya-vladimir-putin-priedet-v-bashkiriy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75" y="404664"/>
            <a:ext cx="649888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 мир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4" y="188640"/>
            <a:ext cx="882428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ДИагностика КОРОНА\koronaviru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05" y="114119"/>
            <a:ext cx="1196144" cy="7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2 россия 23_54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0648"/>
            <a:ext cx="8856985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ДИагностика КОРОНА\koronaviru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05" y="114119"/>
            <a:ext cx="1196144" cy="7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Скриншот 24-03-2020 22_39_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1" y="0"/>
            <a:ext cx="8957593" cy="67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2275" y="648751"/>
            <a:ext cx="2941122" cy="250371"/>
          </a:xfrm>
          <a:prstGeom prst="rect">
            <a:avLst/>
          </a:prstGeom>
        </p:spPr>
        <p:txBody>
          <a:bodyPr vert="horz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Данные на 24 марта 2020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Скриншот 30-03-2020 19_09_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41" y="656563"/>
            <a:ext cx="5457825" cy="61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8498044" flipH="1">
            <a:off x="3170921" y="985377"/>
            <a:ext cx="121284" cy="990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4043753" flipH="1">
            <a:off x="3104979" y="1008476"/>
            <a:ext cx="146315" cy="1198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10894" y="398380"/>
            <a:ext cx="2941122" cy="250371"/>
          </a:xfrm>
          <a:prstGeom prst="rect">
            <a:avLst/>
          </a:prstGeom>
        </p:spPr>
        <p:txBody>
          <a:bodyPr vert="horz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Данные на 30 марта 2020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4043753">
            <a:off x="3288018" y="1768779"/>
            <a:ext cx="124246" cy="973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криншот 03-04-2020 00_02_5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569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криншот 03-04-2020 00_04_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106374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Скриншот 31-03-2020 07_37_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99" y="1268761"/>
            <a:ext cx="1371600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31186" y="1280437"/>
            <a:ext cx="1368659" cy="378754"/>
          </a:xfrm>
          <a:prstGeom prst="rect">
            <a:avLst/>
          </a:prstGeom>
        </p:spPr>
        <p:txBody>
          <a:bodyPr vert="horz" anchor="b" anchorCtr="0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</a:rPr>
              <a:t>24 марта</a:t>
            </a:r>
            <a:endParaRPr lang="ru-RU" sz="34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905199" y="1280438"/>
            <a:ext cx="1192542" cy="348362"/>
          </a:xfrm>
          <a:prstGeom prst="rect">
            <a:avLst/>
          </a:prstGeom>
        </p:spPr>
        <p:txBody>
          <a:bodyPr vert="horz" anchor="b" anchorCtr="0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4200" b="1" dirty="0" smtClean="0">
                <a:solidFill>
                  <a:srgbClr val="FF0000"/>
                </a:solidFill>
              </a:rPr>
              <a:t>2 апреля</a:t>
            </a:r>
            <a:endParaRPr lang="ru-RU" sz="42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C:\Users\User\Desktop\ДИагностика КОРОНА\koronaviru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75" y="114119"/>
            <a:ext cx="1430274" cy="9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 rot="16200000">
            <a:off x="8173649" y="802465"/>
            <a:ext cx="547778" cy="13929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 txBox="1">
            <a:spLocks/>
          </p:cNvSpPr>
          <p:nvPr/>
        </p:nvSpPr>
        <p:spPr bwMode="auto">
          <a:xfrm>
            <a:off x="272150" y="332656"/>
            <a:ext cx="86923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600" dirty="0">
              <a:latin typeface="Constantia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latin typeface="+mj-lt"/>
              </a:rPr>
              <a:t>Основные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Воздушно-капельный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(выделяется до 2-х недель из ВДП)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Контактный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q"/>
            </a:pPr>
            <a:r>
              <a:rPr lang="ru-RU" sz="2400" b="1" dirty="0">
                <a:latin typeface="+mj-lt"/>
              </a:rPr>
              <a:t>Возможен также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фекально-оральный</a:t>
            </a:r>
            <a:r>
              <a:rPr lang="ru-RU" sz="2400" b="1" dirty="0">
                <a:latin typeface="+mj-lt"/>
              </a:rPr>
              <a:t> механизм реализации </a:t>
            </a:r>
            <a:r>
              <a:rPr lang="ru-RU" sz="2400" b="1" dirty="0" smtClean="0">
                <a:latin typeface="+mj-lt"/>
              </a:rPr>
              <a:t>инфекции </a:t>
            </a:r>
            <a:r>
              <a:rPr lang="ru-RU" sz="1600" b="1" dirty="0" smtClean="0">
                <a:latin typeface="+mj-lt"/>
              </a:rPr>
              <a:t>(у 30% больных вирус обнаружен в фекалиях, может выделяться до 5 недель)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q"/>
            </a:pPr>
            <a:endParaRPr lang="ru-RU" sz="2000" b="1" dirty="0" smtClean="0"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latin typeface="+mj-lt"/>
              </a:rPr>
              <a:t>В ряде случаев вирус  обнаруживается в моче и слюне</a:t>
            </a:r>
            <a:endParaRPr lang="en-US" sz="2400" b="1" dirty="0" smtClean="0"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Аэрозольный путь </a:t>
            </a:r>
            <a:r>
              <a:rPr lang="ru-RU" sz="2400" b="1" dirty="0" smtClean="0">
                <a:latin typeface="+mj-lt"/>
              </a:rPr>
              <a:t>в натуральных условиях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не доказан</a:t>
            </a:r>
            <a:r>
              <a:rPr lang="ru-RU" sz="2400" b="1" dirty="0" smtClean="0">
                <a:latin typeface="+mj-lt"/>
              </a:rPr>
              <a:t>, но и не исключается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Вертикальный путь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не доказан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b="1" dirty="0" smtClean="0">
              <a:latin typeface="+mj-lt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400" dirty="0" smtClean="0">
              <a:latin typeface="Constantia" pitchFamily="18" charset="0"/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600" dirty="0" smtClean="0">
              <a:latin typeface="Constant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/>
              <a:buChar char="•"/>
            </a:pPr>
            <a:endParaRPr lang="ru-RU" sz="2600" dirty="0" smtClean="0">
              <a:latin typeface="Constant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/>
              <a:buChar char="•"/>
            </a:pPr>
            <a:endParaRPr lang="ru-RU" sz="2600" dirty="0" smtClean="0">
              <a:latin typeface="Constant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/>
              <a:buChar char="•"/>
            </a:pPr>
            <a:endParaRPr lang="ru-RU" sz="2600" dirty="0">
              <a:latin typeface="Constantia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/>
              <a:buChar char="•"/>
            </a:pPr>
            <a:endParaRPr lang="ru-RU" sz="2600" dirty="0">
              <a:latin typeface="Constant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34894"/>
            <a:ext cx="8676456" cy="7675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Механизмы и пути передачи инфекции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075" y="5688449"/>
            <a:ext cx="8504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/>
              <a:t>Zhang W, Du RH, Li B, </a:t>
            </a:r>
            <a:r>
              <a:rPr lang="en-US" sz="1000" dirty="0" err="1" smtClean="0"/>
              <a:t>Zheng</a:t>
            </a:r>
            <a:r>
              <a:rPr lang="en-US" sz="1000" dirty="0" smtClean="0"/>
              <a:t> X S, Yang XL, Hu B, Zhou P. Molecular and serological investigation of 2019-nCoV infected patients: implication of multiple shedding routes. Emerging Microbes &amp; Infections 2020; 9(1), 386-389. </a:t>
            </a:r>
            <a:r>
              <a:rPr lang="en-US" sz="1000" dirty="0" err="1" smtClean="0"/>
              <a:t>doi</a:t>
            </a:r>
            <a:r>
              <a:rPr lang="en-US" sz="1000" dirty="0" smtClean="0"/>
              <a:t>: https://</a:t>
            </a:r>
            <a:r>
              <a:rPr lang="en-US" sz="1000" dirty="0" err="1" smtClean="0"/>
              <a:t>doi.org</a:t>
            </a:r>
            <a:r>
              <a:rPr lang="en-US" sz="1000" dirty="0" smtClean="0"/>
              <a:t>/10.1080/22221751.2020.1729071</a:t>
            </a:r>
            <a:endParaRPr lang="ru-RU" sz="1000" dirty="0" smtClean="0"/>
          </a:p>
          <a:p>
            <a:pPr algn="r"/>
            <a:r>
              <a:rPr lang="en-US" sz="1000" dirty="0" smtClean="0"/>
              <a:t>23. Chen Y, </a:t>
            </a:r>
            <a:r>
              <a:rPr lang="en-US" sz="1000" dirty="0" err="1" smtClean="0"/>
              <a:t>Guo</a:t>
            </a:r>
            <a:r>
              <a:rPr lang="en-US" sz="1000" dirty="0" smtClean="0"/>
              <a:t> Y, Pan Y,  Zhao ZJ. Structure analysis of the receptor binding of 2019-nCoV. Biochemical and Biophysical Research Communications 2020; 17 Feb 2020. </a:t>
            </a:r>
            <a:r>
              <a:rPr lang="en-US" sz="1000" dirty="0" err="1" smtClean="0"/>
              <a:t>doi</a:t>
            </a:r>
            <a:r>
              <a:rPr lang="en-US" sz="1000" dirty="0" smtClean="0"/>
              <a:t>: https://</a:t>
            </a:r>
            <a:r>
              <a:rPr lang="en-US" sz="1000" dirty="0" err="1" smtClean="0"/>
              <a:t>doi.org</a:t>
            </a:r>
            <a:r>
              <a:rPr lang="en-US" sz="1000" dirty="0" smtClean="0"/>
              <a:t>/10.1016/j.bbrc.2020.02.071;</a:t>
            </a:r>
            <a:endParaRPr lang="ru-RU" sz="1000" dirty="0" smtClean="0"/>
          </a:p>
          <a:p>
            <a:pPr algn="r"/>
            <a:r>
              <a:rPr lang="en-US" sz="1000" dirty="0" smtClean="0"/>
              <a:t>24. Guan W, Ni Z, Yu H. et al. Clinical characteristics of 2019 novel coronavirus infection in China. </a:t>
            </a:r>
            <a:r>
              <a:rPr lang="en-US" sz="1000" dirty="0" err="1" smtClean="0"/>
              <a:t>medRxiv</a:t>
            </a:r>
            <a:r>
              <a:rPr lang="en-US" sz="1000" dirty="0" smtClean="0"/>
              <a:t> preprint posted online on Feb. 9, 2020; </a:t>
            </a:r>
            <a:r>
              <a:rPr lang="en-US" sz="1000" dirty="0" err="1" smtClean="0"/>
              <a:t>doi</a:t>
            </a:r>
            <a:r>
              <a:rPr lang="en-US" sz="1000" dirty="0" smtClean="0"/>
              <a:t>: https://</a:t>
            </a:r>
            <a:r>
              <a:rPr lang="en-US" sz="1000" dirty="0" err="1" smtClean="0"/>
              <a:t>doi.org</a:t>
            </a:r>
            <a:r>
              <a:rPr lang="en-US" sz="1000" dirty="0" smtClean="0"/>
              <a:t>/10.1101/2020.02.06.20020974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652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Симптомы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COVID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928992" cy="5544616"/>
          </a:xfrm>
        </p:spPr>
        <p:txBody>
          <a:bodyPr>
            <a:noAutofit/>
          </a:bodyPr>
          <a:lstStyle/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Повышение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температуры </a:t>
            </a:r>
            <a:r>
              <a:rPr lang="ru-RU" sz="2000" b="1" dirty="0">
                <a:latin typeface="Cambria" pitchFamily="18" charset="0"/>
              </a:rPr>
              <a:t>тела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(&gt;90%).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Кашель</a:t>
            </a:r>
            <a:r>
              <a:rPr lang="ru-RU" sz="2000" b="1" dirty="0">
                <a:latin typeface="Cambria" pitchFamily="18" charset="0"/>
              </a:rPr>
              <a:t> (сухой или с небольшим количеством мокроты) в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80 % 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Одышка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(55%); </a:t>
            </a:r>
            <a:r>
              <a:rPr lang="ru-RU" sz="2000" b="1" dirty="0">
                <a:latin typeface="Cambria" pitchFamily="18" charset="0"/>
              </a:rPr>
              <a:t>наиболее тяжелая одышка развивается </a:t>
            </a:r>
            <a:r>
              <a:rPr lang="ru-RU" sz="2000" b="1" dirty="0" smtClean="0">
                <a:latin typeface="Cambria" pitchFamily="18" charset="0"/>
              </a:rPr>
              <a:t>на 6–8  день от </a:t>
            </a:r>
            <a:r>
              <a:rPr lang="ru-RU" sz="2000" b="1" dirty="0">
                <a:latin typeface="Cambria" pitchFamily="18" charset="0"/>
              </a:rPr>
              <a:t>момента </a:t>
            </a:r>
            <a:r>
              <a:rPr lang="ru-RU" sz="2000" b="1" dirty="0" smtClean="0">
                <a:latin typeface="Cambria" pitchFamily="18" charset="0"/>
              </a:rPr>
              <a:t>заражения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Боли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мышцах </a:t>
            </a:r>
            <a:r>
              <a:rPr lang="en-US" sz="2000" b="1" dirty="0" smtClean="0">
                <a:latin typeface="Cambria" pitchFamily="18" charset="0"/>
              </a:rPr>
              <a:t>– </a:t>
            </a:r>
            <a:r>
              <a:rPr lang="ru-RU" sz="2000" b="1" dirty="0" smtClean="0">
                <a:latin typeface="Cambria" pitchFamily="18" charset="0"/>
              </a:rPr>
              <a:t>миалгии </a:t>
            </a:r>
            <a:r>
              <a:rPr lang="ru-RU" sz="2000" b="1" dirty="0">
                <a:latin typeface="Cambria" pitchFamily="18" charset="0"/>
              </a:rPr>
              <a:t>и утомляемость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(44%).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Ощущение заложенности </a:t>
            </a:r>
            <a:r>
              <a:rPr lang="ru-RU" sz="2000" b="1" dirty="0">
                <a:latin typeface="Cambria" pitchFamily="18" charset="0"/>
              </a:rPr>
              <a:t>в грудной клетке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(&gt;20%).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Cambria" pitchFamily="18" charset="0"/>
              </a:rPr>
              <a:t>Встречаются и другие симптомы – миалгия </a:t>
            </a:r>
            <a:r>
              <a:rPr lang="ru-RU" sz="2000" b="1" dirty="0">
                <a:latin typeface="Cambria" pitchFamily="18" charset="0"/>
              </a:rPr>
              <a:t>(11%), спутанность сознания (9%), головные боли (8%), кровохарканье (5%), диарея (3%), тошнота, рвота, сердцебиение</a:t>
            </a:r>
            <a:r>
              <a:rPr lang="ru-RU" sz="2000" b="1" dirty="0" smtClean="0">
                <a:latin typeface="Cambria" pitchFamily="18" charset="0"/>
              </a:rPr>
              <a:t>.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endParaRPr lang="ru-RU" sz="2000" b="1" dirty="0">
              <a:latin typeface="Cambria" pitchFamily="18" charset="0"/>
            </a:endParaRP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endParaRPr lang="ru-RU" sz="2000" b="1" dirty="0" smtClean="0">
              <a:latin typeface="Cambria" pitchFamily="18" charset="0"/>
            </a:endParaRPr>
          </a:p>
          <a:p>
            <a:pPr fontAlgn="base">
              <a:buClr>
                <a:srgbClr val="FF0000"/>
              </a:buClr>
              <a:buFont typeface="Wingdings" pitchFamily="2" charset="2"/>
              <a:buChar char="q"/>
            </a:pPr>
            <a:endParaRPr lang="ru-RU" sz="2000" b="1" dirty="0" smtClean="0">
              <a:latin typeface="Cambria" pitchFamily="18" charset="0"/>
            </a:endParaRPr>
          </a:p>
          <a:p>
            <a:pPr algn="ctr" fontAlgn="base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2000" b="1" dirty="0" smtClean="0">
                <a:latin typeface="Cambria" pitchFamily="18" charset="0"/>
              </a:rPr>
              <a:t>Описанные </a:t>
            </a:r>
            <a:r>
              <a:rPr lang="ru-RU" sz="2000" b="1" dirty="0">
                <a:latin typeface="Cambria" pitchFamily="18" charset="0"/>
              </a:rPr>
              <a:t>случаи </a:t>
            </a:r>
            <a:r>
              <a:rPr lang="ru-RU" sz="2000" b="1" dirty="0" smtClean="0">
                <a:latin typeface="Cambria" pitchFamily="18" charset="0"/>
              </a:rPr>
              <a:t>COVID-19 </a:t>
            </a:r>
            <a:r>
              <a:rPr lang="ru-RU" sz="2000" b="1" dirty="0" smtClean="0">
                <a:latin typeface="Cambria" pitchFamily="18" charset="0"/>
              </a:rPr>
              <a:t>инфекции </a:t>
            </a:r>
            <a:r>
              <a:rPr lang="ru-RU" sz="2000" b="1" dirty="0">
                <a:latin typeface="Cambria" pitchFamily="18" charset="0"/>
              </a:rPr>
              <a:t>у детей, </a:t>
            </a:r>
            <a:r>
              <a:rPr lang="ru-RU" sz="2000" b="1" dirty="0" smtClean="0">
                <a:latin typeface="Cambria" pitchFamily="18" charset="0"/>
              </a:rPr>
              <a:t>не дают четкой патогномоничной картины заболевания  </a:t>
            </a:r>
            <a:r>
              <a:rPr lang="ru-RU" sz="2000" b="1" dirty="0" smtClean="0">
                <a:latin typeface="Cambria" pitchFamily="18" charset="0"/>
              </a:rPr>
              <a:t>и клинических особенностей </a:t>
            </a:r>
            <a:r>
              <a:rPr lang="ru-RU" sz="2000" b="1" dirty="0" smtClean="0">
                <a:latin typeface="Cambria" pitchFamily="18" charset="0"/>
              </a:rPr>
              <a:t>на </a:t>
            </a:r>
            <a:r>
              <a:rPr lang="ru-RU" sz="2000" b="1" dirty="0">
                <a:latin typeface="Cambria" pitchFamily="18" charset="0"/>
              </a:rPr>
              <a:t>всех стадиях </a:t>
            </a:r>
            <a:r>
              <a:rPr lang="ru-RU" sz="2000" b="1" dirty="0" smtClean="0">
                <a:latin typeface="Cambria" pitchFamily="18" charset="0"/>
              </a:rPr>
              <a:t>заболевания</a:t>
            </a:r>
            <a:endParaRPr lang="ru-RU" sz="2000" b="1" dirty="0">
              <a:latin typeface="Cambria" pitchFamily="18" charset="0"/>
            </a:endParaRPr>
          </a:p>
          <a:p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339</TotalTime>
  <Words>905</Words>
  <Application>Microsoft Office PowerPoint</Application>
  <PresentationFormat>Экран (4:3)</PresentationFormat>
  <Paragraphs>138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Начальная</vt:lpstr>
      <vt:lpstr>Особенности профилактики COVID-19  у пациентов с онкологическими заболеваниями  </vt:lpstr>
      <vt:lpstr> Пневмония неясного (?) происхождения Китай, наши дни…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Симптомы COVID –19 </vt:lpstr>
      <vt:lpstr>Результаты исследования  «COVID-19 Infection in Patients With Cancer in China»</vt:lpstr>
      <vt:lpstr>Результаты исследования  «COVID-19 Infection in Patients With Cancer in China»</vt:lpstr>
      <vt:lpstr>Презентация PowerPoint</vt:lpstr>
      <vt:lpstr>COVID-19 vs онкология:   Лечить рак в условиях эпидемии COVID-19 — словно находиться в тюрьме строгого режима </vt:lpstr>
      <vt:lpstr>COVID–19 vs онкология:  </vt:lpstr>
      <vt:lpstr>Оптимизация взаимодействия врачей и онкологических пациентов при COVID–19  </vt:lpstr>
      <vt:lpstr>Рекомендации о тактике поведения для онкологического пациента в период пандемии </vt:lpstr>
      <vt:lpstr>Рекомендации о тактике поведения для онкологического пациента в период пандемии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Противоопухолевое лечение пациентов в условиях санитарно-противоэпидемических мер безопасности по COVID-19 </vt:lpstr>
      <vt:lpstr>Что делать онкопациенту при первых признаках ОРВИ?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профилактики COVID-19  у пациентов с онкологическими заболеваниями</dc:title>
  <dc:creator>User</dc:creator>
  <cp:lastModifiedBy>User</cp:lastModifiedBy>
  <cp:revision>28</cp:revision>
  <dcterms:created xsi:type="dcterms:W3CDTF">2020-04-02T19:40:24Z</dcterms:created>
  <dcterms:modified xsi:type="dcterms:W3CDTF">2020-04-03T07:51:20Z</dcterms:modified>
</cp:coreProperties>
</file>