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7" r:id="rId2"/>
    <p:sldId id="408" r:id="rId3"/>
    <p:sldId id="275" r:id="rId4"/>
    <p:sldId id="301" r:id="rId5"/>
    <p:sldId id="349" r:id="rId6"/>
    <p:sldId id="276" r:id="rId7"/>
    <p:sldId id="425" r:id="rId8"/>
    <p:sldId id="348" r:id="rId9"/>
    <p:sldId id="420" r:id="rId10"/>
    <p:sldId id="314" r:id="rId11"/>
    <p:sldId id="409" r:id="rId12"/>
    <p:sldId id="410" r:id="rId13"/>
    <p:sldId id="412" r:id="rId14"/>
    <p:sldId id="422" r:id="rId15"/>
    <p:sldId id="296" r:id="rId16"/>
    <p:sldId id="426" r:id="rId17"/>
    <p:sldId id="423" r:id="rId18"/>
    <p:sldId id="424" r:id="rId19"/>
    <p:sldId id="406" r:id="rId20"/>
    <p:sldId id="297" r:id="rId21"/>
    <p:sldId id="414" r:id="rId22"/>
    <p:sldId id="411" r:id="rId23"/>
    <p:sldId id="417" r:id="rId24"/>
    <p:sldId id="427" r:id="rId25"/>
    <p:sldId id="307" r:id="rId26"/>
    <p:sldId id="416" r:id="rId27"/>
    <p:sldId id="415" r:id="rId28"/>
    <p:sldId id="418" r:id="rId29"/>
    <p:sldId id="366" r:id="rId30"/>
    <p:sldId id="367" r:id="rId31"/>
    <p:sldId id="419" r:id="rId32"/>
    <p:sldId id="407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391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528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C693E2F4-DB03-4422-A464-7260D85D2E0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65D7D88-0E56-497F-AB14-503078129EC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055494-C50D-4458-A89E-1F828A3A0A5D}" type="datetimeFigureOut">
              <a:rPr lang="ru-RU" smtClean="0"/>
              <a:t>19.05.2026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48F03B9-C6D4-4423-B576-60AEA0E91BC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4FDBF01-1C58-4ABB-B612-04FA2DC782E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199108-6888-43DC-BA38-5C5E0F672F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2508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2FB328-9DC0-44D7-90A2-7C737DFFC90A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BAD8D-5FEE-4677-9910-53E001030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172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Расписать более наглядно влияние различных излучений на опухоль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8DBAD8D-5FEE-4677-9910-53E001030D5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694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75D6A5-2EAC-DC0E-1EC1-525538D47A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7F2399F-EEC5-FA9E-031A-193AF3D6FE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196A32-10DC-BC28-068E-1CD979D75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06062-3366-445C-94E4-0413D7901675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AF3B71-979B-8349-49CE-B2D910D50A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040CFAD-9539-C86E-CA6D-1932DE5BF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E1968-042E-4F68-BED6-A5FF2BBF1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370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01C18B-92F7-14BB-48C7-B68516F71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AE5E197-5C59-D631-DC47-A6E98276F5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7298F5-5212-B70A-EED2-3CB1F15559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06062-3366-445C-94E4-0413D7901675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9552815-D2B7-5C87-CE69-27D371091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F82FA61-2409-C1C9-082A-AD2045AE6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E1968-042E-4F68-BED6-A5FF2BBF1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583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47222A-544B-812F-00B8-08B78DAA2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C2049FE-10B0-0256-FCA0-F26149208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210AA94-2701-BFD6-E21F-37F37EA5C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06062-3366-445C-94E4-0413D7901675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5013628-85FF-42AB-A618-3F85BF812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CB4C170-A1A8-E041-7A38-DBF5A7DAA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E1968-042E-4F68-BED6-A5FF2BBF1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880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CE4441-110B-EC88-10C0-9E285A7F7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6D9B2F9-0099-675E-B070-109A26AE60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0125618-AC11-486F-0CD2-28CE7095D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5411430-30C8-208A-3D6D-CEF3D305E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06062-3366-445C-94E4-0413D7901675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12D2D4A-F893-8799-D87B-7EB45DAB3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68D49F1-868D-81F1-5050-E7620D7C1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E1968-042E-4F68-BED6-A5FF2BBF1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12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80125D-38F0-93D0-7954-BBE34297E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46CDD63-A50A-B6E0-2C84-617FF4C27A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73C2CC-E15A-6BFF-ADCD-926A1577BF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70D1838-8895-787E-74B4-BFFCEAA41F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C74B234-56BD-183D-CA4B-9BCF3549C3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B23228C-35C3-9C31-AB33-DDE83934C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06062-3366-445C-94E4-0413D7901675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19BAD79-E84D-5063-C842-1B020E728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3918D39-68AC-F7F5-8109-6470573A7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E1968-042E-4F68-BED6-A5FF2BBF1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677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FD268E-71B4-A2A3-9409-E6D248D46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554A98B-391F-A1F7-ABF0-7397D1AC2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06062-3366-445C-94E4-0413D7901675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6366A98-AC51-9B89-7440-792FC95C4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A9CB3F9-0D26-814D-2AAA-EE064F994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E1968-042E-4F68-BED6-A5FF2BBF1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050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D4F7FDC1-6B19-595C-B0EA-0D4EA6554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06062-3366-445C-94E4-0413D7901675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9715C4D-099C-DA04-4723-5B1306AED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C17304C-16D5-983B-5636-B028FF1CD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E1968-042E-4F68-BED6-A5FF2BBF1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42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D3B5EA-7639-E7D9-4BA1-58662BC26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40EDA3-86E7-0C7F-6B13-E2C63CDF3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38585E2-E116-F1D1-78D2-3BA4411628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CD59C0B-0997-3C45-7C7F-3A4F80F16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06062-3366-445C-94E4-0413D7901675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47450D5-F3E9-91D0-B215-3983E50D6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200596F-ABB5-A92E-C460-477BECBB9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E1968-042E-4F68-BED6-A5FF2BBF1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882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03E089-05EF-506B-5C63-CC8CA168A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1DB2E78-2029-38E2-DB1E-FA0C10BB27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4EFB6AC-7A70-7C09-C89E-AC5F14302F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7E2F693-6BD1-8330-F6E2-440833F05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06062-3366-445C-94E4-0413D7901675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BF163A4-1B25-2D6C-6786-7E9349EE8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9CF0B64-67C2-D0A2-8DA0-6946DCFDE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E1968-042E-4F68-BED6-A5FF2BBF1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876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28900-5393-8994-5D86-049377546A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03DE926-560A-7C05-DE94-2655EE2111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D31636-26D9-7472-2F48-9006CA62E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06062-3366-445C-94E4-0413D7901675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967D95-3A57-8C91-BD8C-5BD4557DC8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1984C0-569D-CF85-206F-9E36DF563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E1968-042E-4F68-BED6-A5FF2BBF1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619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9701855-5235-B839-F17E-4A31183E19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EC4C9A3-89F6-59B9-1202-6BCC2A7D60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42EE432-7C91-9345-AA41-53DCC371F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06062-3366-445C-94E4-0413D7901675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288CE5-DD2C-550C-699D-A2A96469C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8A2F89-E5DC-38E4-D850-D216BEFC0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E1968-042E-4F68-BED6-A5FF2BBF1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31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95D3D1-0EBB-D02D-DCA2-8635FBB39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C18EB43-5867-4C93-6099-6E9A59843E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481A811-0A27-08FF-23C7-2558FF6248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06062-3366-445C-94E4-0413D7901675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9CB1D06-C633-DDC9-13A6-3323CA0BD5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570800A-9E2A-D0BD-DFE6-35D643CFA5B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AE1968-042E-4F68-BED6-A5FF2BBF11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502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18" Type="http://schemas.openxmlformats.org/officeDocument/2006/relationships/image" Target="../media/image22.png"/><Relationship Id="rId3" Type="http://schemas.openxmlformats.org/officeDocument/2006/relationships/image" Target="../media/image7.jpe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image" Target="../media/image3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.jpeg"/><Relationship Id="rId7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eg"/><Relationship Id="rId5" Type="http://schemas.openxmlformats.org/officeDocument/2006/relationships/image" Target="../media/image46.wmf"/><Relationship Id="rId4" Type="http://schemas.openxmlformats.org/officeDocument/2006/relationships/oleObject" Target="../embeddings/oleObject1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29343" y="2166491"/>
            <a:ext cx="10591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Радиобиологические особенности нейтронозахватной терапии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301632" y="171093"/>
            <a:ext cx="1730284" cy="82196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495550" y="115890"/>
            <a:ext cx="7200900" cy="661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1600" b="1" dirty="0"/>
              <a:t> </a:t>
            </a:r>
            <a:r>
              <a:rPr lang="ru-RU" altLang="ru-RU" sz="1400" b="1" dirty="0"/>
              <a:t> XXV международная молодежная научная школа имени А.С. Саенко</a:t>
            </a:r>
          </a:p>
          <a:p>
            <a:pPr algn="ctr" eaLnBrk="1" hangingPunct="1">
              <a:spcBef>
                <a:spcPct val="50000"/>
              </a:spcBef>
            </a:pPr>
            <a:r>
              <a:rPr lang="ru-RU" altLang="ru-RU" sz="1400" b="1" dirty="0"/>
              <a:t>«Радиобиологические основы синхротронных и нейтронных излучений»</a:t>
            </a: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2641846" y="6343526"/>
            <a:ext cx="802615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b="1" dirty="0"/>
              <a:t>						</a:t>
            </a:r>
            <a:r>
              <a:rPr lang="en-US" altLang="ru-RU" b="1" i="1" dirty="0">
                <a:solidFill>
                  <a:srgbClr val="0033CC"/>
                </a:solidFill>
              </a:rPr>
              <a:t>lipengolts@mail.ru</a:t>
            </a:r>
            <a:endParaRPr lang="ru-RU" altLang="ru-RU" b="1" i="1" dirty="0">
              <a:solidFill>
                <a:srgbClr val="0033CC"/>
              </a:solidFill>
            </a:endParaRPr>
          </a:p>
        </p:txBody>
      </p:sp>
      <p:sp>
        <p:nvSpPr>
          <p:cNvPr id="10" name="Подзаголовок 2">
            <a:extLst>
              <a:ext uri="{FF2B5EF4-FFF2-40B4-BE49-F238E27FC236}">
                <a16:creationId xmlns:a16="http://schemas.microsoft.com/office/drawing/2014/main" id="{48E6CB72-92D9-5442-B525-96B46AB1962B}"/>
              </a:ext>
            </a:extLst>
          </p:cNvPr>
          <p:cNvSpPr txBox="1">
            <a:spLocks/>
          </p:cNvSpPr>
          <p:nvPr/>
        </p:nvSpPr>
        <p:spPr>
          <a:xfrm>
            <a:off x="1006304" y="4687764"/>
            <a:ext cx="4825046" cy="16557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sz="2000" dirty="0"/>
              <a:t>Липенгольц Алексей Андреевич</a:t>
            </a:r>
          </a:p>
          <a:p>
            <a:pPr>
              <a:spcBef>
                <a:spcPts val="0"/>
              </a:spcBef>
            </a:pPr>
            <a:r>
              <a:rPr lang="ru-RU" sz="1800" b="0" dirty="0"/>
              <a:t>к.ф.-м.н., ведущий научный сотрудник.</a:t>
            </a:r>
          </a:p>
          <a:p>
            <a:pPr>
              <a:spcBef>
                <a:spcPts val="0"/>
              </a:spcBef>
            </a:pPr>
            <a:r>
              <a:rPr lang="ru-RU" sz="1800" b="0" dirty="0"/>
              <a:t>ФГБУ «НМИЦ онкологии им. Н.Н. Блохина» </a:t>
            </a:r>
          </a:p>
          <a:p>
            <a:pPr>
              <a:spcBef>
                <a:spcPts val="0"/>
              </a:spcBef>
            </a:pPr>
            <a:r>
              <a:rPr lang="ru-RU" sz="1800" b="0" dirty="0"/>
              <a:t>Минздрава России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220F235-56FC-4B53-9D87-051212B15F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164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Нижний колонтитул 7"/>
          <p:cNvSpPr txBox="1">
            <a:spLocks/>
          </p:cNvSpPr>
          <p:nvPr/>
        </p:nvSpPr>
        <p:spPr>
          <a:xfrm>
            <a:off x="9516055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pic>
        <p:nvPicPr>
          <p:cNvPr id="168" name="Рисунок 16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61648" y="145156"/>
            <a:ext cx="1311832" cy="623177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2012249" y="113263"/>
            <a:ext cx="7984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/>
              <a:t>Реакция радиационного захвата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1648" y="852613"/>
            <a:ext cx="109357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В основе НЗТ, лежит реакция </a:t>
            </a:r>
            <a:r>
              <a:rPr lang="ru-RU" sz="2000" b="1" dirty="0"/>
              <a:t>радиационного захвата </a:t>
            </a:r>
            <a:r>
              <a:rPr lang="ru-RU" sz="2000" dirty="0"/>
              <a:t>тепловых нейтронов</a:t>
            </a:r>
            <a:r>
              <a:rPr lang="en-US" sz="2000" dirty="0"/>
              <a:t> (E ~ 0,025 </a:t>
            </a:r>
            <a:r>
              <a:rPr lang="ru-RU" sz="2000" dirty="0"/>
              <a:t>эВ) на ядрах изотопов различных элементов</a:t>
            </a:r>
          </a:p>
        </p:txBody>
      </p:sp>
      <p:sp>
        <p:nvSpPr>
          <p:cNvPr id="9" name="Номер слайда 2">
            <a:extLst>
              <a:ext uri="{FF2B5EF4-FFF2-40B4-BE49-F238E27FC236}">
                <a16:creationId xmlns:a16="http://schemas.microsoft.com/office/drawing/2014/main" id="{E67E16D9-BCB7-4B89-B7E1-CC7F494B7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2</a:t>
            </a:fld>
            <a:endParaRPr lang="ru-RU" dirty="0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5C0D05CB-2155-4583-B3AD-6406244571C1}"/>
              </a:ext>
            </a:extLst>
          </p:cNvPr>
          <p:cNvSpPr/>
          <p:nvPr/>
        </p:nvSpPr>
        <p:spPr>
          <a:xfrm>
            <a:off x="329883" y="4041377"/>
            <a:ext cx="304800" cy="3048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8B1C21EE-7636-4F36-BAF1-D45ADD696AD4}"/>
              </a:ext>
            </a:extLst>
          </p:cNvPr>
          <p:cNvGrpSpPr/>
          <p:nvPr/>
        </p:nvGrpSpPr>
        <p:grpSpPr>
          <a:xfrm>
            <a:off x="1716306" y="3623195"/>
            <a:ext cx="1013013" cy="1102863"/>
            <a:chOff x="3971365" y="3316778"/>
            <a:chExt cx="1013013" cy="1102863"/>
          </a:xfrm>
        </p:grpSpPr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id="{1A4106CC-2DCD-484A-9C4A-62BAA04D72F7}"/>
                </a:ext>
              </a:extLst>
            </p:cNvPr>
            <p:cNvSpPr/>
            <p:nvPr/>
          </p:nvSpPr>
          <p:spPr>
            <a:xfrm>
              <a:off x="4213412" y="3989459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DCCFA04C-3AE8-45F8-8528-78E42F6841D2}"/>
                </a:ext>
              </a:extLst>
            </p:cNvPr>
            <p:cNvSpPr/>
            <p:nvPr/>
          </p:nvSpPr>
          <p:spPr>
            <a:xfrm>
              <a:off x="4491317" y="3478348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>
              <a:extLst>
                <a:ext uri="{FF2B5EF4-FFF2-40B4-BE49-F238E27FC236}">
                  <a16:creationId xmlns:a16="http://schemas.microsoft.com/office/drawing/2014/main" id="{1ECE2A0A-F82E-4DFD-94D5-AA6044CF52BB}"/>
                </a:ext>
              </a:extLst>
            </p:cNvPr>
            <p:cNvSpPr/>
            <p:nvPr/>
          </p:nvSpPr>
          <p:spPr>
            <a:xfrm>
              <a:off x="4598895" y="3684659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Овал 20">
              <a:extLst>
                <a:ext uri="{FF2B5EF4-FFF2-40B4-BE49-F238E27FC236}">
                  <a16:creationId xmlns:a16="http://schemas.microsoft.com/office/drawing/2014/main" id="{9B99A085-E60C-4C90-A525-F610F05E8F27}"/>
                </a:ext>
              </a:extLst>
            </p:cNvPr>
            <p:cNvSpPr/>
            <p:nvPr/>
          </p:nvSpPr>
          <p:spPr>
            <a:xfrm>
              <a:off x="4186517" y="3541223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Овал 22">
              <a:extLst>
                <a:ext uri="{FF2B5EF4-FFF2-40B4-BE49-F238E27FC236}">
                  <a16:creationId xmlns:a16="http://schemas.microsoft.com/office/drawing/2014/main" id="{A0DBDBAD-DBF7-4B96-8F44-BFDB317F73CF}"/>
                </a:ext>
              </a:extLst>
            </p:cNvPr>
            <p:cNvSpPr/>
            <p:nvPr/>
          </p:nvSpPr>
          <p:spPr>
            <a:xfrm>
              <a:off x="4401672" y="4114841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Овал 23">
              <a:extLst>
                <a:ext uri="{FF2B5EF4-FFF2-40B4-BE49-F238E27FC236}">
                  <a16:creationId xmlns:a16="http://schemas.microsoft.com/office/drawing/2014/main" id="{B415307E-E03A-47F8-8F35-8AC38BBE2A28}"/>
                </a:ext>
              </a:extLst>
            </p:cNvPr>
            <p:cNvSpPr/>
            <p:nvPr/>
          </p:nvSpPr>
          <p:spPr>
            <a:xfrm>
              <a:off x="3971365" y="3903490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Овал 24">
              <a:extLst>
                <a:ext uri="{FF2B5EF4-FFF2-40B4-BE49-F238E27FC236}">
                  <a16:creationId xmlns:a16="http://schemas.microsoft.com/office/drawing/2014/main" id="{96B8F3A0-BACF-496E-8934-9A63203BE69F}"/>
                </a:ext>
              </a:extLst>
            </p:cNvPr>
            <p:cNvSpPr/>
            <p:nvPr/>
          </p:nvSpPr>
          <p:spPr>
            <a:xfrm>
              <a:off x="4007223" y="3541223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Овал 25">
              <a:extLst>
                <a:ext uri="{FF2B5EF4-FFF2-40B4-BE49-F238E27FC236}">
                  <a16:creationId xmlns:a16="http://schemas.microsoft.com/office/drawing/2014/main" id="{3DCAF6C6-56BD-4F4B-B750-9525A9A3B9D6}"/>
                </a:ext>
              </a:extLst>
            </p:cNvPr>
            <p:cNvSpPr/>
            <p:nvPr/>
          </p:nvSpPr>
          <p:spPr>
            <a:xfrm>
              <a:off x="4679578" y="3845695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Овал 26">
              <a:extLst>
                <a:ext uri="{FF2B5EF4-FFF2-40B4-BE49-F238E27FC236}">
                  <a16:creationId xmlns:a16="http://schemas.microsoft.com/office/drawing/2014/main" id="{817ACAB1-B60B-4BB9-8765-E79A77C28360}"/>
                </a:ext>
              </a:extLst>
            </p:cNvPr>
            <p:cNvSpPr/>
            <p:nvPr/>
          </p:nvSpPr>
          <p:spPr>
            <a:xfrm>
              <a:off x="4365812" y="3316778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Овал 27">
              <a:extLst>
                <a:ext uri="{FF2B5EF4-FFF2-40B4-BE49-F238E27FC236}">
                  <a16:creationId xmlns:a16="http://schemas.microsoft.com/office/drawing/2014/main" id="{96C8685D-EA63-426F-923C-CAEE4AD79FF7}"/>
                </a:ext>
              </a:extLst>
            </p:cNvPr>
            <p:cNvSpPr/>
            <p:nvPr/>
          </p:nvSpPr>
          <p:spPr>
            <a:xfrm>
              <a:off x="4652683" y="3496482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Овал 28">
              <a:extLst>
                <a:ext uri="{FF2B5EF4-FFF2-40B4-BE49-F238E27FC236}">
                  <a16:creationId xmlns:a16="http://schemas.microsoft.com/office/drawing/2014/main" id="{25082ED8-02A4-44B8-9566-AF92C8753B32}"/>
                </a:ext>
              </a:extLst>
            </p:cNvPr>
            <p:cNvSpPr/>
            <p:nvPr/>
          </p:nvSpPr>
          <p:spPr>
            <a:xfrm>
              <a:off x="4365812" y="3729400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Овал 21">
              <a:extLst>
                <a:ext uri="{FF2B5EF4-FFF2-40B4-BE49-F238E27FC236}">
                  <a16:creationId xmlns:a16="http://schemas.microsoft.com/office/drawing/2014/main" id="{7668A71C-0E6A-4B8F-B65A-4808354C8490}"/>
                </a:ext>
              </a:extLst>
            </p:cNvPr>
            <p:cNvSpPr/>
            <p:nvPr/>
          </p:nvSpPr>
          <p:spPr>
            <a:xfrm>
              <a:off x="4168588" y="3765177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" name="Овал 1">
              <a:extLst>
                <a:ext uri="{FF2B5EF4-FFF2-40B4-BE49-F238E27FC236}">
                  <a16:creationId xmlns:a16="http://schemas.microsoft.com/office/drawing/2014/main" id="{20702EB7-595A-4CCA-A214-454EBE966B99}"/>
                </a:ext>
              </a:extLst>
            </p:cNvPr>
            <p:cNvSpPr/>
            <p:nvPr/>
          </p:nvSpPr>
          <p:spPr>
            <a:xfrm>
              <a:off x="4464423" y="3496278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id="{270C0A68-ED2B-4D69-8D44-38745EEE9888}"/>
                </a:ext>
              </a:extLst>
            </p:cNvPr>
            <p:cNvSpPr/>
            <p:nvPr/>
          </p:nvSpPr>
          <p:spPr>
            <a:xfrm>
              <a:off x="4491317" y="3917577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Овал 12">
              <a:extLst>
                <a:ext uri="{FF2B5EF4-FFF2-40B4-BE49-F238E27FC236}">
                  <a16:creationId xmlns:a16="http://schemas.microsoft.com/office/drawing/2014/main" id="{4AE254C1-6250-458F-B88D-3B4BDB131280}"/>
                </a:ext>
              </a:extLst>
            </p:cNvPr>
            <p:cNvSpPr/>
            <p:nvPr/>
          </p:nvSpPr>
          <p:spPr>
            <a:xfrm>
              <a:off x="4437528" y="3715994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4" name="Стрелка: вправо 3">
            <a:extLst>
              <a:ext uri="{FF2B5EF4-FFF2-40B4-BE49-F238E27FC236}">
                <a16:creationId xmlns:a16="http://schemas.microsoft.com/office/drawing/2014/main" id="{75C3D3B0-548E-487E-934B-5C6CE20826B2}"/>
              </a:ext>
            </a:extLst>
          </p:cNvPr>
          <p:cNvSpPr/>
          <p:nvPr/>
        </p:nvSpPr>
        <p:spPr>
          <a:xfrm>
            <a:off x="949336" y="4049205"/>
            <a:ext cx="713774" cy="268899"/>
          </a:xfrm>
          <a:prstGeom prst="right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: вправо 30">
            <a:extLst>
              <a:ext uri="{FF2B5EF4-FFF2-40B4-BE49-F238E27FC236}">
                <a16:creationId xmlns:a16="http://schemas.microsoft.com/office/drawing/2014/main" id="{7FD722B3-BA25-4513-B3AC-794351D74D80}"/>
              </a:ext>
            </a:extLst>
          </p:cNvPr>
          <p:cNvSpPr/>
          <p:nvPr/>
        </p:nvSpPr>
        <p:spPr>
          <a:xfrm>
            <a:off x="2813982" y="4047888"/>
            <a:ext cx="713577" cy="268899"/>
          </a:xfrm>
          <a:prstGeom prst="right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24FDABED-BF82-4B51-A1DA-D85A0C5EAC4F}"/>
              </a:ext>
            </a:extLst>
          </p:cNvPr>
          <p:cNvGrpSpPr/>
          <p:nvPr/>
        </p:nvGrpSpPr>
        <p:grpSpPr>
          <a:xfrm>
            <a:off x="3826556" y="3630905"/>
            <a:ext cx="1013013" cy="1102863"/>
            <a:chOff x="4787153" y="3275754"/>
            <a:chExt cx="1013013" cy="1102863"/>
          </a:xfrm>
        </p:grpSpPr>
        <p:grpSp>
          <p:nvGrpSpPr>
            <p:cNvPr id="32" name="Группа 31">
              <a:extLst>
                <a:ext uri="{FF2B5EF4-FFF2-40B4-BE49-F238E27FC236}">
                  <a16:creationId xmlns:a16="http://schemas.microsoft.com/office/drawing/2014/main" id="{852A7948-81E3-443E-AD55-A7FF14008928}"/>
                </a:ext>
              </a:extLst>
            </p:cNvPr>
            <p:cNvGrpSpPr/>
            <p:nvPr/>
          </p:nvGrpSpPr>
          <p:grpSpPr>
            <a:xfrm>
              <a:off x="4787153" y="3275754"/>
              <a:ext cx="1013013" cy="1102863"/>
              <a:chOff x="3971365" y="3316778"/>
              <a:chExt cx="1013013" cy="1102863"/>
            </a:xfrm>
          </p:grpSpPr>
          <p:sp>
            <p:nvSpPr>
              <p:cNvPr id="33" name="Овал 32">
                <a:extLst>
                  <a:ext uri="{FF2B5EF4-FFF2-40B4-BE49-F238E27FC236}">
                    <a16:creationId xmlns:a16="http://schemas.microsoft.com/office/drawing/2014/main" id="{9B47F153-09B0-4912-B1B8-67539C7C6C69}"/>
                  </a:ext>
                </a:extLst>
              </p:cNvPr>
              <p:cNvSpPr/>
              <p:nvPr/>
            </p:nvSpPr>
            <p:spPr>
              <a:xfrm>
                <a:off x="4213412" y="3989459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4" name="Овал 33">
                <a:extLst>
                  <a:ext uri="{FF2B5EF4-FFF2-40B4-BE49-F238E27FC236}">
                    <a16:creationId xmlns:a16="http://schemas.microsoft.com/office/drawing/2014/main" id="{BF9C1D32-938B-4437-AA6D-1EF96D699272}"/>
                  </a:ext>
                </a:extLst>
              </p:cNvPr>
              <p:cNvSpPr/>
              <p:nvPr/>
            </p:nvSpPr>
            <p:spPr>
              <a:xfrm>
                <a:off x="4491317" y="3478348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5" name="Овал 34">
                <a:extLst>
                  <a:ext uri="{FF2B5EF4-FFF2-40B4-BE49-F238E27FC236}">
                    <a16:creationId xmlns:a16="http://schemas.microsoft.com/office/drawing/2014/main" id="{5DD06F60-EA9E-402A-AA6B-4A5B81C53D3F}"/>
                  </a:ext>
                </a:extLst>
              </p:cNvPr>
              <p:cNvSpPr/>
              <p:nvPr/>
            </p:nvSpPr>
            <p:spPr>
              <a:xfrm>
                <a:off x="4598895" y="3684659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6" name="Овал 35">
                <a:extLst>
                  <a:ext uri="{FF2B5EF4-FFF2-40B4-BE49-F238E27FC236}">
                    <a16:creationId xmlns:a16="http://schemas.microsoft.com/office/drawing/2014/main" id="{492B98F6-2049-4E36-9CDD-DC68CDCED111}"/>
                  </a:ext>
                </a:extLst>
              </p:cNvPr>
              <p:cNvSpPr/>
              <p:nvPr/>
            </p:nvSpPr>
            <p:spPr>
              <a:xfrm>
                <a:off x="4186517" y="3541223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7" name="Овал 36">
                <a:extLst>
                  <a:ext uri="{FF2B5EF4-FFF2-40B4-BE49-F238E27FC236}">
                    <a16:creationId xmlns:a16="http://schemas.microsoft.com/office/drawing/2014/main" id="{56DED4DB-9D82-4A91-88E0-3B7C1AD47CD7}"/>
                  </a:ext>
                </a:extLst>
              </p:cNvPr>
              <p:cNvSpPr/>
              <p:nvPr/>
            </p:nvSpPr>
            <p:spPr>
              <a:xfrm>
                <a:off x="4401672" y="4114841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8" name="Овал 37">
                <a:extLst>
                  <a:ext uri="{FF2B5EF4-FFF2-40B4-BE49-F238E27FC236}">
                    <a16:creationId xmlns:a16="http://schemas.microsoft.com/office/drawing/2014/main" id="{1BAB86B4-4333-4D2B-9301-8884EC79F18F}"/>
                  </a:ext>
                </a:extLst>
              </p:cNvPr>
              <p:cNvSpPr/>
              <p:nvPr/>
            </p:nvSpPr>
            <p:spPr>
              <a:xfrm>
                <a:off x="3971365" y="3903490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9" name="Овал 38">
                <a:extLst>
                  <a:ext uri="{FF2B5EF4-FFF2-40B4-BE49-F238E27FC236}">
                    <a16:creationId xmlns:a16="http://schemas.microsoft.com/office/drawing/2014/main" id="{78B640B9-3099-4CE7-9D30-12821E1DCEC0}"/>
                  </a:ext>
                </a:extLst>
              </p:cNvPr>
              <p:cNvSpPr/>
              <p:nvPr/>
            </p:nvSpPr>
            <p:spPr>
              <a:xfrm>
                <a:off x="4007223" y="3541223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1" name="Овал 40">
                <a:extLst>
                  <a:ext uri="{FF2B5EF4-FFF2-40B4-BE49-F238E27FC236}">
                    <a16:creationId xmlns:a16="http://schemas.microsoft.com/office/drawing/2014/main" id="{760F2FA3-813C-48BB-A972-3BE1F16E05DA}"/>
                  </a:ext>
                </a:extLst>
              </p:cNvPr>
              <p:cNvSpPr/>
              <p:nvPr/>
            </p:nvSpPr>
            <p:spPr>
              <a:xfrm>
                <a:off x="4679578" y="3845695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2" name="Овал 41">
                <a:extLst>
                  <a:ext uri="{FF2B5EF4-FFF2-40B4-BE49-F238E27FC236}">
                    <a16:creationId xmlns:a16="http://schemas.microsoft.com/office/drawing/2014/main" id="{F389EB7B-50D4-4DF9-BE6D-E3751965E3F6}"/>
                  </a:ext>
                </a:extLst>
              </p:cNvPr>
              <p:cNvSpPr/>
              <p:nvPr/>
            </p:nvSpPr>
            <p:spPr>
              <a:xfrm>
                <a:off x="4365812" y="3316778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Овал 42">
                <a:extLst>
                  <a:ext uri="{FF2B5EF4-FFF2-40B4-BE49-F238E27FC236}">
                    <a16:creationId xmlns:a16="http://schemas.microsoft.com/office/drawing/2014/main" id="{42063DC1-1441-429C-94BC-E0D884464695}"/>
                  </a:ext>
                </a:extLst>
              </p:cNvPr>
              <p:cNvSpPr/>
              <p:nvPr/>
            </p:nvSpPr>
            <p:spPr>
              <a:xfrm>
                <a:off x="4652683" y="3496482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Овал 43">
                <a:extLst>
                  <a:ext uri="{FF2B5EF4-FFF2-40B4-BE49-F238E27FC236}">
                    <a16:creationId xmlns:a16="http://schemas.microsoft.com/office/drawing/2014/main" id="{E34999C7-0310-4DF3-9FC6-D722DE14DA72}"/>
                  </a:ext>
                </a:extLst>
              </p:cNvPr>
              <p:cNvSpPr/>
              <p:nvPr/>
            </p:nvSpPr>
            <p:spPr>
              <a:xfrm>
                <a:off x="4365812" y="3729400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Овал 44">
                <a:extLst>
                  <a:ext uri="{FF2B5EF4-FFF2-40B4-BE49-F238E27FC236}">
                    <a16:creationId xmlns:a16="http://schemas.microsoft.com/office/drawing/2014/main" id="{9D026ED2-F410-4679-BBFE-A0DB476A6E0F}"/>
                  </a:ext>
                </a:extLst>
              </p:cNvPr>
              <p:cNvSpPr/>
              <p:nvPr/>
            </p:nvSpPr>
            <p:spPr>
              <a:xfrm>
                <a:off x="4168588" y="3765177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6" name="Овал 45">
                <a:extLst>
                  <a:ext uri="{FF2B5EF4-FFF2-40B4-BE49-F238E27FC236}">
                    <a16:creationId xmlns:a16="http://schemas.microsoft.com/office/drawing/2014/main" id="{8F4BC3B0-9E78-4278-B58D-05C0BAA9DA09}"/>
                  </a:ext>
                </a:extLst>
              </p:cNvPr>
              <p:cNvSpPr/>
              <p:nvPr/>
            </p:nvSpPr>
            <p:spPr>
              <a:xfrm>
                <a:off x="4464423" y="3496278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7" name="Овал 46">
                <a:extLst>
                  <a:ext uri="{FF2B5EF4-FFF2-40B4-BE49-F238E27FC236}">
                    <a16:creationId xmlns:a16="http://schemas.microsoft.com/office/drawing/2014/main" id="{B218EC3B-A392-4F5F-8928-1028F092E902}"/>
                  </a:ext>
                </a:extLst>
              </p:cNvPr>
              <p:cNvSpPr/>
              <p:nvPr/>
            </p:nvSpPr>
            <p:spPr>
              <a:xfrm>
                <a:off x="4491317" y="3917577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Овал 47">
                <a:extLst>
                  <a:ext uri="{FF2B5EF4-FFF2-40B4-BE49-F238E27FC236}">
                    <a16:creationId xmlns:a16="http://schemas.microsoft.com/office/drawing/2014/main" id="{6C85308E-271B-4E47-A6E1-FE0514ACA49D}"/>
                  </a:ext>
                </a:extLst>
              </p:cNvPr>
              <p:cNvSpPr/>
              <p:nvPr/>
            </p:nvSpPr>
            <p:spPr>
              <a:xfrm>
                <a:off x="4437528" y="3715994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49" name="Овал 48">
              <a:extLst>
                <a:ext uri="{FF2B5EF4-FFF2-40B4-BE49-F238E27FC236}">
                  <a16:creationId xmlns:a16="http://schemas.microsoft.com/office/drawing/2014/main" id="{0D7A8912-8D70-4CFE-889D-8E3D2879B38D}"/>
                </a:ext>
              </a:extLst>
            </p:cNvPr>
            <p:cNvSpPr/>
            <p:nvPr/>
          </p:nvSpPr>
          <p:spPr>
            <a:xfrm>
              <a:off x="5057871" y="3569356"/>
              <a:ext cx="304800" cy="30480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rgbClr val="FFC000"/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53" name="Группа 52">
            <a:extLst>
              <a:ext uri="{FF2B5EF4-FFF2-40B4-BE49-F238E27FC236}">
                <a16:creationId xmlns:a16="http://schemas.microsoft.com/office/drawing/2014/main" id="{D96DA792-6EE8-4A21-9C49-C7DB613A353B}"/>
              </a:ext>
            </a:extLst>
          </p:cNvPr>
          <p:cNvGrpSpPr/>
          <p:nvPr/>
        </p:nvGrpSpPr>
        <p:grpSpPr>
          <a:xfrm>
            <a:off x="6077605" y="3592044"/>
            <a:ext cx="1013013" cy="1102863"/>
            <a:chOff x="3971365" y="3316778"/>
            <a:chExt cx="1013013" cy="1102863"/>
          </a:xfrm>
        </p:grpSpPr>
        <p:sp>
          <p:nvSpPr>
            <p:cNvPr id="54" name="Овал 53">
              <a:extLst>
                <a:ext uri="{FF2B5EF4-FFF2-40B4-BE49-F238E27FC236}">
                  <a16:creationId xmlns:a16="http://schemas.microsoft.com/office/drawing/2014/main" id="{6E71E9B5-7A05-48F1-B6E3-60C3E612C38E}"/>
                </a:ext>
              </a:extLst>
            </p:cNvPr>
            <p:cNvSpPr/>
            <p:nvPr/>
          </p:nvSpPr>
          <p:spPr>
            <a:xfrm>
              <a:off x="4213412" y="3989459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5" name="Овал 54">
              <a:extLst>
                <a:ext uri="{FF2B5EF4-FFF2-40B4-BE49-F238E27FC236}">
                  <a16:creationId xmlns:a16="http://schemas.microsoft.com/office/drawing/2014/main" id="{E341B349-6FCC-4B50-B5A1-CA7E8DF10E78}"/>
                </a:ext>
              </a:extLst>
            </p:cNvPr>
            <p:cNvSpPr/>
            <p:nvPr/>
          </p:nvSpPr>
          <p:spPr>
            <a:xfrm>
              <a:off x="4491317" y="3478348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Овал 55">
              <a:extLst>
                <a:ext uri="{FF2B5EF4-FFF2-40B4-BE49-F238E27FC236}">
                  <a16:creationId xmlns:a16="http://schemas.microsoft.com/office/drawing/2014/main" id="{06D8F8AB-2B3C-4E05-B7E8-F5CA2E1978F1}"/>
                </a:ext>
              </a:extLst>
            </p:cNvPr>
            <p:cNvSpPr/>
            <p:nvPr/>
          </p:nvSpPr>
          <p:spPr>
            <a:xfrm>
              <a:off x="4598895" y="3684659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7" name="Овал 56">
              <a:extLst>
                <a:ext uri="{FF2B5EF4-FFF2-40B4-BE49-F238E27FC236}">
                  <a16:creationId xmlns:a16="http://schemas.microsoft.com/office/drawing/2014/main" id="{E0CE1946-38B2-4627-BA7A-0A70519DBC97}"/>
                </a:ext>
              </a:extLst>
            </p:cNvPr>
            <p:cNvSpPr/>
            <p:nvPr/>
          </p:nvSpPr>
          <p:spPr>
            <a:xfrm>
              <a:off x="4186517" y="3541223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8" name="Овал 57">
              <a:extLst>
                <a:ext uri="{FF2B5EF4-FFF2-40B4-BE49-F238E27FC236}">
                  <a16:creationId xmlns:a16="http://schemas.microsoft.com/office/drawing/2014/main" id="{20A2E2CD-F5CE-4BAB-9C68-80B17393FD37}"/>
                </a:ext>
              </a:extLst>
            </p:cNvPr>
            <p:cNvSpPr/>
            <p:nvPr/>
          </p:nvSpPr>
          <p:spPr>
            <a:xfrm>
              <a:off x="4401672" y="4114841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9" name="Овал 58">
              <a:extLst>
                <a:ext uri="{FF2B5EF4-FFF2-40B4-BE49-F238E27FC236}">
                  <a16:creationId xmlns:a16="http://schemas.microsoft.com/office/drawing/2014/main" id="{BC191EB1-5753-4FC6-ADE5-0F61BEE723B5}"/>
                </a:ext>
              </a:extLst>
            </p:cNvPr>
            <p:cNvSpPr/>
            <p:nvPr/>
          </p:nvSpPr>
          <p:spPr>
            <a:xfrm>
              <a:off x="3971365" y="3903490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0" name="Овал 59">
              <a:extLst>
                <a:ext uri="{FF2B5EF4-FFF2-40B4-BE49-F238E27FC236}">
                  <a16:creationId xmlns:a16="http://schemas.microsoft.com/office/drawing/2014/main" id="{931E7874-BC9F-41B0-A801-17CCA7E29818}"/>
                </a:ext>
              </a:extLst>
            </p:cNvPr>
            <p:cNvSpPr/>
            <p:nvPr/>
          </p:nvSpPr>
          <p:spPr>
            <a:xfrm>
              <a:off x="4007223" y="3541223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1" name="Овал 60">
              <a:extLst>
                <a:ext uri="{FF2B5EF4-FFF2-40B4-BE49-F238E27FC236}">
                  <a16:creationId xmlns:a16="http://schemas.microsoft.com/office/drawing/2014/main" id="{56B2C11C-06DA-43E8-92A7-FDAC22A80A41}"/>
                </a:ext>
              </a:extLst>
            </p:cNvPr>
            <p:cNvSpPr/>
            <p:nvPr/>
          </p:nvSpPr>
          <p:spPr>
            <a:xfrm>
              <a:off x="4679578" y="3845695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2" name="Овал 61">
              <a:extLst>
                <a:ext uri="{FF2B5EF4-FFF2-40B4-BE49-F238E27FC236}">
                  <a16:creationId xmlns:a16="http://schemas.microsoft.com/office/drawing/2014/main" id="{5EA7FEE9-A6C6-4B65-B9BF-565F07708A04}"/>
                </a:ext>
              </a:extLst>
            </p:cNvPr>
            <p:cNvSpPr/>
            <p:nvPr/>
          </p:nvSpPr>
          <p:spPr>
            <a:xfrm>
              <a:off x="4365812" y="3316778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3" name="Овал 62">
              <a:extLst>
                <a:ext uri="{FF2B5EF4-FFF2-40B4-BE49-F238E27FC236}">
                  <a16:creationId xmlns:a16="http://schemas.microsoft.com/office/drawing/2014/main" id="{57ACB522-EB5F-4251-A80D-28C5A1C5DB68}"/>
                </a:ext>
              </a:extLst>
            </p:cNvPr>
            <p:cNvSpPr/>
            <p:nvPr/>
          </p:nvSpPr>
          <p:spPr>
            <a:xfrm>
              <a:off x="4652683" y="3496482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4" name="Овал 63">
              <a:extLst>
                <a:ext uri="{FF2B5EF4-FFF2-40B4-BE49-F238E27FC236}">
                  <a16:creationId xmlns:a16="http://schemas.microsoft.com/office/drawing/2014/main" id="{BB9D1FFD-5DCE-4A62-A3E0-A4DDB6C4BF73}"/>
                </a:ext>
              </a:extLst>
            </p:cNvPr>
            <p:cNvSpPr/>
            <p:nvPr/>
          </p:nvSpPr>
          <p:spPr>
            <a:xfrm>
              <a:off x="4365812" y="3729400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Овал 64">
              <a:extLst>
                <a:ext uri="{FF2B5EF4-FFF2-40B4-BE49-F238E27FC236}">
                  <a16:creationId xmlns:a16="http://schemas.microsoft.com/office/drawing/2014/main" id="{02A83B52-853B-4CE3-8F7B-904BD08B7A6A}"/>
                </a:ext>
              </a:extLst>
            </p:cNvPr>
            <p:cNvSpPr/>
            <p:nvPr/>
          </p:nvSpPr>
          <p:spPr>
            <a:xfrm>
              <a:off x="4168588" y="3765177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6" name="Овал 65">
              <a:extLst>
                <a:ext uri="{FF2B5EF4-FFF2-40B4-BE49-F238E27FC236}">
                  <a16:creationId xmlns:a16="http://schemas.microsoft.com/office/drawing/2014/main" id="{3B6381A1-3090-4AA3-9B92-1569417C84B1}"/>
                </a:ext>
              </a:extLst>
            </p:cNvPr>
            <p:cNvSpPr/>
            <p:nvPr/>
          </p:nvSpPr>
          <p:spPr>
            <a:xfrm>
              <a:off x="4464423" y="3496278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7" name="Овал 66">
              <a:extLst>
                <a:ext uri="{FF2B5EF4-FFF2-40B4-BE49-F238E27FC236}">
                  <a16:creationId xmlns:a16="http://schemas.microsoft.com/office/drawing/2014/main" id="{282128DD-4758-4C8F-B0A1-3EFE472F7F24}"/>
                </a:ext>
              </a:extLst>
            </p:cNvPr>
            <p:cNvSpPr/>
            <p:nvPr/>
          </p:nvSpPr>
          <p:spPr>
            <a:xfrm>
              <a:off x="4491317" y="3917577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8" name="Овал 67">
              <a:extLst>
                <a:ext uri="{FF2B5EF4-FFF2-40B4-BE49-F238E27FC236}">
                  <a16:creationId xmlns:a16="http://schemas.microsoft.com/office/drawing/2014/main" id="{AAD4EEBC-F0F3-4632-A447-4FF5659A6063}"/>
                </a:ext>
              </a:extLst>
            </p:cNvPr>
            <p:cNvSpPr/>
            <p:nvPr/>
          </p:nvSpPr>
          <p:spPr>
            <a:xfrm>
              <a:off x="4437528" y="3715994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9" name="Овал 68">
            <a:extLst>
              <a:ext uri="{FF2B5EF4-FFF2-40B4-BE49-F238E27FC236}">
                <a16:creationId xmlns:a16="http://schemas.microsoft.com/office/drawing/2014/main" id="{FBBE254F-3C26-425C-9C4B-AB78963AE0E4}"/>
              </a:ext>
            </a:extLst>
          </p:cNvPr>
          <p:cNvSpPr/>
          <p:nvPr/>
        </p:nvSpPr>
        <p:spPr>
          <a:xfrm>
            <a:off x="9184492" y="4022411"/>
            <a:ext cx="304800" cy="3048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9" name="Группа 108">
            <a:extLst>
              <a:ext uri="{FF2B5EF4-FFF2-40B4-BE49-F238E27FC236}">
                <a16:creationId xmlns:a16="http://schemas.microsoft.com/office/drawing/2014/main" id="{E22A6C04-1DEF-4844-9C9C-76F60C2A152F}"/>
              </a:ext>
            </a:extLst>
          </p:cNvPr>
          <p:cNvGrpSpPr/>
          <p:nvPr/>
        </p:nvGrpSpPr>
        <p:grpSpPr>
          <a:xfrm>
            <a:off x="6954951" y="2542487"/>
            <a:ext cx="1013013" cy="1102863"/>
            <a:chOff x="7810031" y="2519825"/>
            <a:chExt cx="1013013" cy="1102863"/>
          </a:xfrm>
        </p:grpSpPr>
        <p:grpSp>
          <p:nvGrpSpPr>
            <p:cNvPr id="70" name="Группа 69">
              <a:extLst>
                <a:ext uri="{FF2B5EF4-FFF2-40B4-BE49-F238E27FC236}">
                  <a16:creationId xmlns:a16="http://schemas.microsoft.com/office/drawing/2014/main" id="{A4455F57-31A7-443F-9DC7-E2C704ADD494}"/>
                </a:ext>
              </a:extLst>
            </p:cNvPr>
            <p:cNvGrpSpPr/>
            <p:nvPr/>
          </p:nvGrpSpPr>
          <p:grpSpPr>
            <a:xfrm>
              <a:off x="7810031" y="2519825"/>
              <a:ext cx="1013013" cy="1102863"/>
              <a:chOff x="3971365" y="3316778"/>
              <a:chExt cx="1013013" cy="1102863"/>
            </a:xfrm>
          </p:grpSpPr>
          <p:sp>
            <p:nvSpPr>
              <p:cNvPr id="71" name="Овал 70">
                <a:extLst>
                  <a:ext uri="{FF2B5EF4-FFF2-40B4-BE49-F238E27FC236}">
                    <a16:creationId xmlns:a16="http://schemas.microsoft.com/office/drawing/2014/main" id="{8BA66985-A10A-4954-BF04-6CFC8C5901A1}"/>
                  </a:ext>
                </a:extLst>
              </p:cNvPr>
              <p:cNvSpPr/>
              <p:nvPr/>
            </p:nvSpPr>
            <p:spPr>
              <a:xfrm>
                <a:off x="4213412" y="3989459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2" name="Овал 71">
                <a:extLst>
                  <a:ext uri="{FF2B5EF4-FFF2-40B4-BE49-F238E27FC236}">
                    <a16:creationId xmlns:a16="http://schemas.microsoft.com/office/drawing/2014/main" id="{4DD15AF5-42E5-4937-A789-283A08579680}"/>
                  </a:ext>
                </a:extLst>
              </p:cNvPr>
              <p:cNvSpPr/>
              <p:nvPr/>
            </p:nvSpPr>
            <p:spPr>
              <a:xfrm>
                <a:off x="4491317" y="3478348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3" name="Овал 72">
                <a:extLst>
                  <a:ext uri="{FF2B5EF4-FFF2-40B4-BE49-F238E27FC236}">
                    <a16:creationId xmlns:a16="http://schemas.microsoft.com/office/drawing/2014/main" id="{2FB74B8A-4735-4077-8AF7-C723CDCCD73F}"/>
                  </a:ext>
                </a:extLst>
              </p:cNvPr>
              <p:cNvSpPr/>
              <p:nvPr/>
            </p:nvSpPr>
            <p:spPr>
              <a:xfrm>
                <a:off x="4598895" y="3684659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4" name="Овал 73">
                <a:extLst>
                  <a:ext uri="{FF2B5EF4-FFF2-40B4-BE49-F238E27FC236}">
                    <a16:creationId xmlns:a16="http://schemas.microsoft.com/office/drawing/2014/main" id="{EEF6BF9A-0F37-40AA-83C3-20F819EFB759}"/>
                  </a:ext>
                </a:extLst>
              </p:cNvPr>
              <p:cNvSpPr/>
              <p:nvPr/>
            </p:nvSpPr>
            <p:spPr>
              <a:xfrm>
                <a:off x="4186517" y="3541223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5" name="Овал 74">
                <a:extLst>
                  <a:ext uri="{FF2B5EF4-FFF2-40B4-BE49-F238E27FC236}">
                    <a16:creationId xmlns:a16="http://schemas.microsoft.com/office/drawing/2014/main" id="{193A3BEC-744A-41A1-8154-9BAA4C5B755E}"/>
                  </a:ext>
                </a:extLst>
              </p:cNvPr>
              <p:cNvSpPr/>
              <p:nvPr/>
            </p:nvSpPr>
            <p:spPr>
              <a:xfrm>
                <a:off x="4401672" y="4114841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6" name="Овал 75">
                <a:extLst>
                  <a:ext uri="{FF2B5EF4-FFF2-40B4-BE49-F238E27FC236}">
                    <a16:creationId xmlns:a16="http://schemas.microsoft.com/office/drawing/2014/main" id="{A6D21DD1-7493-4966-A05E-961184E0E42F}"/>
                  </a:ext>
                </a:extLst>
              </p:cNvPr>
              <p:cNvSpPr/>
              <p:nvPr/>
            </p:nvSpPr>
            <p:spPr>
              <a:xfrm>
                <a:off x="3971365" y="3903490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7" name="Овал 76">
                <a:extLst>
                  <a:ext uri="{FF2B5EF4-FFF2-40B4-BE49-F238E27FC236}">
                    <a16:creationId xmlns:a16="http://schemas.microsoft.com/office/drawing/2014/main" id="{CA30FBFB-1161-417F-89B5-EAB54F524696}"/>
                  </a:ext>
                </a:extLst>
              </p:cNvPr>
              <p:cNvSpPr/>
              <p:nvPr/>
            </p:nvSpPr>
            <p:spPr>
              <a:xfrm>
                <a:off x="4007223" y="3541223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8" name="Овал 77">
                <a:extLst>
                  <a:ext uri="{FF2B5EF4-FFF2-40B4-BE49-F238E27FC236}">
                    <a16:creationId xmlns:a16="http://schemas.microsoft.com/office/drawing/2014/main" id="{86659574-9783-48F9-A3B8-09366CF25F15}"/>
                  </a:ext>
                </a:extLst>
              </p:cNvPr>
              <p:cNvSpPr/>
              <p:nvPr/>
            </p:nvSpPr>
            <p:spPr>
              <a:xfrm>
                <a:off x="4679578" y="3845695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9" name="Овал 78">
                <a:extLst>
                  <a:ext uri="{FF2B5EF4-FFF2-40B4-BE49-F238E27FC236}">
                    <a16:creationId xmlns:a16="http://schemas.microsoft.com/office/drawing/2014/main" id="{E1DD331A-6C34-44F5-B049-09973E55A708}"/>
                  </a:ext>
                </a:extLst>
              </p:cNvPr>
              <p:cNvSpPr/>
              <p:nvPr/>
            </p:nvSpPr>
            <p:spPr>
              <a:xfrm>
                <a:off x="4365812" y="3316778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0" name="Овал 79">
                <a:extLst>
                  <a:ext uri="{FF2B5EF4-FFF2-40B4-BE49-F238E27FC236}">
                    <a16:creationId xmlns:a16="http://schemas.microsoft.com/office/drawing/2014/main" id="{CE171958-6C2D-4161-B26B-8ABBCF1B7F91}"/>
                  </a:ext>
                </a:extLst>
              </p:cNvPr>
              <p:cNvSpPr/>
              <p:nvPr/>
            </p:nvSpPr>
            <p:spPr>
              <a:xfrm>
                <a:off x="4652683" y="3496482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1" name="Овал 80">
                <a:extLst>
                  <a:ext uri="{FF2B5EF4-FFF2-40B4-BE49-F238E27FC236}">
                    <a16:creationId xmlns:a16="http://schemas.microsoft.com/office/drawing/2014/main" id="{736A8CCB-7769-4057-ACD1-B267A5A02F71}"/>
                  </a:ext>
                </a:extLst>
              </p:cNvPr>
              <p:cNvSpPr/>
              <p:nvPr/>
            </p:nvSpPr>
            <p:spPr>
              <a:xfrm>
                <a:off x="4365812" y="3729400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2" name="Овал 81">
                <a:extLst>
                  <a:ext uri="{FF2B5EF4-FFF2-40B4-BE49-F238E27FC236}">
                    <a16:creationId xmlns:a16="http://schemas.microsoft.com/office/drawing/2014/main" id="{1DE8FA20-2FC3-4875-B02F-7DF8D5D7288D}"/>
                  </a:ext>
                </a:extLst>
              </p:cNvPr>
              <p:cNvSpPr/>
              <p:nvPr/>
            </p:nvSpPr>
            <p:spPr>
              <a:xfrm>
                <a:off x="4168588" y="3765177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3" name="Овал 82">
                <a:extLst>
                  <a:ext uri="{FF2B5EF4-FFF2-40B4-BE49-F238E27FC236}">
                    <a16:creationId xmlns:a16="http://schemas.microsoft.com/office/drawing/2014/main" id="{0178821F-8C83-4135-B205-1AFA3D189EFA}"/>
                  </a:ext>
                </a:extLst>
              </p:cNvPr>
              <p:cNvSpPr/>
              <p:nvPr/>
            </p:nvSpPr>
            <p:spPr>
              <a:xfrm>
                <a:off x="4464423" y="3496278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4" name="Овал 83">
                <a:extLst>
                  <a:ext uri="{FF2B5EF4-FFF2-40B4-BE49-F238E27FC236}">
                    <a16:creationId xmlns:a16="http://schemas.microsoft.com/office/drawing/2014/main" id="{9E92C9C7-763F-4648-A6F0-82ED2E0F199F}"/>
                  </a:ext>
                </a:extLst>
              </p:cNvPr>
              <p:cNvSpPr/>
              <p:nvPr/>
            </p:nvSpPr>
            <p:spPr>
              <a:xfrm>
                <a:off x="4491317" y="3917577"/>
                <a:ext cx="304800" cy="30480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5" name="Овал 84">
                <a:extLst>
                  <a:ext uri="{FF2B5EF4-FFF2-40B4-BE49-F238E27FC236}">
                    <a16:creationId xmlns:a16="http://schemas.microsoft.com/office/drawing/2014/main" id="{2D5F97D3-F5DB-49DF-9421-C4CD07BADC4C}"/>
                  </a:ext>
                </a:extLst>
              </p:cNvPr>
              <p:cNvSpPr/>
              <p:nvPr/>
            </p:nvSpPr>
            <p:spPr>
              <a:xfrm>
                <a:off x="4437528" y="3715994"/>
                <a:ext cx="304800" cy="304800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86" name="Овал 85">
              <a:extLst>
                <a:ext uri="{FF2B5EF4-FFF2-40B4-BE49-F238E27FC236}">
                  <a16:creationId xmlns:a16="http://schemas.microsoft.com/office/drawing/2014/main" id="{9880FF8D-B966-48F2-BCE3-1384EE0744A8}"/>
                </a:ext>
              </a:extLst>
            </p:cNvPr>
            <p:cNvSpPr/>
            <p:nvPr/>
          </p:nvSpPr>
          <p:spPr>
            <a:xfrm>
              <a:off x="8087936" y="2797690"/>
              <a:ext cx="304800" cy="30480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rgbClr val="FFC000"/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5213A043-B3A3-4019-A430-FFB23EDCE031}"/>
              </a:ext>
            </a:extLst>
          </p:cNvPr>
          <p:cNvGrpSpPr/>
          <p:nvPr/>
        </p:nvGrpSpPr>
        <p:grpSpPr>
          <a:xfrm>
            <a:off x="9329219" y="4928350"/>
            <a:ext cx="591671" cy="578326"/>
            <a:chOff x="9732964" y="4967899"/>
            <a:chExt cx="591671" cy="578326"/>
          </a:xfrm>
        </p:grpSpPr>
        <p:sp>
          <p:nvSpPr>
            <p:cNvPr id="90" name="Овал 89">
              <a:extLst>
                <a:ext uri="{FF2B5EF4-FFF2-40B4-BE49-F238E27FC236}">
                  <a16:creationId xmlns:a16="http://schemas.microsoft.com/office/drawing/2014/main" id="{672A535B-E785-4B21-92FD-8E47395ED727}"/>
                </a:ext>
              </a:extLst>
            </p:cNvPr>
            <p:cNvSpPr/>
            <p:nvPr/>
          </p:nvSpPr>
          <p:spPr>
            <a:xfrm>
              <a:off x="9975009" y="4967899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1" name="Овал 90">
              <a:extLst>
                <a:ext uri="{FF2B5EF4-FFF2-40B4-BE49-F238E27FC236}">
                  <a16:creationId xmlns:a16="http://schemas.microsoft.com/office/drawing/2014/main" id="{968CFADE-04AA-4FC5-B855-B71B7707CA9B}"/>
                </a:ext>
              </a:extLst>
            </p:cNvPr>
            <p:cNvSpPr/>
            <p:nvPr/>
          </p:nvSpPr>
          <p:spPr>
            <a:xfrm>
              <a:off x="9807258" y="5241425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6" name="Овал 95">
              <a:extLst>
                <a:ext uri="{FF2B5EF4-FFF2-40B4-BE49-F238E27FC236}">
                  <a16:creationId xmlns:a16="http://schemas.microsoft.com/office/drawing/2014/main" id="{E0B99D63-65CC-4332-B090-B0E5F3165925}"/>
                </a:ext>
              </a:extLst>
            </p:cNvPr>
            <p:cNvSpPr/>
            <p:nvPr/>
          </p:nvSpPr>
          <p:spPr>
            <a:xfrm>
              <a:off x="9732964" y="5030447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7" name="Овал 96">
              <a:extLst>
                <a:ext uri="{FF2B5EF4-FFF2-40B4-BE49-F238E27FC236}">
                  <a16:creationId xmlns:a16="http://schemas.microsoft.com/office/drawing/2014/main" id="{E4A8835E-4190-4C80-A0CD-1D27860CDF90}"/>
                </a:ext>
              </a:extLst>
            </p:cNvPr>
            <p:cNvSpPr/>
            <p:nvPr/>
          </p:nvSpPr>
          <p:spPr>
            <a:xfrm>
              <a:off x="10019835" y="5210151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70D1AB17-E948-4E0A-B4B0-1E74E44E2A39}"/>
              </a:ext>
            </a:extLst>
          </p:cNvPr>
          <p:cNvGrpSpPr/>
          <p:nvPr/>
        </p:nvGrpSpPr>
        <p:grpSpPr>
          <a:xfrm>
            <a:off x="8621003" y="5596159"/>
            <a:ext cx="860616" cy="896716"/>
            <a:chOff x="8271713" y="5182847"/>
            <a:chExt cx="860616" cy="896716"/>
          </a:xfrm>
        </p:grpSpPr>
        <p:sp>
          <p:nvSpPr>
            <p:cNvPr id="88" name="Овал 87">
              <a:extLst>
                <a:ext uri="{FF2B5EF4-FFF2-40B4-BE49-F238E27FC236}">
                  <a16:creationId xmlns:a16="http://schemas.microsoft.com/office/drawing/2014/main" id="{30159F67-6192-40A6-836D-8A1593344454}"/>
                </a:ext>
              </a:extLst>
            </p:cNvPr>
            <p:cNvSpPr/>
            <p:nvPr/>
          </p:nvSpPr>
          <p:spPr>
            <a:xfrm>
              <a:off x="8361363" y="5703128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9" name="Овал 88">
              <a:extLst>
                <a:ext uri="{FF2B5EF4-FFF2-40B4-BE49-F238E27FC236}">
                  <a16:creationId xmlns:a16="http://schemas.microsoft.com/office/drawing/2014/main" id="{1A168572-F010-496C-8E19-603B2E07C44A}"/>
                </a:ext>
              </a:extLst>
            </p:cNvPr>
            <p:cNvSpPr/>
            <p:nvPr/>
          </p:nvSpPr>
          <p:spPr>
            <a:xfrm>
              <a:off x="8723146" y="5272658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2" name="Овал 91">
              <a:extLst>
                <a:ext uri="{FF2B5EF4-FFF2-40B4-BE49-F238E27FC236}">
                  <a16:creationId xmlns:a16="http://schemas.microsoft.com/office/drawing/2014/main" id="{E4C5588F-7E7D-4968-8A58-503D33933023}"/>
                </a:ext>
              </a:extLst>
            </p:cNvPr>
            <p:cNvSpPr/>
            <p:nvPr/>
          </p:nvSpPr>
          <p:spPr>
            <a:xfrm>
              <a:off x="8513763" y="5774763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3" name="Овал 92">
              <a:extLst>
                <a:ext uri="{FF2B5EF4-FFF2-40B4-BE49-F238E27FC236}">
                  <a16:creationId xmlns:a16="http://schemas.microsoft.com/office/drawing/2014/main" id="{EE47B963-691A-425E-B3A4-E5B8F9CA168D}"/>
                </a:ext>
              </a:extLst>
            </p:cNvPr>
            <p:cNvSpPr/>
            <p:nvPr/>
          </p:nvSpPr>
          <p:spPr>
            <a:xfrm>
              <a:off x="8271713" y="5487769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94" name="Овал 93">
              <a:extLst>
                <a:ext uri="{FF2B5EF4-FFF2-40B4-BE49-F238E27FC236}">
                  <a16:creationId xmlns:a16="http://schemas.microsoft.com/office/drawing/2014/main" id="{E416D21A-48EA-4FC1-AC19-D6C4266595C2}"/>
                </a:ext>
              </a:extLst>
            </p:cNvPr>
            <p:cNvSpPr/>
            <p:nvPr/>
          </p:nvSpPr>
          <p:spPr>
            <a:xfrm>
              <a:off x="8541145" y="5182847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5" name="Овал 94">
              <a:extLst>
                <a:ext uri="{FF2B5EF4-FFF2-40B4-BE49-F238E27FC236}">
                  <a16:creationId xmlns:a16="http://schemas.microsoft.com/office/drawing/2014/main" id="{EDD309C9-3F0B-4E81-AF4A-2984DDB5EF36}"/>
                </a:ext>
              </a:extLst>
            </p:cNvPr>
            <p:cNvSpPr/>
            <p:nvPr/>
          </p:nvSpPr>
          <p:spPr>
            <a:xfrm>
              <a:off x="8827529" y="5559364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8" name="Овал 97">
              <a:extLst>
                <a:ext uri="{FF2B5EF4-FFF2-40B4-BE49-F238E27FC236}">
                  <a16:creationId xmlns:a16="http://schemas.microsoft.com/office/drawing/2014/main" id="{55F81507-ABFD-415B-AAC0-50566B0BC523}"/>
                </a:ext>
              </a:extLst>
            </p:cNvPr>
            <p:cNvSpPr/>
            <p:nvPr/>
          </p:nvSpPr>
          <p:spPr>
            <a:xfrm>
              <a:off x="8513763" y="5443069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9" name="Овал 98">
              <a:extLst>
                <a:ext uri="{FF2B5EF4-FFF2-40B4-BE49-F238E27FC236}">
                  <a16:creationId xmlns:a16="http://schemas.microsoft.com/office/drawing/2014/main" id="{F4DB7040-308E-4E32-9739-073720DDBE1A}"/>
                </a:ext>
              </a:extLst>
            </p:cNvPr>
            <p:cNvSpPr/>
            <p:nvPr/>
          </p:nvSpPr>
          <p:spPr>
            <a:xfrm>
              <a:off x="8772452" y="5451952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0" name="Овал 99">
              <a:extLst>
                <a:ext uri="{FF2B5EF4-FFF2-40B4-BE49-F238E27FC236}">
                  <a16:creationId xmlns:a16="http://schemas.microsoft.com/office/drawing/2014/main" id="{EDEE59B2-315F-4FF0-8086-B7B206D53C47}"/>
                </a:ext>
              </a:extLst>
            </p:cNvPr>
            <p:cNvSpPr/>
            <p:nvPr/>
          </p:nvSpPr>
          <p:spPr>
            <a:xfrm>
              <a:off x="8397221" y="5272658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1" name="Овал 100">
              <a:extLst>
                <a:ext uri="{FF2B5EF4-FFF2-40B4-BE49-F238E27FC236}">
                  <a16:creationId xmlns:a16="http://schemas.microsoft.com/office/drawing/2014/main" id="{362FFD19-AC91-496D-954A-B074138BB12A}"/>
                </a:ext>
              </a:extLst>
            </p:cNvPr>
            <p:cNvSpPr/>
            <p:nvPr/>
          </p:nvSpPr>
          <p:spPr>
            <a:xfrm>
              <a:off x="8639268" y="5631246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2" name="Овал 101">
              <a:extLst>
                <a:ext uri="{FF2B5EF4-FFF2-40B4-BE49-F238E27FC236}">
                  <a16:creationId xmlns:a16="http://schemas.microsoft.com/office/drawing/2014/main" id="{4B56DFEA-EFA1-4C3C-AE84-37A9668FFD62}"/>
                </a:ext>
              </a:extLst>
            </p:cNvPr>
            <p:cNvSpPr/>
            <p:nvPr/>
          </p:nvSpPr>
          <p:spPr>
            <a:xfrm>
              <a:off x="8585479" y="5429663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04" name="Прямая со стрелкой 103">
            <a:extLst>
              <a:ext uri="{FF2B5EF4-FFF2-40B4-BE49-F238E27FC236}">
                <a16:creationId xmlns:a16="http://schemas.microsoft.com/office/drawing/2014/main" id="{52BB1EA1-4225-48BF-BF3A-D34090F36957}"/>
              </a:ext>
            </a:extLst>
          </p:cNvPr>
          <p:cNvCxnSpPr/>
          <p:nvPr/>
        </p:nvCxnSpPr>
        <p:spPr>
          <a:xfrm flipV="1">
            <a:off x="7298907" y="5282630"/>
            <a:ext cx="1765291" cy="35333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 стрелкой 106">
            <a:extLst>
              <a:ext uri="{FF2B5EF4-FFF2-40B4-BE49-F238E27FC236}">
                <a16:creationId xmlns:a16="http://schemas.microsoft.com/office/drawing/2014/main" id="{75358B4E-8CF6-4657-A9BF-54F7408EB0BC}"/>
              </a:ext>
            </a:extLst>
          </p:cNvPr>
          <p:cNvCxnSpPr>
            <a:cxnSpLocks/>
          </p:cNvCxnSpPr>
          <p:nvPr/>
        </p:nvCxnSpPr>
        <p:spPr>
          <a:xfrm>
            <a:off x="7298907" y="5635966"/>
            <a:ext cx="1145706" cy="44539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Прямая со стрелкой 109">
            <a:extLst>
              <a:ext uri="{FF2B5EF4-FFF2-40B4-BE49-F238E27FC236}">
                <a16:creationId xmlns:a16="http://schemas.microsoft.com/office/drawing/2014/main" id="{CEDDDED0-4DF3-42D2-ACED-09B0FEC789BF}"/>
              </a:ext>
            </a:extLst>
          </p:cNvPr>
          <p:cNvCxnSpPr>
            <a:cxnSpLocks/>
          </p:cNvCxnSpPr>
          <p:nvPr/>
        </p:nvCxnSpPr>
        <p:spPr>
          <a:xfrm flipV="1">
            <a:off x="7156982" y="4170928"/>
            <a:ext cx="1983976" cy="1125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Овал 128">
            <a:extLst>
              <a:ext uri="{FF2B5EF4-FFF2-40B4-BE49-F238E27FC236}">
                <a16:creationId xmlns:a16="http://schemas.microsoft.com/office/drawing/2014/main" id="{4FA70B7B-B882-44CC-B372-7B2D17A22877}"/>
              </a:ext>
            </a:extLst>
          </p:cNvPr>
          <p:cNvSpPr/>
          <p:nvPr/>
        </p:nvSpPr>
        <p:spPr>
          <a:xfrm>
            <a:off x="10244985" y="1913208"/>
            <a:ext cx="304800" cy="304800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3" name="Группа 132">
            <a:extLst>
              <a:ext uri="{FF2B5EF4-FFF2-40B4-BE49-F238E27FC236}">
                <a16:creationId xmlns:a16="http://schemas.microsoft.com/office/drawing/2014/main" id="{BC42B64B-91BB-43C7-9218-BBC5AABC2774}"/>
              </a:ext>
            </a:extLst>
          </p:cNvPr>
          <p:cNvGrpSpPr/>
          <p:nvPr/>
        </p:nvGrpSpPr>
        <p:grpSpPr>
          <a:xfrm>
            <a:off x="7875373" y="1521551"/>
            <a:ext cx="1013013" cy="1102863"/>
            <a:chOff x="7875373" y="1521551"/>
            <a:chExt cx="1013013" cy="1102863"/>
          </a:xfrm>
        </p:grpSpPr>
        <p:sp>
          <p:nvSpPr>
            <p:cNvPr id="117" name="Овал 116">
              <a:extLst>
                <a:ext uri="{FF2B5EF4-FFF2-40B4-BE49-F238E27FC236}">
                  <a16:creationId xmlns:a16="http://schemas.microsoft.com/office/drawing/2014/main" id="{24562F0C-102D-41B2-9D0D-711BA6433059}"/>
                </a:ext>
              </a:extLst>
            </p:cNvPr>
            <p:cNvSpPr/>
            <p:nvPr/>
          </p:nvSpPr>
          <p:spPr>
            <a:xfrm>
              <a:off x="8117420" y="2194232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8" name="Овал 117">
              <a:extLst>
                <a:ext uri="{FF2B5EF4-FFF2-40B4-BE49-F238E27FC236}">
                  <a16:creationId xmlns:a16="http://schemas.microsoft.com/office/drawing/2014/main" id="{1B29C056-C39D-4B66-B9D2-79009907B6BA}"/>
                </a:ext>
              </a:extLst>
            </p:cNvPr>
            <p:cNvSpPr/>
            <p:nvPr/>
          </p:nvSpPr>
          <p:spPr>
            <a:xfrm>
              <a:off x="8395325" y="1683121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9" name="Овал 118">
              <a:extLst>
                <a:ext uri="{FF2B5EF4-FFF2-40B4-BE49-F238E27FC236}">
                  <a16:creationId xmlns:a16="http://schemas.microsoft.com/office/drawing/2014/main" id="{0608BCCA-66E4-4261-8CF5-06426F22A29F}"/>
                </a:ext>
              </a:extLst>
            </p:cNvPr>
            <p:cNvSpPr/>
            <p:nvPr/>
          </p:nvSpPr>
          <p:spPr>
            <a:xfrm>
              <a:off x="8502903" y="1889432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0" name="Овал 119">
              <a:extLst>
                <a:ext uri="{FF2B5EF4-FFF2-40B4-BE49-F238E27FC236}">
                  <a16:creationId xmlns:a16="http://schemas.microsoft.com/office/drawing/2014/main" id="{A4FDA995-AEF1-469C-B13D-0717D7E81DF4}"/>
                </a:ext>
              </a:extLst>
            </p:cNvPr>
            <p:cNvSpPr/>
            <p:nvPr/>
          </p:nvSpPr>
          <p:spPr>
            <a:xfrm>
              <a:off x="8090525" y="1745996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1" name="Овал 120">
              <a:extLst>
                <a:ext uri="{FF2B5EF4-FFF2-40B4-BE49-F238E27FC236}">
                  <a16:creationId xmlns:a16="http://schemas.microsoft.com/office/drawing/2014/main" id="{982C895C-ACD8-43EF-B497-813579EABB4A}"/>
                </a:ext>
              </a:extLst>
            </p:cNvPr>
            <p:cNvSpPr/>
            <p:nvPr/>
          </p:nvSpPr>
          <p:spPr>
            <a:xfrm>
              <a:off x="8305680" y="2319614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2" name="Овал 121">
              <a:extLst>
                <a:ext uri="{FF2B5EF4-FFF2-40B4-BE49-F238E27FC236}">
                  <a16:creationId xmlns:a16="http://schemas.microsoft.com/office/drawing/2014/main" id="{CBA0A70C-B731-4FFF-9498-F5D2DA9B5DD8}"/>
                </a:ext>
              </a:extLst>
            </p:cNvPr>
            <p:cNvSpPr/>
            <p:nvPr/>
          </p:nvSpPr>
          <p:spPr>
            <a:xfrm>
              <a:off x="7875373" y="2108263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3" name="Овал 122">
              <a:extLst>
                <a:ext uri="{FF2B5EF4-FFF2-40B4-BE49-F238E27FC236}">
                  <a16:creationId xmlns:a16="http://schemas.microsoft.com/office/drawing/2014/main" id="{79A22826-63A6-421F-A5FA-1A7825FDCC3D}"/>
                </a:ext>
              </a:extLst>
            </p:cNvPr>
            <p:cNvSpPr/>
            <p:nvPr/>
          </p:nvSpPr>
          <p:spPr>
            <a:xfrm>
              <a:off x="7911231" y="1745996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4" name="Овал 123">
              <a:extLst>
                <a:ext uri="{FF2B5EF4-FFF2-40B4-BE49-F238E27FC236}">
                  <a16:creationId xmlns:a16="http://schemas.microsoft.com/office/drawing/2014/main" id="{54589398-6F0A-4678-B47E-89915F1B3B59}"/>
                </a:ext>
              </a:extLst>
            </p:cNvPr>
            <p:cNvSpPr/>
            <p:nvPr/>
          </p:nvSpPr>
          <p:spPr>
            <a:xfrm>
              <a:off x="8583586" y="2050468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5" name="Овал 124">
              <a:extLst>
                <a:ext uri="{FF2B5EF4-FFF2-40B4-BE49-F238E27FC236}">
                  <a16:creationId xmlns:a16="http://schemas.microsoft.com/office/drawing/2014/main" id="{FF59E49E-2DF2-4E82-B2C9-36382E4B8511}"/>
                </a:ext>
              </a:extLst>
            </p:cNvPr>
            <p:cNvSpPr/>
            <p:nvPr/>
          </p:nvSpPr>
          <p:spPr>
            <a:xfrm>
              <a:off x="8269820" y="1521551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6" name="Овал 125">
              <a:extLst>
                <a:ext uri="{FF2B5EF4-FFF2-40B4-BE49-F238E27FC236}">
                  <a16:creationId xmlns:a16="http://schemas.microsoft.com/office/drawing/2014/main" id="{9243A3FA-010C-4318-822F-1B92A09DE87E}"/>
                </a:ext>
              </a:extLst>
            </p:cNvPr>
            <p:cNvSpPr/>
            <p:nvPr/>
          </p:nvSpPr>
          <p:spPr>
            <a:xfrm>
              <a:off x="8556691" y="1701255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7" name="Овал 126">
              <a:extLst>
                <a:ext uri="{FF2B5EF4-FFF2-40B4-BE49-F238E27FC236}">
                  <a16:creationId xmlns:a16="http://schemas.microsoft.com/office/drawing/2014/main" id="{E4F817F4-A44B-4F0F-9995-943CD1762D79}"/>
                </a:ext>
              </a:extLst>
            </p:cNvPr>
            <p:cNvSpPr/>
            <p:nvPr/>
          </p:nvSpPr>
          <p:spPr>
            <a:xfrm>
              <a:off x="8269820" y="1934173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8" name="Овал 127">
              <a:extLst>
                <a:ext uri="{FF2B5EF4-FFF2-40B4-BE49-F238E27FC236}">
                  <a16:creationId xmlns:a16="http://schemas.microsoft.com/office/drawing/2014/main" id="{B289ABD9-4325-47B8-B13E-C04B732800C7}"/>
                </a:ext>
              </a:extLst>
            </p:cNvPr>
            <p:cNvSpPr/>
            <p:nvPr/>
          </p:nvSpPr>
          <p:spPr>
            <a:xfrm>
              <a:off x="8072596" y="1969950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0" name="Овал 129">
              <a:extLst>
                <a:ext uri="{FF2B5EF4-FFF2-40B4-BE49-F238E27FC236}">
                  <a16:creationId xmlns:a16="http://schemas.microsoft.com/office/drawing/2014/main" id="{BC0E7ADF-2339-416C-BC78-26C23D572B5E}"/>
                </a:ext>
              </a:extLst>
            </p:cNvPr>
            <p:cNvSpPr/>
            <p:nvPr/>
          </p:nvSpPr>
          <p:spPr>
            <a:xfrm>
              <a:off x="8395325" y="2122350"/>
              <a:ext cx="304800" cy="30480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1" name="Овал 130">
              <a:extLst>
                <a:ext uri="{FF2B5EF4-FFF2-40B4-BE49-F238E27FC236}">
                  <a16:creationId xmlns:a16="http://schemas.microsoft.com/office/drawing/2014/main" id="{CCE4916D-40A8-41E6-A808-88A8C45E1E1E}"/>
                </a:ext>
              </a:extLst>
            </p:cNvPr>
            <p:cNvSpPr/>
            <p:nvPr/>
          </p:nvSpPr>
          <p:spPr>
            <a:xfrm>
              <a:off x="8341536" y="1920767"/>
              <a:ext cx="304800" cy="304800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6" name="Овал 115">
              <a:extLst>
                <a:ext uri="{FF2B5EF4-FFF2-40B4-BE49-F238E27FC236}">
                  <a16:creationId xmlns:a16="http://schemas.microsoft.com/office/drawing/2014/main" id="{1965DD35-9564-4C1D-B347-B7366E3D9DF6}"/>
                </a:ext>
              </a:extLst>
            </p:cNvPr>
            <p:cNvSpPr/>
            <p:nvPr/>
          </p:nvSpPr>
          <p:spPr>
            <a:xfrm>
              <a:off x="8153278" y="1799416"/>
              <a:ext cx="304800" cy="304800"/>
            </a:xfrm>
            <a:prstGeom prst="ellipse">
              <a:avLst/>
            </a:prstGeom>
            <a:solidFill>
              <a:srgbClr val="0070C0"/>
            </a:solidFill>
            <a:ln w="38100">
              <a:solidFill>
                <a:srgbClr val="FFC000"/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32" name="Прямая со стрелкой 131">
            <a:extLst>
              <a:ext uri="{FF2B5EF4-FFF2-40B4-BE49-F238E27FC236}">
                <a16:creationId xmlns:a16="http://schemas.microsoft.com/office/drawing/2014/main" id="{69E67B4C-F73A-46E1-B94A-61470BA387FD}"/>
              </a:ext>
            </a:extLst>
          </p:cNvPr>
          <p:cNvCxnSpPr>
            <a:cxnSpLocks/>
          </p:cNvCxnSpPr>
          <p:nvPr/>
        </p:nvCxnSpPr>
        <p:spPr>
          <a:xfrm flipV="1">
            <a:off x="8072225" y="3118695"/>
            <a:ext cx="1377990" cy="30803"/>
          </a:xfrm>
          <a:prstGeom prst="straightConnector1">
            <a:avLst/>
          </a:prstGeom>
          <a:ln w="3810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110">
            <a:extLst>
              <a:ext uri="{FF2B5EF4-FFF2-40B4-BE49-F238E27FC236}">
                <a16:creationId xmlns:a16="http://schemas.microsoft.com/office/drawing/2014/main" id="{63C56BC6-7AE2-4508-91B1-CCE56ED3276A}"/>
              </a:ext>
            </a:extLst>
          </p:cNvPr>
          <p:cNvSpPr txBox="1"/>
          <p:nvPr/>
        </p:nvSpPr>
        <p:spPr>
          <a:xfrm>
            <a:off x="9534491" y="2606763"/>
            <a:ext cx="4625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γ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6" name="Прямая со стрелкой 135">
            <a:extLst>
              <a:ext uri="{FF2B5EF4-FFF2-40B4-BE49-F238E27FC236}">
                <a16:creationId xmlns:a16="http://schemas.microsoft.com/office/drawing/2014/main" id="{AC909FAE-3584-4CE0-8521-781589ED5CC8}"/>
              </a:ext>
            </a:extLst>
          </p:cNvPr>
          <p:cNvCxnSpPr>
            <a:cxnSpLocks/>
          </p:cNvCxnSpPr>
          <p:nvPr/>
        </p:nvCxnSpPr>
        <p:spPr>
          <a:xfrm flipV="1">
            <a:off x="9113940" y="2084724"/>
            <a:ext cx="1040157" cy="1132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9" name="TextBox 138">
            <a:extLst>
              <a:ext uri="{FF2B5EF4-FFF2-40B4-BE49-F238E27FC236}">
                <a16:creationId xmlns:a16="http://schemas.microsoft.com/office/drawing/2014/main" id="{467A7959-DEAC-4D74-9E62-4D9CDE488CE8}"/>
              </a:ext>
            </a:extLst>
          </p:cNvPr>
          <p:cNvSpPr txBox="1"/>
          <p:nvPr/>
        </p:nvSpPr>
        <p:spPr>
          <a:xfrm>
            <a:off x="289989" y="3519968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n</a:t>
            </a:r>
            <a:endParaRPr lang="ru-RU" sz="2400" dirty="0"/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9A7128A6-3EFE-45FD-936D-86AE7CF1E2CC}"/>
              </a:ext>
            </a:extLst>
          </p:cNvPr>
          <p:cNvSpPr txBox="1"/>
          <p:nvPr/>
        </p:nvSpPr>
        <p:spPr>
          <a:xfrm>
            <a:off x="1846348" y="3003450"/>
            <a:ext cx="80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(A,Z)</a:t>
            </a:r>
            <a:endParaRPr lang="ru-RU" sz="2400" dirty="0"/>
          </a:p>
        </p:txBody>
      </p:sp>
      <p:sp>
        <p:nvSpPr>
          <p:cNvPr id="141" name="Овал 140">
            <a:extLst>
              <a:ext uri="{FF2B5EF4-FFF2-40B4-BE49-F238E27FC236}">
                <a16:creationId xmlns:a16="http://schemas.microsoft.com/office/drawing/2014/main" id="{67B707CF-5EFE-449B-8CB4-900F354BEF27}"/>
              </a:ext>
            </a:extLst>
          </p:cNvPr>
          <p:cNvSpPr/>
          <p:nvPr/>
        </p:nvSpPr>
        <p:spPr>
          <a:xfrm>
            <a:off x="3638904" y="3473166"/>
            <a:ext cx="1445521" cy="1445521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92D3EB9B-C614-4267-BA44-36A024B8036B}"/>
              </a:ext>
            </a:extLst>
          </p:cNvPr>
          <p:cNvSpPr txBox="1"/>
          <p:nvPr/>
        </p:nvSpPr>
        <p:spPr>
          <a:xfrm>
            <a:off x="3978955" y="2972752"/>
            <a:ext cx="1230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(A+1,Z)*</a:t>
            </a:r>
            <a:endParaRPr lang="ru-RU" sz="2400" dirty="0"/>
          </a:p>
        </p:txBody>
      </p:sp>
      <p:cxnSp>
        <p:nvCxnSpPr>
          <p:cNvPr id="144" name="Прямая соединительная линия 143">
            <a:extLst>
              <a:ext uri="{FF2B5EF4-FFF2-40B4-BE49-F238E27FC236}">
                <a16:creationId xmlns:a16="http://schemas.microsoft.com/office/drawing/2014/main" id="{0C4295E9-5AB0-4948-A23B-611C4F772E19}"/>
              </a:ext>
            </a:extLst>
          </p:cNvPr>
          <p:cNvCxnSpPr>
            <a:cxnSpLocks/>
          </p:cNvCxnSpPr>
          <p:nvPr/>
        </p:nvCxnSpPr>
        <p:spPr>
          <a:xfrm>
            <a:off x="5346548" y="1969950"/>
            <a:ext cx="0" cy="371602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Прямая со стрелкой 147">
            <a:extLst>
              <a:ext uri="{FF2B5EF4-FFF2-40B4-BE49-F238E27FC236}">
                <a16:creationId xmlns:a16="http://schemas.microsoft.com/office/drawing/2014/main" id="{64742B4A-632D-4FE1-BA0A-764BEBC1AA05}"/>
              </a:ext>
            </a:extLst>
          </p:cNvPr>
          <p:cNvCxnSpPr>
            <a:cxnSpLocks/>
          </p:cNvCxnSpPr>
          <p:nvPr/>
        </p:nvCxnSpPr>
        <p:spPr>
          <a:xfrm flipV="1">
            <a:off x="5378816" y="1969950"/>
            <a:ext cx="1911407" cy="36105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Прямая со стрелкой 151">
            <a:extLst>
              <a:ext uri="{FF2B5EF4-FFF2-40B4-BE49-F238E27FC236}">
                <a16:creationId xmlns:a16="http://schemas.microsoft.com/office/drawing/2014/main" id="{71AEFDAD-F929-479A-8A45-D9550D4BDCFA}"/>
              </a:ext>
            </a:extLst>
          </p:cNvPr>
          <p:cNvCxnSpPr>
            <a:cxnSpLocks/>
          </p:cNvCxnSpPr>
          <p:nvPr/>
        </p:nvCxnSpPr>
        <p:spPr>
          <a:xfrm flipV="1">
            <a:off x="5379455" y="3165164"/>
            <a:ext cx="1280853" cy="2387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Прямая со стрелкой 153">
            <a:extLst>
              <a:ext uri="{FF2B5EF4-FFF2-40B4-BE49-F238E27FC236}">
                <a16:creationId xmlns:a16="http://schemas.microsoft.com/office/drawing/2014/main" id="{6675AB2B-0D1D-4856-A2BF-582020EBE0DE}"/>
              </a:ext>
            </a:extLst>
          </p:cNvPr>
          <p:cNvCxnSpPr>
            <a:cxnSpLocks/>
          </p:cNvCxnSpPr>
          <p:nvPr/>
        </p:nvCxnSpPr>
        <p:spPr>
          <a:xfrm>
            <a:off x="5389039" y="4136588"/>
            <a:ext cx="834682" cy="7010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Прямая со стрелкой 156">
            <a:extLst>
              <a:ext uri="{FF2B5EF4-FFF2-40B4-BE49-F238E27FC236}">
                <a16:creationId xmlns:a16="http://schemas.microsoft.com/office/drawing/2014/main" id="{B52B8E46-4EFA-47B3-97B9-8FE04A96EC5E}"/>
              </a:ext>
            </a:extLst>
          </p:cNvPr>
          <p:cNvCxnSpPr>
            <a:cxnSpLocks/>
          </p:cNvCxnSpPr>
          <p:nvPr/>
        </p:nvCxnSpPr>
        <p:spPr>
          <a:xfrm flipV="1">
            <a:off x="5323055" y="5649865"/>
            <a:ext cx="1911407" cy="36105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TextBox 158">
            <a:extLst>
              <a:ext uri="{FF2B5EF4-FFF2-40B4-BE49-F238E27FC236}">
                <a16:creationId xmlns:a16="http://schemas.microsoft.com/office/drawing/2014/main" id="{F181B875-705A-4A94-9127-1CA7E1B2D635}"/>
              </a:ext>
            </a:extLst>
          </p:cNvPr>
          <p:cNvSpPr txBox="1"/>
          <p:nvPr/>
        </p:nvSpPr>
        <p:spPr>
          <a:xfrm>
            <a:off x="11103443" y="1777308"/>
            <a:ext cx="80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(</a:t>
            </a:r>
            <a:r>
              <a:rPr lang="en-US" sz="2400" dirty="0" err="1"/>
              <a:t>n,p</a:t>
            </a:r>
            <a:r>
              <a:rPr lang="en-US" sz="2400" dirty="0"/>
              <a:t>)</a:t>
            </a:r>
            <a:endParaRPr lang="ru-RU" sz="2400" dirty="0"/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BF6B06DE-23C8-4B63-8BF7-394CF77CA685}"/>
              </a:ext>
            </a:extLst>
          </p:cNvPr>
          <p:cNvSpPr txBox="1"/>
          <p:nvPr/>
        </p:nvSpPr>
        <p:spPr>
          <a:xfrm>
            <a:off x="11097425" y="2794781"/>
            <a:ext cx="80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(</a:t>
            </a:r>
            <a:r>
              <a:rPr lang="en-US" sz="2400" dirty="0" err="1"/>
              <a:t>n,y</a:t>
            </a:r>
            <a:r>
              <a:rPr lang="en-US" sz="2400" dirty="0"/>
              <a:t>)</a:t>
            </a:r>
            <a:endParaRPr lang="ru-RU" sz="2400" dirty="0"/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6C7AD62B-6040-4B38-A055-A95450099498}"/>
              </a:ext>
            </a:extLst>
          </p:cNvPr>
          <p:cNvSpPr txBox="1"/>
          <p:nvPr/>
        </p:nvSpPr>
        <p:spPr>
          <a:xfrm>
            <a:off x="11066907" y="5013737"/>
            <a:ext cx="80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(n,</a:t>
            </a:r>
            <a:r>
              <a:rPr lang="el-GR" sz="2400" dirty="0"/>
              <a:t>α</a:t>
            </a:r>
            <a:r>
              <a:rPr lang="en-US" sz="2400" dirty="0"/>
              <a:t>)</a:t>
            </a:r>
            <a:endParaRPr lang="ru-RU" sz="2400" dirty="0"/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443A5DC6-1E30-4821-88F5-D6D998D053DC}"/>
              </a:ext>
            </a:extLst>
          </p:cNvPr>
          <p:cNvSpPr txBox="1"/>
          <p:nvPr/>
        </p:nvSpPr>
        <p:spPr>
          <a:xfrm>
            <a:off x="11111733" y="5419032"/>
            <a:ext cx="80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(</a:t>
            </a:r>
            <a:r>
              <a:rPr lang="en-US" sz="2400" dirty="0" err="1"/>
              <a:t>n,f</a:t>
            </a:r>
            <a:r>
              <a:rPr lang="en-US" sz="2400" dirty="0"/>
              <a:t>)</a:t>
            </a:r>
            <a:endParaRPr lang="ru-RU" sz="2400" dirty="0"/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2E060EF1-9801-4908-939C-CE38CC53B10B}"/>
              </a:ext>
            </a:extLst>
          </p:cNvPr>
          <p:cNvSpPr txBox="1"/>
          <p:nvPr/>
        </p:nvSpPr>
        <p:spPr>
          <a:xfrm>
            <a:off x="6217666" y="2221187"/>
            <a:ext cx="1230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(A+1,Z)</a:t>
            </a:r>
            <a:endParaRPr lang="ru-RU" sz="2400" dirty="0"/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8F35760E-54B9-4998-8C1C-9BA4B0F4C2F9}"/>
              </a:ext>
            </a:extLst>
          </p:cNvPr>
          <p:cNvSpPr txBox="1"/>
          <p:nvPr/>
        </p:nvSpPr>
        <p:spPr>
          <a:xfrm>
            <a:off x="7009935" y="1253835"/>
            <a:ext cx="1364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(A+1,Z-1)</a:t>
            </a:r>
            <a:endParaRPr lang="ru-RU" sz="2400" dirty="0"/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DE70C663-C643-40F2-8FAE-5F307F5804B4}"/>
              </a:ext>
            </a:extLst>
          </p:cNvPr>
          <p:cNvSpPr txBox="1"/>
          <p:nvPr/>
        </p:nvSpPr>
        <p:spPr>
          <a:xfrm>
            <a:off x="5589122" y="3317278"/>
            <a:ext cx="80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(A,Z)</a:t>
            </a:r>
            <a:endParaRPr lang="ru-RU" sz="2400" dirty="0"/>
          </a:p>
        </p:txBody>
      </p:sp>
      <p:pic>
        <p:nvPicPr>
          <p:cNvPr id="135" name="Рисунок 134">
            <a:extLst>
              <a:ext uri="{FF2B5EF4-FFF2-40B4-BE49-F238E27FC236}">
                <a16:creationId xmlns:a16="http://schemas.microsoft.com/office/drawing/2014/main" id="{BE210945-E855-4182-83AA-5B269E6278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331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Нижний колонтитул 7"/>
          <p:cNvSpPr txBox="1">
            <a:spLocks/>
          </p:cNvSpPr>
          <p:nvPr/>
        </p:nvSpPr>
        <p:spPr>
          <a:xfrm>
            <a:off x="9516055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pic>
        <p:nvPicPr>
          <p:cNvPr id="168" name="Рисунок 16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61648" y="145156"/>
            <a:ext cx="1311832" cy="623177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1935555" y="145156"/>
            <a:ext cx="7984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/>
              <a:t>Физические основы нейтронозахватной терапии</a:t>
            </a:r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7604976" y="768333"/>
          <a:ext cx="2996772" cy="5516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9361">
                  <a:extLst>
                    <a:ext uri="{9D8B030D-6E8A-4147-A177-3AD203B41FA5}">
                      <a16:colId xmlns:a16="http://schemas.microsoft.com/office/drawing/2014/main" val="794266467"/>
                    </a:ext>
                  </a:extLst>
                </a:gridCol>
                <a:gridCol w="960166">
                  <a:extLst>
                    <a:ext uri="{9D8B030D-6E8A-4147-A177-3AD203B41FA5}">
                      <a16:colId xmlns:a16="http://schemas.microsoft.com/office/drawing/2014/main" val="1352370564"/>
                    </a:ext>
                  </a:extLst>
                </a:gridCol>
                <a:gridCol w="1117245">
                  <a:extLst>
                    <a:ext uri="{9D8B030D-6E8A-4147-A177-3AD203B41FA5}">
                      <a16:colId xmlns:a16="http://schemas.microsoft.com/office/drawing/2014/main" val="2998970502"/>
                    </a:ext>
                  </a:extLst>
                </a:gridCol>
              </a:tblGrid>
              <a:tr h="607762">
                <a:tc>
                  <a:txBody>
                    <a:bodyPr/>
                    <a:lstStyle/>
                    <a:p>
                      <a:r>
                        <a:rPr lang="ru-RU" sz="1600" b="1" dirty="0"/>
                        <a:t>Изотоп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/>
                        <a:t>Ядерная</a:t>
                      </a:r>
                      <a:r>
                        <a:rPr lang="ru-RU" sz="1600" b="1" baseline="0" dirty="0"/>
                        <a:t> реакция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/>
                        <a:t>Сечение реакции</a:t>
                      </a:r>
                      <a:r>
                        <a:rPr lang="ru-RU" sz="1600" b="1" baseline="0" dirty="0"/>
                        <a:t> </a:t>
                      </a:r>
                      <a:r>
                        <a:rPr lang="el-GR" sz="1600" b="1" baseline="0" dirty="0"/>
                        <a:t>σ</a:t>
                      </a:r>
                      <a:r>
                        <a:rPr lang="ru-RU" sz="1600" b="1" baseline="0" dirty="0"/>
                        <a:t>, </a:t>
                      </a:r>
                      <a:r>
                        <a:rPr lang="ru-RU" sz="1600" b="1" baseline="0" dirty="0" err="1"/>
                        <a:t>барн</a:t>
                      </a:r>
                      <a:endParaRPr lang="ru-RU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7542316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ru-RU" sz="1600" b="1" baseline="30000" dirty="0"/>
                        <a:t>3</a:t>
                      </a:r>
                      <a:r>
                        <a:rPr lang="en-US" sz="1600" b="1" dirty="0"/>
                        <a:t>He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(</a:t>
                      </a:r>
                      <a:r>
                        <a:rPr lang="en-US" sz="1600" b="1" dirty="0" err="1"/>
                        <a:t>n,p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/>
                        <a:t>5 333,0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1425238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600" b="1" baseline="30000" dirty="0"/>
                        <a:t>6</a:t>
                      </a:r>
                      <a:r>
                        <a:rPr lang="en-US" sz="1600" b="1" dirty="0"/>
                        <a:t>Li</a:t>
                      </a:r>
                      <a:endParaRPr lang="ru-RU" sz="16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(n,</a:t>
                      </a:r>
                      <a:r>
                        <a:rPr lang="el-GR" sz="1600" b="1" dirty="0"/>
                        <a:t>α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/>
                        <a:t>940,0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0290330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600" b="1" baseline="30000" dirty="0"/>
                        <a:t>10</a:t>
                      </a:r>
                      <a:r>
                        <a:rPr lang="en-US" sz="1600" b="1" dirty="0"/>
                        <a:t>B</a:t>
                      </a:r>
                      <a:endParaRPr lang="ru-RU" sz="16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(n,</a:t>
                      </a:r>
                      <a:r>
                        <a:rPr lang="el-GR" sz="1600" b="1" dirty="0"/>
                        <a:t>α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/>
                        <a:t>3 835,0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9876537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600" b="1" baseline="30000" dirty="0"/>
                        <a:t>113</a:t>
                      </a:r>
                      <a:r>
                        <a:rPr lang="en-US" sz="1600" b="1" dirty="0"/>
                        <a:t>Cd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(n,</a:t>
                      </a:r>
                      <a:r>
                        <a:rPr lang="el-GR" sz="1600" b="1" dirty="0"/>
                        <a:t>γ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/>
                        <a:t>20 600,0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650752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600" b="1" baseline="30000" dirty="0"/>
                        <a:t>149</a:t>
                      </a:r>
                      <a:r>
                        <a:rPr lang="en-US" sz="1600" b="1" dirty="0"/>
                        <a:t>Sm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(n,</a:t>
                      </a:r>
                      <a:r>
                        <a:rPr lang="el-GR" sz="1600" b="1" dirty="0"/>
                        <a:t>γ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/>
                        <a:t>42 080,0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0291697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600" b="1" baseline="30000" dirty="0"/>
                        <a:t>151</a:t>
                      </a:r>
                      <a:r>
                        <a:rPr lang="en-US" sz="1600" b="1" dirty="0"/>
                        <a:t>Eu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(n,</a:t>
                      </a:r>
                      <a:r>
                        <a:rPr lang="el-GR" sz="1600" b="1" dirty="0"/>
                        <a:t>γ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/>
                        <a:t>9 200,0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308279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600" b="1" strike="noStrike" baseline="30000" dirty="0"/>
                        <a:t>155</a:t>
                      </a:r>
                      <a:r>
                        <a:rPr lang="en-US" sz="1600" b="1" dirty="0"/>
                        <a:t>Gd</a:t>
                      </a:r>
                      <a:endParaRPr lang="ru-RU" sz="16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(n,</a:t>
                      </a:r>
                      <a:r>
                        <a:rPr lang="el-GR" sz="1600" b="1" dirty="0"/>
                        <a:t>γ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/>
                        <a:t>61 100,0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370640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600" b="1" baseline="30000" dirty="0"/>
                        <a:t>157</a:t>
                      </a:r>
                      <a:r>
                        <a:rPr lang="en-US" sz="1600" b="1" dirty="0"/>
                        <a:t>Gd</a:t>
                      </a:r>
                      <a:endParaRPr lang="ru-RU" sz="16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(n,</a:t>
                      </a:r>
                      <a:r>
                        <a:rPr lang="el-GR" sz="1600" b="1" dirty="0"/>
                        <a:t>γ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/>
                        <a:t>259 000,0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8678376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600" b="1" baseline="30000" dirty="0"/>
                        <a:t>147</a:t>
                      </a:r>
                      <a:r>
                        <a:rPr lang="en-US" sz="1600" b="1" dirty="0"/>
                        <a:t>Hf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(n,</a:t>
                      </a:r>
                      <a:r>
                        <a:rPr lang="el-GR" sz="1600" b="1" dirty="0"/>
                        <a:t>γ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/>
                        <a:t>561,0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6670991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600" b="1" baseline="30000" dirty="0"/>
                        <a:t>199</a:t>
                      </a:r>
                      <a:r>
                        <a:rPr lang="en-US" sz="1600" b="1" dirty="0"/>
                        <a:t>Hg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(n,</a:t>
                      </a:r>
                      <a:r>
                        <a:rPr lang="el-GR" sz="1600" b="1" dirty="0"/>
                        <a:t>γ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600" b="1" dirty="0"/>
                        <a:t>2150,0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890125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(n,</a:t>
                      </a:r>
                      <a:r>
                        <a:rPr lang="el-GR" sz="1600" b="1" dirty="0"/>
                        <a:t>γ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0,332</a:t>
                      </a: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4739506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</a:t>
                      </a: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(n,</a:t>
                      </a:r>
                      <a:r>
                        <a:rPr lang="el-GR" sz="1600" b="1" dirty="0"/>
                        <a:t>γ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0,0035</a:t>
                      </a: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7180505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(</a:t>
                      </a:r>
                      <a:r>
                        <a:rPr lang="en-US" sz="1600" b="1" dirty="0" err="1"/>
                        <a:t>n,p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075</a:t>
                      </a: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6039877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endParaRPr lang="ru-RU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(n,</a:t>
                      </a:r>
                      <a:r>
                        <a:rPr lang="el-GR" sz="1600" b="1" dirty="0"/>
                        <a:t>γ</a:t>
                      </a:r>
                      <a:r>
                        <a:rPr lang="en-US" sz="1600" b="1" dirty="0"/>
                        <a:t>)</a:t>
                      </a:r>
                      <a:endParaRPr lang="ru-RU" sz="1600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0,00019</a:t>
                      </a: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819972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18448" y="2253244"/>
            <a:ext cx="63205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N=</a:t>
            </a:r>
            <a:r>
              <a:rPr lang="el-GR" sz="2000" b="1" dirty="0"/>
              <a:t>σ</a:t>
            </a:r>
            <a:r>
              <a:rPr lang="ru-RU" sz="2000" dirty="0"/>
              <a:t> </a:t>
            </a:r>
            <a:r>
              <a:rPr lang="el-GR" sz="2000" dirty="0"/>
              <a:t>×</a:t>
            </a:r>
            <a:r>
              <a:rPr lang="ru-RU" sz="2000" dirty="0"/>
              <a:t> Ф</a:t>
            </a:r>
            <a:r>
              <a:rPr lang="en-US" sz="2000" dirty="0"/>
              <a:t> – </a:t>
            </a:r>
            <a:r>
              <a:rPr lang="ru-RU" sz="2000" dirty="0"/>
              <a:t>количество реакций нейтронного захвата</a:t>
            </a:r>
            <a:endParaRPr lang="en-US" sz="2000" dirty="0"/>
          </a:p>
          <a:p>
            <a:r>
              <a:rPr lang="el-GR" sz="2000" dirty="0"/>
              <a:t>σ</a:t>
            </a:r>
            <a:r>
              <a:rPr lang="ru-RU" sz="2000" dirty="0"/>
              <a:t> – сечение реакции</a:t>
            </a:r>
            <a:endParaRPr lang="en-US" sz="2000" dirty="0"/>
          </a:p>
          <a:p>
            <a:r>
              <a:rPr lang="ru-RU" sz="2000" dirty="0"/>
              <a:t>Ф – </a:t>
            </a:r>
            <a:r>
              <a:rPr lang="ru-RU" sz="2000" dirty="0" err="1"/>
              <a:t>флюенс</a:t>
            </a:r>
            <a:r>
              <a:rPr lang="ru-RU" sz="2000" dirty="0"/>
              <a:t> нейтронов (</a:t>
            </a:r>
            <a:r>
              <a:rPr lang="en-US" sz="2000" dirty="0"/>
              <a:t>n/</a:t>
            </a:r>
            <a:r>
              <a:rPr lang="ru-RU" sz="2000" dirty="0"/>
              <a:t>см2)</a:t>
            </a:r>
          </a:p>
        </p:txBody>
      </p:sp>
      <p:sp>
        <p:nvSpPr>
          <p:cNvPr id="9" name="Номер слайда 2">
            <a:extLst>
              <a:ext uri="{FF2B5EF4-FFF2-40B4-BE49-F238E27FC236}">
                <a16:creationId xmlns:a16="http://schemas.microsoft.com/office/drawing/2014/main" id="{E67E16D9-BCB7-4B89-B7E1-CC7F494B7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3</a:t>
            </a:fld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CD33A5-D482-4239-8A95-10F244F236D6}"/>
              </a:ext>
            </a:extLst>
          </p:cNvPr>
          <p:cNvSpPr txBox="1"/>
          <p:nvPr/>
        </p:nvSpPr>
        <p:spPr>
          <a:xfrm>
            <a:off x="518448" y="4096924"/>
            <a:ext cx="6822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Величина сечения реакции радиационного захвата нейтронов определяет вероятность конкретного вида реакции.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7B3A5EB-5FED-4C0D-8379-1813462CEE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6554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Нижний колонтитул 7"/>
          <p:cNvSpPr txBox="1">
            <a:spLocks/>
          </p:cNvSpPr>
          <p:nvPr/>
        </p:nvSpPr>
        <p:spPr>
          <a:xfrm>
            <a:off x="9436543" y="6482299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pic>
        <p:nvPicPr>
          <p:cNvPr id="168" name="Рисунок 16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21891" y="0"/>
            <a:ext cx="1311832" cy="623177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2404196" y="178764"/>
            <a:ext cx="7718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/>
              <a:t>Физические основы бор-нейтронозахватной терапии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10824" y="5709965"/>
            <a:ext cx="2727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1</a:t>
            </a:r>
            <a:r>
              <a:rPr lang="ru-RU" dirty="0"/>
              <a:t> ядерная реакция</a:t>
            </a:r>
          </a:p>
        </p:txBody>
      </p:sp>
      <p:sp>
        <p:nvSpPr>
          <p:cNvPr id="181" name="TextBox 180"/>
          <p:cNvSpPr txBox="1"/>
          <p:nvPr/>
        </p:nvSpPr>
        <p:spPr>
          <a:xfrm>
            <a:off x="7146628" y="5687578"/>
            <a:ext cx="2727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&gt;</a:t>
            </a:r>
            <a:r>
              <a:rPr lang="ru-RU" b="1" dirty="0"/>
              <a:t>1</a:t>
            </a:r>
            <a:r>
              <a:rPr lang="en-US" b="1" dirty="0"/>
              <a:t>0 000</a:t>
            </a:r>
            <a:r>
              <a:rPr lang="ru-RU" b="1" dirty="0"/>
              <a:t> </a:t>
            </a:r>
            <a:r>
              <a:rPr lang="ru-RU" dirty="0"/>
              <a:t>ядерных реакций</a:t>
            </a:r>
          </a:p>
        </p:txBody>
      </p:sp>
      <p:grpSp>
        <p:nvGrpSpPr>
          <p:cNvPr id="18" name="Группа 17"/>
          <p:cNvGrpSpPr/>
          <p:nvPr/>
        </p:nvGrpSpPr>
        <p:grpSpPr>
          <a:xfrm>
            <a:off x="1859602" y="1575204"/>
            <a:ext cx="3520093" cy="1925089"/>
            <a:chOff x="429811" y="2281789"/>
            <a:chExt cx="3520093" cy="1925089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429811" y="2570235"/>
              <a:ext cx="3482231" cy="1633023"/>
            </a:xfrm>
            <a:prstGeom prst="rect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2" name="Прямая со стрелкой 11"/>
            <p:cNvCxnSpPr/>
            <p:nvPr/>
          </p:nvCxnSpPr>
          <p:spPr>
            <a:xfrm>
              <a:off x="580448" y="262653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Прямая со стрелкой 181"/>
            <p:cNvCxnSpPr/>
            <p:nvPr/>
          </p:nvCxnSpPr>
          <p:spPr>
            <a:xfrm>
              <a:off x="987286" y="262653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Прямая со стрелкой 182"/>
            <p:cNvCxnSpPr/>
            <p:nvPr/>
          </p:nvCxnSpPr>
          <p:spPr>
            <a:xfrm>
              <a:off x="1193942" y="262653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Прямая со стрелкой 183"/>
            <p:cNvCxnSpPr/>
            <p:nvPr/>
          </p:nvCxnSpPr>
          <p:spPr>
            <a:xfrm>
              <a:off x="1403399" y="262653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Прямая со стрелкой 184"/>
            <p:cNvCxnSpPr/>
            <p:nvPr/>
          </p:nvCxnSpPr>
          <p:spPr>
            <a:xfrm>
              <a:off x="1619514" y="2634484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Прямая со стрелкой 185"/>
            <p:cNvCxnSpPr/>
            <p:nvPr/>
          </p:nvCxnSpPr>
          <p:spPr>
            <a:xfrm>
              <a:off x="1851332" y="2634484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Прямая со стрелкой 186"/>
            <p:cNvCxnSpPr/>
            <p:nvPr/>
          </p:nvCxnSpPr>
          <p:spPr>
            <a:xfrm>
              <a:off x="2094185" y="2638815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Прямая со стрелкой 187"/>
            <p:cNvCxnSpPr/>
            <p:nvPr/>
          </p:nvCxnSpPr>
          <p:spPr>
            <a:xfrm>
              <a:off x="2329742" y="2641794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Прямая со стрелкой 188"/>
            <p:cNvCxnSpPr/>
            <p:nvPr/>
          </p:nvCxnSpPr>
          <p:spPr>
            <a:xfrm>
              <a:off x="2571416" y="2638815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Прямая со стрелкой 189"/>
            <p:cNvCxnSpPr/>
            <p:nvPr/>
          </p:nvCxnSpPr>
          <p:spPr>
            <a:xfrm>
              <a:off x="3221343" y="2654717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Прямая со стрелкой 190"/>
            <p:cNvCxnSpPr/>
            <p:nvPr/>
          </p:nvCxnSpPr>
          <p:spPr>
            <a:xfrm>
              <a:off x="3470744" y="2658337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Прямая со стрелкой 191"/>
            <p:cNvCxnSpPr/>
            <p:nvPr/>
          </p:nvCxnSpPr>
          <p:spPr>
            <a:xfrm>
              <a:off x="3710043" y="2658337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Прямая со стрелкой 192"/>
            <p:cNvCxnSpPr/>
            <p:nvPr/>
          </p:nvCxnSpPr>
          <p:spPr>
            <a:xfrm>
              <a:off x="777668" y="2625892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1139668" y="2281789"/>
              <a:ext cx="165071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/>
                <a:t>Нейтроны</a:t>
              </a:r>
            </a:p>
          </p:txBody>
        </p:sp>
        <p:cxnSp>
          <p:nvCxnSpPr>
            <p:cNvPr id="194" name="Прямая со стрелкой 193"/>
            <p:cNvCxnSpPr/>
            <p:nvPr/>
          </p:nvCxnSpPr>
          <p:spPr>
            <a:xfrm>
              <a:off x="2785342" y="2640142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Прямая со стрелкой 194"/>
            <p:cNvCxnSpPr/>
            <p:nvPr/>
          </p:nvCxnSpPr>
          <p:spPr>
            <a:xfrm>
              <a:off x="3034743" y="265171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Прямая со стрелкой 195"/>
            <p:cNvCxnSpPr/>
            <p:nvPr/>
          </p:nvCxnSpPr>
          <p:spPr>
            <a:xfrm>
              <a:off x="3949904" y="265171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5854286" y="3687614"/>
            <a:ext cx="847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/>
              <a:t>Ядро </a:t>
            </a:r>
            <a:r>
              <a:rPr lang="ru-RU" sz="1400" b="1" baseline="30000" dirty="0"/>
              <a:t>10</a:t>
            </a:r>
            <a:r>
              <a:rPr lang="ru-RU" sz="1400" b="1" dirty="0"/>
              <a:t>В</a:t>
            </a:r>
          </a:p>
        </p:txBody>
      </p:sp>
      <p:grpSp>
        <p:nvGrpSpPr>
          <p:cNvPr id="201" name="Группа 200"/>
          <p:cNvGrpSpPr/>
          <p:nvPr/>
        </p:nvGrpSpPr>
        <p:grpSpPr>
          <a:xfrm>
            <a:off x="6496189" y="1562093"/>
            <a:ext cx="3520093" cy="1925089"/>
            <a:chOff x="429811" y="2281789"/>
            <a:chExt cx="3520093" cy="1925089"/>
          </a:xfrm>
        </p:grpSpPr>
        <p:sp>
          <p:nvSpPr>
            <p:cNvPr id="202" name="Прямоугольник 201"/>
            <p:cNvSpPr/>
            <p:nvPr/>
          </p:nvSpPr>
          <p:spPr>
            <a:xfrm>
              <a:off x="429811" y="2570235"/>
              <a:ext cx="3482231" cy="1633023"/>
            </a:xfrm>
            <a:prstGeom prst="rect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03" name="Прямая со стрелкой 202"/>
            <p:cNvCxnSpPr/>
            <p:nvPr/>
          </p:nvCxnSpPr>
          <p:spPr>
            <a:xfrm>
              <a:off x="580448" y="262653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Прямая со стрелкой 203"/>
            <p:cNvCxnSpPr/>
            <p:nvPr/>
          </p:nvCxnSpPr>
          <p:spPr>
            <a:xfrm>
              <a:off x="987286" y="262653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Прямая со стрелкой 204"/>
            <p:cNvCxnSpPr/>
            <p:nvPr/>
          </p:nvCxnSpPr>
          <p:spPr>
            <a:xfrm>
              <a:off x="1193942" y="262653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Прямая со стрелкой 205"/>
            <p:cNvCxnSpPr/>
            <p:nvPr/>
          </p:nvCxnSpPr>
          <p:spPr>
            <a:xfrm>
              <a:off x="1403399" y="262653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Прямая со стрелкой 206"/>
            <p:cNvCxnSpPr/>
            <p:nvPr/>
          </p:nvCxnSpPr>
          <p:spPr>
            <a:xfrm>
              <a:off x="1619514" y="2634484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Прямая со стрелкой 207"/>
            <p:cNvCxnSpPr/>
            <p:nvPr/>
          </p:nvCxnSpPr>
          <p:spPr>
            <a:xfrm>
              <a:off x="1851332" y="2634484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Прямая со стрелкой 208"/>
            <p:cNvCxnSpPr/>
            <p:nvPr/>
          </p:nvCxnSpPr>
          <p:spPr>
            <a:xfrm>
              <a:off x="2094185" y="2638815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Прямая со стрелкой 209"/>
            <p:cNvCxnSpPr/>
            <p:nvPr/>
          </p:nvCxnSpPr>
          <p:spPr>
            <a:xfrm>
              <a:off x="2329742" y="2641794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Прямая со стрелкой 210"/>
            <p:cNvCxnSpPr/>
            <p:nvPr/>
          </p:nvCxnSpPr>
          <p:spPr>
            <a:xfrm>
              <a:off x="2571416" y="2638815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Прямая со стрелкой 211"/>
            <p:cNvCxnSpPr/>
            <p:nvPr/>
          </p:nvCxnSpPr>
          <p:spPr>
            <a:xfrm>
              <a:off x="3221343" y="2654717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Прямая со стрелкой 212"/>
            <p:cNvCxnSpPr/>
            <p:nvPr/>
          </p:nvCxnSpPr>
          <p:spPr>
            <a:xfrm>
              <a:off x="3470744" y="2658337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Прямая со стрелкой 213"/>
            <p:cNvCxnSpPr/>
            <p:nvPr/>
          </p:nvCxnSpPr>
          <p:spPr>
            <a:xfrm>
              <a:off x="3710043" y="2658337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Прямая со стрелкой 214"/>
            <p:cNvCxnSpPr/>
            <p:nvPr/>
          </p:nvCxnSpPr>
          <p:spPr>
            <a:xfrm>
              <a:off x="777668" y="2625892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6" name="TextBox 215"/>
            <p:cNvSpPr txBox="1"/>
            <p:nvPr/>
          </p:nvSpPr>
          <p:spPr>
            <a:xfrm>
              <a:off x="1139668" y="2281789"/>
              <a:ext cx="165071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/>
                <a:t>Нейтроны</a:t>
              </a:r>
            </a:p>
          </p:txBody>
        </p:sp>
        <p:cxnSp>
          <p:nvCxnSpPr>
            <p:cNvPr id="217" name="Прямая со стрелкой 216"/>
            <p:cNvCxnSpPr/>
            <p:nvPr/>
          </p:nvCxnSpPr>
          <p:spPr>
            <a:xfrm>
              <a:off x="2785342" y="2640142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Прямая со стрелкой 217"/>
            <p:cNvCxnSpPr/>
            <p:nvPr/>
          </p:nvCxnSpPr>
          <p:spPr>
            <a:xfrm>
              <a:off x="3034743" y="265171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Прямая со стрелкой 218"/>
            <p:cNvCxnSpPr/>
            <p:nvPr/>
          </p:nvCxnSpPr>
          <p:spPr>
            <a:xfrm>
              <a:off x="3949904" y="265171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EA0E7483-9440-1855-9C9D-DAE531367A09}"/>
              </a:ext>
            </a:extLst>
          </p:cNvPr>
          <p:cNvGrpSpPr/>
          <p:nvPr/>
        </p:nvGrpSpPr>
        <p:grpSpPr>
          <a:xfrm>
            <a:off x="6328557" y="3841503"/>
            <a:ext cx="3831265" cy="1784359"/>
            <a:chOff x="6328557" y="3841503"/>
            <a:chExt cx="3831265" cy="1784359"/>
          </a:xfrm>
        </p:grpSpPr>
        <p:pic>
          <p:nvPicPr>
            <p:cNvPr id="121" name="Рисунок 1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78906" y="4177762"/>
              <a:ext cx="374954" cy="282318"/>
            </a:xfrm>
            <a:prstGeom prst="rect">
              <a:avLst/>
            </a:prstGeom>
          </p:spPr>
        </p:pic>
        <p:sp>
          <p:nvSpPr>
            <p:cNvPr id="122" name="Овал 121"/>
            <p:cNvSpPr/>
            <p:nvPr/>
          </p:nvSpPr>
          <p:spPr>
            <a:xfrm>
              <a:off x="8674029" y="3962706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6961513" y="4529891"/>
              <a:ext cx="375062" cy="282318"/>
              <a:chOff x="5962128" y="3652371"/>
              <a:chExt cx="375062" cy="282318"/>
            </a:xfrm>
          </p:grpSpPr>
          <p:sp>
            <p:nvSpPr>
              <p:cNvPr id="7" name="Овал 6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23" name="Рисунок 12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24" name="Группа 123"/>
            <p:cNvGrpSpPr/>
            <p:nvPr/>
          </p:nvGrpSpPr>
          <p:grpSpPr>
            <a:xfrm>
              <a:off x="9294564" y="4336684"/>
              <a:ext cx="375062" cy="282318"/>
              <a:chOff x="5962128" y="3652371"/>
              <a:chExt cx="375062" cy="282318"/>
            </a:xfrm>
          </p:grpSpPr>
          <p:sp>
            <p:nvSpPr>
              <p:cNvPr id="125" name="Овал 124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26" name="Рисунок 12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27" name="Группа 126"/>
            <p:cNvGrpSpPr/>
            <p:nvPr/>
          </p:nvGrpSpPr>
          <p:grpSpPr>
            <a:xfrm>
              <a:off x="8637323" y="4362527"/>
              <a:ext cx="375062" cy="282318"/>
              <a:chOff x="5962128" y="3652371"/>
              <a:chExt cx="375062" cy="282318"/>
            </a:xfrm>
          </p:grpSpPr>
          <p:sp>
            <p:nvSpPr>
              <p:cNvPr id="128" name="Овал 127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29" name="Рисунок 12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30" name="Группа 129"/>
            <p:cNvGrpSpPr/>
            <p:nvPr/>
          </p:nvGrpSpPr>
          <p:grpSpPr>
            <a:xfrm>
              <a:off x="7457262" y="4853768"/>
              <a:ext cx="375062" cy="282318"/>
              <a:chOff x="5962128" y="3652371"/>
              <a:chExt cx="375062" cy="282318"/>
            </a:xfrm>
          </p:grpSpPr>
          <p:sp>
            <p:nvSpPr>
              <p:cNvPr id="131" name="Овал 130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32" name="Рисунок 13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33" name="Группа 132"/>
            <p:cNvGrpSpPr/>
            <p:nvPr/>
          </p:nvGrpSpPr>
          <p:grpSpPr>
            <a:xfrm>
              <a:off x="7509134" y="4366806"/>
              <a:ext cx="375062" cy="282318"/>
              <a:chOff x="5962128" y="3652371"/>
              <a:chExt cx="375062" cy="282318"/>
            </a:xfrm>
          </p:grpSpPr>
          <p:sp>
            <p:nvSpPr>
              <p:cNvPr id="134" name="Овал 133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35" name="Рисунок 13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36" name="Группа 135"/>
            <p:cNvGrpSpPr/>
            <p:nvPr/>
          </p:nvGrpSpPr>
          <p:grpSpPr>
            <a:xfrm>
              <a:off x="6706806" y="4044538"/>
              <a:ext cx="375062" cy="282318"/>
              <a:chOff x="5962128" y="3652371"/>
              <a:chExt cx="375062" cy="282318"/>
            </a:xfrm>
          </p:grpSpPr>
          <p:sp>
            <p:nvSpPr>
              <p:cNvPr id="137" name="Овал 136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38" name="Рисунок 13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39" name="Группа 138"/>
            <p:cNvGrpSpPr/>
            <p:nvPr/>
          </p:nvGrpSpPr>
          <p:grpSpPr>
            <a:xfrm>
              <a:off x="9157030" y="3906206"/>
              <a:ext cx="375062" cy="282318"/>
              <a:chOff x="5962128" y="3652371"/>
              <a:chExt cx="375062" cy="282318"/>
            </a:xfrm>
          </p:grpSpPr>
          <p:sp>
            <p:nvSpPr>
              <p:cNvPr id="140" name="Овал 139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41" name="Рисунок 14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42" name="Группа 141"/>
            <p:cNvGrpSpPr/>
            <p:nvPr/>
          </p:nvGrpSpPr>
          <p:grpSpPr>
            <a:xfrm>
              <a:off x="9130673" y="4884896"/>
              <a:ext cx="375062" cy="282318"/>
              <a:chOff x="5962128" y="3652371"/>
              <a:chExt cx="375062" cy="282318"/>
            </a:xfrm>
          </p:grpSpPr>
          <p:sp>
            <p:nvSpPr>
              <p:cNvPr id="143" name="Овал 142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44" name="Рисунок 14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45" name="Группа 144"/>
            <p:cNvGrpSpPr/>
            <p:nvPr/>
          </p:nvGrpSpPr>
          <p:grpSpPr>
            <a:xfrm>
              <a:off x="7980906" y="4495615"/>
              <a:ext cx="375062" cy="282318"/>
              <a:chOff x="5962128" y="3652371"/>
              <a:chExt cx="375062" cy="282318"/>
            </a:xfrm>
          </p:grpSpPr>
          <p:sp>
            <p:nvSpPr>
              <p:cNvPr id="146" name="Овал 145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47" name="Рисунок 14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48" name="Группа 147"/>
            <p:cNvGrpSpPr/>
            <p:nvPr/>
          </p:nvGrpSpPr>
          <p:grpSpPr>
            <a:xfrm>
              <a:off x="8584978" y="4855197"/>
              <a:ext cx="375062" cy="282318"/>
              <a:chOff x="5962128" y="3652371"/>
              <a:chExt cx="375062" cy="282318"/>
            </a:xfrm>
          </p:grpSpPr>
          <p:sp>
            <p:nvSpPr>
              <p:cNvPr id="149" name="Овал 148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50" name="Рисунок 14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51" name="Группа 150"/>
            <p:cNvGrpSpPr/>
            <p:nvPr/>
          </p:nvGrpSpPr>
          <p:grpSpPr>
            <a:xfrm>
              <a:off x="7975049" y="3871473"/>
              <a:ext cx="375062" cy="282318"/>
              <a:chOff x="5962128" y="3652371"/>
              <a:chExt cx="375062" cy="282318"/>
            </a:xfrm>
          </p:grpSpPr>
          <p:sp>
            <p:nvSpPr>
              <p:cNvPr id="152" name="Овал 151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53" name="Рисунок 152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54" name="Группа 153"/>
            <p:cNvGrpSpPr/>
            <p:nvPr/>
          </p:nvGrpSpPr>
          <p:grpSpPr>
            <a:xfrm>
              <a:off x="7493090" y="3865440"/>
              <a:ext cx="375062" cy="282318"/>
              <a:chOff x="5962128" y="3652371"/>
              <a:chExt cx="375062" cy="282318"/>
            </a:xfrm>
          </p:grpSpPr>
          <p:sp>
            <p:nvSpPr>
              <p:cNvPr id="155" name="Овал 154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56" name="Рисунок 155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57" name="Группа 156"/>
            <p:cNvGrpSpPr/>
            <p:nvPr/>
          </p:nvGrpSpPr>
          <p:grpSpPr>
            <a:xfrm>
              <a:off x="8061407" y="5343544"/>
              <a:ext cx="375062" cy="282318"/>
              <a:chOff x="5962128" y="3652371"/>
              <a:chExt cx="375062" cy="282318"/>
            </a:xfrm>
          </p:grpSpPr>
          <p:sp>
            <p:nvSpPr>
              <p:cNvPr id="158" name="Овал 157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59" name="Рисунок 15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60" name="Группа 159"/>
            <p:cNvGrpSpPr/>
            <p:nvPr/>
          </p:nvGrpSpPr>
          <p:grpSpPr>
            <a:xfrm>
              <a:off x="7111880" y="5202385"/>
              <a:ext cx="375062" cy="282318"/>
              <a:chOff x="5962128" y="3652371"/>
              <a:chExt cx="375062" cy="282318"/>
            </a:xfrm>
          </p:grpSpPr>
          <p:sp>
            <p:nvSpPr>
              <p:cNvPr id="161" name="Овал 160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62" name="Рисунок 16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63" name="Группа 162"/>
            <p:cNvGrpSpPr/>
            <p:nvPr/>
          </p:nvGrpSpPr>
          <p:grpSpPr>
            <a:xfrm>
              <a:off x="6454496" y="4759227"/>
              <a:ext cx="375062" cy="282318"/>
              <a:chOff x="5962128" y="3652371"/>
              <a:chExt cx="375062" cy="282318"/>
            </a:xfrm>
          </p:grpSpPr>
          <p:sp>
            <p:nvSpPr>
              <p:cNvPr id="164" name="Овал 163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65" name="Рисунок 16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66" name="Группа 165"/>
            <p:cNvGrpSpPr/>
            <p:nvPr/>
          </p:nvGrpSpPr>
          <p:grpSpPr>
            <a:xfrm>
              <a:off x="9149266" y="5343544"/>
              <a:ext cx="375062" cy="282318"/>
              <a:chOff x="5962128" y="3652371"/>
              <a:chExt cx="375062" cy="282318"/>
            </a:xfrm>
          </p:grpSpPr>
          <p:sp>
            <p:nvSpPr>
              <p:cNvPr id="170" name="Овал 169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71" name="Рисунок 170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72" name="Группа 171"/>
            <p:cNvGrpSpPr/>
            <p:nvPr/>
          </p:nvGrpSpPr>
          <p:grpSpPr>
            <a:xfrm>
              <a:off x="8615565" y="5261497"/>
              <a:ext cx="375062" cy="282318"/>
              <a:chOff x="5962128" y="3652371"/>
              <a:chExt cx="375062" cy="282318"/>
            </a:xfrm>
          </p:grpSpPr>
          <p:sp>
            <p:nvSpPr>
              <p:cNvPr id="173" name="Овал 172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74" name="Рисунок 17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75" name="Группа 174"/>
            <p:cNvGrpSpPr/>
            <p:nvPr/>
          </p:nvGrpSpPr>
          <p:grpSpPr>
            <a:xfrm>
              <a:off x="9714522" y="4485553"/>
              <a:ext cx="375062" cy="282318"/>
              <a:chOff x="5962128" y="3652371"/>
              <a:chExt cx="375062" cy="282318"/>
            </a:xfrm>
          </p:grpSpPr>
          <p:sp>
            <p:nvSpPr>
              <p:cNvPr id="176" name="Овал 175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77" name="Рисунок 17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78" name="Группа 177"/>
            <p:cNvGrpSpPr/>
            <p:nvPr/>
          </p:nvGrpSpPr>
          <p:grpSpPr>
            <a:xfrm>
              <a:off x="9784760" y="4927011"/>
              <a:ext cx="375062" cy="282318"/>
              <a:chOff x="5962128" y="3652371"/>
              <a:chExt cx="375062" cy="282318"/>
            </a:xfrm>
          </p:grpSpPr>
          <p:sp>
            <p:nvSpPr>
              <p:cNvPr id="179" name="Овал 178"/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80" name="Рисунок 179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cxnSp>
          <p:nvCxnSpPr>
            <p:cNvPr id="16" name="Прямая со стрелкой 15"/>
            <p:cNvCxnSpPr>
              <a:stCxn id="14" idx="3"/>
              <a:endCxn id="138" idx="0"/>
            </p:cNvCxnSpPr>
            <p:nvPr/>
          </p:nvCxnSpPr>
          <p:spPr>
            <a:xfrm>
              <a:off x="6701590" y="3841503"/>
              <a:ext cx="192693" cy="203035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Прямая со стрелкой 199"/>
            <p:cNvCxnSpPr>
              <a:endCxn id="165" idx="0"/>
            </p:cNvCxnSpPr>
            <p:nvPr/>
          </p:nvCxnSpPr>
          <p:spPr>
            <a:xfrm>
              <a:off x="6328557" y="4001404"/>
              <a:ext cx="313416" cy="757823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Группа 1">
              <a:extLst>
                <a:ext uri="{FF2B5EF4-FFF2-40B4-BE49-F238E27FC236}">
                  <a16:creationId xmlns:a16="http://schemas.microsoft.com/office/drawing/2014/main" id="{C5B5AD2E-3E14-6BB3-27BE-A24A8513568E}"/>
                </a:ext>
              </a:extLst>
            </p:cNvPr>
            <p:cNvGrpSpPr/>
            <p:nvPr/>
          </p:nvGrpSpPr>
          <p:grpSpPr>
            <a:xfrm>
              <a:off x="7974941" y="4954596"/>
              <a:ext cx="375062" cy="282318"/>
              <a:chOff x="5962128" y="3652371"/>
              <a:chExt cx="375062" cy="282318"/>
            </a:xfrm>
          </p:grpSpPr>
          <p:sp>
            <p:nvSpPr>
              <p:cNvPr id="11" name="Овал 10">
                <a:extLst>
                  <a:ext uri="{FF2B5EF4-FFF2-40B4-BE49-F238E27FC236}">
                    <a16:creationId xmlns:a16="http://schemas.microsoft.com/office/drawing/2014/main" id="{52538C53-314C-FE51-F678-C5BBAE0CBC38}"/>
                  </a:ext>
                </a:extLst>
              </p:cNvPr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5" name="Рисунок 14">
                <a:extLst>
                  <a:ext uri="{FF2B5EF4-FFF2-40B4-BE49-F238E27FC236}">
                    <a16:creationId xmlns:a16="http://schemas.microsoft.com/office/drawing/2014/main" id="{2FEAE993-620E-181D-CD74-DEE633C9A8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17" name="Группа 16">
              <a:extLst>
                <a:ext uri="{FF2B5EF4-FFF2-40B4-BE49-F238E27FC236}">
                  <a16:creationId xmlns:a16="http://schemas.microsoft.com/office/drawing/2014/main" id="{3ACDF864-FCC4-D98F-CB0C-45649A1406A9}"/>
                </a:ext>
              </a:extLst>
            </p:cNvPr>
            <p:cNvGrpSpPr/>
            <p:nvPr/>
          </p:nvGrpSpPr>
          <p:grpSpPr>
            <a:xfrm>
              <a:off x="9746086" y="3898891"/>
              <a:ext cx="375062" cy="282318"/>
              <a:chOff x="5962128" y="3652371"/>
              <a:chExt cx="375062" cy="282318"/>
            </a:xfrm>
          </p:grpSpPr>
          <p:sp>
            <p:nvSpPr>
              <p:cNvPr id="19" name="Овал 18">
                <a:extLst>
                  <a:ext uri="{FF2B5EF4-FFF2-40B4-BE49-F238E27FC236}">
                    <a16:creationId xmlns:a16="http://schemas.microsoft.com/office/drawing/2014/main" id="{28D7D152-BF3C-2D60-E470-A37965E33C5A}"/>
                  </a:ext>
                </a:extLst>
              </p:cNvPr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20" name="Рисунок 19">
                <a:extLst>
                  <a:ext uri="{FF2B5EF4-FFF2-40B4-BE49-F238E27FC236}">
                    <a16:creationId xmlns:a16="http://schemas.microsoft.com/office/drawing/2014/main" id="{A23C70C7-CAC5-06C8-5FAA-E48827638F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  <p:grpSp>
          <p:nvGrpSpPr>
            <p:cNvPr id="21" name="Группа 20">
              <a:extLst>
                <a:ext uri="{FF2B5EF4-FFF2-40B4-BE49-F238E27FC236}">
                  <a16:creationId xmlns:a16="http://schemas.microsoft.com/office/drawing/2014/main" id="{3BBF55EA-D5E1-5722-5586-39CE58C8ABBC}"/>
                </a:ext>
              </a:extLst>
            </p:cNvPr>
            <p:cNvGrpSpPr/>
            <p:nvPr/>
          </p:nvGrpSpPr>
          <p:grpSpPr>
            <a:xfrm>
              <a:off x="6557087" y="5222620"/>
              <a:ext cx="375062" cy="282318"/>
              <a:chOff x="5962128" y="3652371"/>
              <a:chExt cx="375062" cy="282318"/>
            </a:xfrm>
          </p:grpSpPr>
          <p:sp>
            <p:nvSpPr>
              <p:cNvPr id="22" name="Овал 21">
                <a:extLst>
                  <a:ext uri="{FF2B5EF4-FFF2-40B4-BE49-F238E27FC236}">
                    <a16:creationId xmlns:a16="http://schemas.microsoft.com/office/drawing/2014/main" id="{1F4A741D-D4B2-3A8C-53CE-A44FEE6EB585}"/>
                  </a:ext>
                </a:extLst>
              </p:cNvPr>
              <p:cNvSpPr/>
              <p:nvPr/>
            </p:nvSpPr>
            <p:spPr>
              <a:xfrm>
                <a:off x="6112495" y="3659315"/>
                <a:ext cx="224695" cy="224695"/>
              </a:xfrm>
              <a:prstGeom prst="ellipse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23" name="Рисунок 22">
                <a:extLst>
                  <a:ext uri="{FF2B5EF4-FFF2-40B4-BE49-F238E27FC236}">
                    <a16:creationId xmlns:a16="http://schemas.microsoft.com/office/drawing/2014/main" id="{899CB98E-B74B-A80A-35F0-9658EB55FE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62128" y="3652371"/>
                <a:ext cx="374954" cy="282318"/>
              </a:xfrm>
              <a:prstGeom prst="rect">
                <a:avLst/>
              </a:prstGeom>
            </p:spPr>
          </p:pic>
        </p:grp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D840D6D8-FD88-7949-DD2A-5E7CB20CD972}"/>
              </a:ext>
            </a:extLst>
          </p:cNvPr>
          <p:cNvGrpSpPr/>
          <p:nvPr/>
        </p:nvGrpSpPr>
        <p:grpSpPr>
          <a:xfrm>
            <a:off x="1726234" y="3640728"/>
            <a:ext cx="3537477" cy="1864210"/>
            <a:chOff x="1726234" y="3640728"/>
            <a:chExt cx="3537477" cy="1864210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6527" y="4318637"/>
              <a:ext cx="501085" cy="388095"/>
            </a:xfrm>
            <a:prstGeom prst="rect">
              <a:avLst/>
            </a:prstGeom>
          </p:spPr>
        </p:pic>
        <p:pic>
          <p:nvPicPr>
            <p:cNvPr id="73" name="Рисунок 7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4528" y="4520634"/>
              <a:ext cx="501085" cy="388095"/>
            </a:xfrm>
            <a:prstGeom prst="rect">
              <a:avLst/>
            </a:prstGeom>
          </p:spPr>
        </p:pic>
        <p:pic>
          <p:nvPicPr>
            <p:cNvPr id="81" name="Рисунок 8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0824" y="4802498"/>
              <a:ext cx="501085" cy="388095"/>
            </a:xfrm>
            <a:prstGeom prst="rect">
              <a:avLst/>
            </a:prstGeom>
          </p:spPr>
        </p:pic>
        <p:pic>
          <p:nvPicPr>
            <p:cNvPr id="82" name="Рисунок 8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0209" y="4706339"/>
              <a:ext cx="501085" cy="388095"/>
            </a:xfrm>
            <a:prstGeom prst="rect">
              <a:avLst/>
            </a:prstGeom>
          </p:spPr>
        </p:pic>
        <p:pic>
          <p:nvPicPr>
            <p:cNvPr id="83" name="Рисунок 8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2723" y="3759998"/>
              <a:ext cx="501085" cy="388095"/>
            </a:xfrm>
            <a:prstGeom prst="rect">
              <a:avLst/>
            </a:prstGeom>
          </p:spPr>
        </p:pic>
        <p:pic>
          <p:nvPicPr>
            <p:cNvPr id="84" name="Рисунок 8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6111" y="4204439"/>
              <a:ext cx="501085" cy="388095"/>
            </a:xfrm>
            <a:prstGeom prst="rect">
              <a:avLst/>
            </a:prstGeom>
          </p:spPr>
        </p:pic>
        <p:pic>
          <p:nvPicPr>
            <p:cNvPr id="85" name="Рисунок 8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0999" y="4634000"/>
              <a:ext cx="501085" cy="388095"/>
            </a:xfrm>
            <a:prstGeom prst="rect">
              <a:avLst/>
            </a:prstGeom>
          </p:spPr>
        </p:pic>
        <p:pic>
          <p:nvPicPr>
            <p:cNvPr id="86" name="Рисунок 8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2626" y="4142906"/>
              <a:ext cx="501085" cy="388095"/>
            </a:xfrm>
            <a:prstGeom prst="rect">
              <a:avLst/>
            </a:prstGeom>
          </p:spPr>
        </p:pic>
        <p:pic>
          <p:nvPicPr>
            <p:cNvPr id="87" name="Рисунок 8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9105" y="3664509"/>
              <a:ext cx="501085" cy="388095"/>
            </a:xfrm>
            <a:prstGeom prst="rect">
              <a:avLst/>
            </a:prstGeom>
          </p:spPr>
        </p:pic>
        <p:pic>
          <p:nvPicPr>
            <p:cNvPr id="88" name="Рисунок 8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5615" y="4187401"/>
              <a:ext cx="501085" cy="388095"/>
            </a:xfrm>
            <a:prstGeom prst="rect">
              <a:avLst/>
            </a:prstGeom>
          </p:spPr>
        </p:pic>
        <p:pic>
          <p:nvPicPr>
            <p:cNvPr id="89" name="Рисунок 8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9033" y="3657652"/>
              <a:ext cx="501085" cy="388095"/>
            </a:xfrm>
            <a:prstGeom prst="rect">
              <a:avLst/>
            </a:prstGeom>
          </p:spPr>
        </p:pic>
        <p:pic>
          <p:nvPicPr>
            <p:cNvPr id="90" name="Рисунок 8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9594" y="4633999"/>
              <a:ext cx="501085" cy="388095"/>
            </a:xfrm>
            <a:prstGeom prst="rect">
              <a:avLst/>
            </a:prstGeom>
          </p:spPr>
        </p:pic>
        <p:pic>
          <p:nvPicPr>
            <p:cNvPr id="91" name="Рисунок 9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2084" y="3664509"/>
              <a:ext cx="501085" cy="388095"/>
            </a:xfrm>
            <a:prstGeom prst="rect">
              <a:avLst/>
            </a:prstGeom>
          </p:spPr>
        </p:pic>
        <p:pic>
          <p:nvPicPr>
            <p:cNvPr id="92" name="Рисунок 9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7611" y="4141796"/>
              <a:ext cx="501085" cy="388095"/>
            </a:xfrm>
            <a:prstGeom prst="rect">
              <a:avLst/>
            </a:prstGeom>
          </p:spPr>
        </p:pic>
        <p:pic>
          <p:nvPicPr>
            <p:cNvPr id="93" name="Рисунок 9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1319" y="4656763"/>
              <a:ext cx="501085" cy="388095"/>
            </a:xfrm>
            <a:prstGeom prst="rect">
              <a:avLst/>
            </a:prstGeom>
          </p:spPr>
        </p:pic>
        <p:pic>
          <p:nvPicPr>
            <p:cNvPr id="94" name="Рисунок 9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9177" y="3640728"/>
              <a:ext cx="501085" cy="388095"/>
            </a:xfrm>
            <a:prstGeom prst="rect">
              <a:avLst/>
            </a:prstGeom>
          </p:spPr>
        </p:pic>
        <p:pic>
          <p:nvPicPr>
            <p:cNvPr id="95" name="Рисунок 9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7610" y="5116843"/>
              <a:ext cx="501085" cy="388095"/>
            </a:xfrm>
            <a:prstGeom prst="rect">
              <a:avLst/>
            </a:prstGeom>
          </p:spPr>
        </p:pic>
        <p:pic>
          <p:nvPicPr>
            <p:cNvPr id="96" name="Рисунок 9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7948" y="5104250"/>
              <a:ext cx="501085" cy="388095"/>
            </a:xfrm>
            <a:prstGeom prst="rect">
              <a:avLst/>
            </a:prstGeom>
          </p:spPr>
        </p:pic>
        <p:pic>
          <p:nvPicPr>
            <p:cNvPr id="97" name="Рисунок 9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7196" y="5072782"/>
              <a:ext cx="501085" cy="388095"/>
            </a:xfrm>
            <a:prstGeom prst="rect">
              <a:avLst/>
            </a:prstGeom>
          </p:spPr>
        </p:pic>
        <p:pic>
          <p:nvPicPr>
            <p:cNvPr id="98" name="Рисунок 9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6434" y="5104250"/>
              <a:ext cx="501085" cy="388095"/>
            </a:xfrm>
            <a:prstGeom prst="rect">
              <a:avLst/>
            </a:prstGeom>
          </p:spPr>
        </p:pic>
        <p:pic>
          <p:nvPicPr>
            <p:cNvPr id="99" name="Рисунок 9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2128" y="5052783"/>
              <a:ext cx="501085" cy="388095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5797" y="4257389"/>
              <a:ext cx="374954" cy="282318"/>
            </a:xfrm>
            <a:prstGeom prst="rect">
              <a:avLst/>
            </a:prstGeom>
          </p:spPr>
        </p:pic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id="{3B579A2B-F7F9-1668-68CE-47ED87C69B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6234" y="3853317"/>
              <a:ext cx="501085" cy="388095"/>
            </a:xfrm>
            <a:prstGeom prst="rect">
              <a:avLst/>
            </a:prstGeom>
          </p:spPr>
        </p:pic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FE01C9CB-E8FF-5849-8374-4544B56FB72E}"/>
              </a:ext>
            </a:extLst>
          </p:cNvPr>
          <p:cNvSpPr txBox="1"/>
          <p:nvPr/>
        </p:nvSpPr>
        <p:spPr>
          <a:xfrm>
            <a:off x="2328613" y="931110"/>
            <a:ext cx="33431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H</a:t>
            </a:r>
            <a:r>
              <a:rPr lang="en-US" sz="2400" b="1" baseline="-25000" dirty="0"/>
              <a:t>2</a:t>
            </a:r>
            <a:r>
              <a:rPr lang="en-US" sz="2400" b="1" dirty="0"/>
              <a:t>O (</a:t>
            </a:r>
            <a:r>
              <a:rPr lang="en-US" sz="2400" b="1" baseline="30000" dirty="0"/>
              <a:t>1</a:t>
            </a:r>
            <a:r>
              <a:rPr lang="en-US" sz="2400" b="1" dirty="0"/>
              <a:t>H </a:t>
            </a:r>
            <a:r>
              <a:rPr lang="el-GR" sz="2400" b="1" dirty="0"/>
              <a:t>σ =0,332 </a:t>
            </a:r>
            <a:r>
              <a:rPr lang="ru-RU" sz="2400" b="1" dirty="0"/>
              <a:t>барн</a:t>
            </a:r>
            <a:r>
              <a:rPr lang="en-US" sz="2400" b="1" dirty="0"/>
              <a:t>)</a:t>
            </a:r>
            <a:endParaRPr lang="ru-RU" sz="2400" b="1" dirty="0"/>
          </a:p>
          <a:p>
            <a:pPr algn="ctr"/>
            <a:r>
              <a:rPr lang="en-US" sz="2400" b="1" dirty="0"/>
              <a:t> 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C43CD28-B8CC-214C-6107-5EA20536AFB6}"/>
              </a:ext>
            </a:extLst>
          </p:cNvPr>
          <p:cNvSpPr txBox="1"/>
          <p:nvPr/>
        </p:nvSpPr>
        <p:spPr>
          <a:xfrm>
            <a:off x="7178220" y="873167"/>
            <a:ext cx="3009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baseline="30000" dirty="0"/>
              <a:t>10</a:t>
            </a:r>
            <a:r>
              <a:rPr lang="en-US" sz="2400" b="1" dirty="0"/>
              <a:t>B  </a:t>
            </a:r>
            <a:r>
              <a:rPr lang="el-GR" sz="2400" b="1" dirty="0"/>
              <a:t>σ =</a:t>
            </a:r>
            <a:r>
              <a:rPr lang="en-US" sz="2400" b="1" dirty="0"/>
              <a:t>3880</a:t>
            </a:r>
            <a:r>
              <a:rPr lang="el-GR" sz="2400" b="1" dirty="0"/>
              <a:t> </a:t>
            </a:r>
            <a:r>
              <a:rPr lang="ru-RU" sz="2400" b="1" dirty="0"/>
              <a:t>барн</a:t>
            </a:r>
          </a:p>
          <a:p>
            <a:pPr algn="ctr"/>
            <a:endParaRPr lang="en-US" sz="2400" b="1" dirty="0"/>
          </a:p>
        </p:txBody>
      </p:sp>
      <p:sp>
        <p:nvSpPr>
          <p:cNvPr id="169" name="Номер слайда 2">
            <a:extLst>
              <a:ext uri="{FF2B5EF4-FFF2-40B4-BE49-F238E27FC236}">
                <a16:creationId xmlns:a16="http://schemas.microsoft.com/office/drawing/2014/main" id="{1980414B-EE17-4074-ACDE-D0AEAADC1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4</a:t>
            </a:fld>
            <a:endParaRPr lang="ru-RU" dirty="0"/>
          </a:p>
        </p:txBody>
      </p:sp>
      <p:pic>
        <p:nvPicPr>
          <p:cNvPr id="197" name="Рисунок 196">
            <a:extLst>
              <a:ext uri="{FF2B5EF4-FFF2-40B4-BE49-F238E27FC236}">
                <a16:creationId xmlns:a16="http://schemas.microsoft.com/office/drawing/2014/main" id="{9D5F8DA3-C4DA-409E-84AF-D8F5C605B3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861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Нижний колонтитул 7"/>
          <p:cNvSpPr txBox="1">
            <a:spLocks/>
          </p:cNvSpPr>
          <p:nvPr/>
        </p:nvSpPr>
        <p:spPr>
          <a:xfrm>
            <a:off x="9436543" y="6482299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pic>
        <p:nvPicPr>
          <p:cNvPr id="168" name="Рисунок 16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21891" y="0"/>
            <a:ext cx="1311832" cy="623177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2404196" y="178764"/>
            <a:ext cx="7718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/>
              <a:t>Физические основы бор-нейтронозахватной терапии</a:t>
            </a:r>
          </a:p>
        </p:txBody>
      </p:sp>
      <p:grpSp>
        <p:nvGrpSpPr>
          <p:cNvPr id="18" name="Группа 17"/>
          <p:cNvGrpSpPr/>
          <p:nvPr/>
        </p:nvGrpSpPr>
        <p:grpSpPr>
          <a:xfrm rot="16200000">
            <a:off x="330190" y="2947909"/>
            <a:ext cx="3520093" cy="1925089"/>
            <a:chOff x="429811" y="2281789"/>
            <a:chExt cx="3520093" cy="1925089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429811" y="2570235"/>
              <a:ext cx="3482231" cy="1633023"/>
            </a:xfrm>
            <a:prstGeom prst="rect">
              <a:avLst/>
            </a:prstGeom>
            <a:gradFill flip="none" rotWithShape="1">
              <a:gsLst>
                <a:gs pos="0">
                  <a:srgbClr val="FFFF00">
                    <a:tint val="66000"/>
                    <a:satMod val="160000"/>
                  </a:srgbClr>
                </a:gs>
                <a:gs pos="50000">
                  <a:srgbClr val="FFFF00">
                    <a:tint val="44500"/>
                    <a:satMod val="160000"/>
                  </a:srgbClr>
                </a:gs>
                <a:gs pos="100000">
                  <a:srgbClr val="FFFF00">
                    <a:tint val="23500"/>
                    <a:satMod val="16000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2" name="Прямая со стрелкой 11"/>
            <p:cNvCxnSpPr/>
            <p:nvPr/>
          </p:nvCxnSpPr>
          <p:spPr>
            <a:xfrm>
              <a:off x="580448" y="262653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Прямая со стрелкой 181"/>
            <p:cNvCxnSpPr/>
            <p:nvPr/>
          </p:nvCxnSpPr>
          <p:spPr>
            <a:xfrm>
              <a:off x="987286" y="262653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Прямая со стрелкой 182"/>
            <p:cNvCxnSpPr/>
            <p:nvPr/>
          </p:nvCxnSpPr>
          <p:spPr>
            <a:xfrm>
              <a:off x="1193942" y="262653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Прямая со стрелкой 183"/>
            <p:cNvCxnSpPr/>
            <p:nvPr/>
          </p:nvCxnSpPr>
          <p:spPr>
            <a:xfrm>
              <a:off x="1403399" y="262653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Прямая со стрелкой 184"/>
            <p:cNvCxnSpPr/>
            <p:nvPr/>
          </p:nvCxnSpPr>
          <p:spPr>
            <a:xfrm>
              <a:off x="1619514" y="2634484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Прямая со стрелкой 185"/>
            <p:cNvCxnSpPr/>
            <p:nvPr/>
          </p:nvCxnSpPr>
          <p:spPr>
            <a:xfrm>
              <a:off x="1851332" y="2634484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Прямая со стрелкой 186"/>
            <p:cNvCxnSpPr/>
            <p:nvPr/>
          </p:nvCxnSpPr>
          <p:spPr>
            <a:xfrm>
              <a:off x="2094185" y="2638815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Прямая со стрелкой 187"/>
            <p:cNvCxnSpPr/>
            <p:nvPr/>
          </p:nvCxnSpPr>
          <p:spPr>
            <a:xfrm>
              <a:off x="2329742" y="2641794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Прямая со стрелкой 188"/>
            <p:cNvCxnSpPr/>
            <p:nvPr/>
          </p:nvCxnSpPr>
          <p:spPr>
            <a:xfrm>
              <a:off x="2571416" y="2638815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Прямая со стрелкой 189"/>
            <p:cNvCxnSpPr/>
            <p:nvPr/>
          </p:nvCxnSpPr>
          <p:spPr>
            <a:xfrm>
              <a:off x="3221343" y="2654717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Прямая со стрелкой 190"/>
            <p:cNvCxnSpPr/>
            <p:nvPr/>
          </p:nvCxnSpPr>
          <p:spPr>
            <a:xfrm>
              <a:off x="3470744" y="2658337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Прямая со стрелкой 191"/>
            <p:cNvCxnSpPr/>
            <p:nvPr/>
          </p:nvCxnSpPr>
          <p:spPr>
            <a:xfrm>
              <a:off x="3710043" y="2658337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Прямая со стрелкой 192"/>
            <p:cNvCxnSpPr/>
            <p:nvPr/>
          </p:nvCxnSpPr>
          <p:spPr>
            <a:xfrm>
              <a:off x="777668" y="2625892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1139668" y="2281789"/>
              <a:ext cx="165071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/>
                <a:t>Нейтроны</a:t>
              </a:r>
            </a:p>
          </p:txBody>
        </p:sp>
        <p:cxnSp>
          <p:nvCxnSpPr>
            <p:cNvPr id="194" name="Прямая со стрелкой 193"/>
            <p:cNvCxnSpPr/>
            <p:nvPr/>
          </p:nvCxnSpPr>
          <p:spPr>
            <a:xfrm>
              <a:off x="2785342" y="2640142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Прямая со стрелкой 194"/>
            <p:cNvCxnSpPr/>
            <p:nvPr/>
          </p:nvCxnSpPr>
          <p:spPr>
            <a:xfrm>
              <a:off x="3034743" y="265171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Прямая со стрелкой 195"/>
            <p:cNvCxnSpPr/>
            <p:nvPr/>
          </p:nvCxnSpPr>
          <p:spPr>
            <a:xfrm>
              <a:off x="3949904" y="2651713"/>
              <a:ext cx="0" cy="154854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7659013" y="1435046"/>
            <a:ext cx="6944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 </a:t>
            </a:r>
            <a:r>
              <a:rPr lang="ru-RU" sz="2000" b="1" baseline="30000" dirty="0"/>
              <a:t>10</a:t>
            </a:r>
            <a:r>
              <a:rPr lang="ru-RU" sz="2000" b="1" dirty="0"/>
              <a:t>В</a:t>
            </a:r>
          </a:p>
        </p:txBody>
      </p:sp>
      <p:grpSp>
        <p:nvGrpSpPr>
          <p:cNvPr id="163" name="Группа 162"/>
          <p:cNvGrpSpPr/>
          <p:nvPr/>
        </p:nvGrpSpPr>
        <p:grpSpPr>
          <a:xfrm>
            <a:off x="9303309" y="1920684"/>
            <a:ext cx="375062" cy="282318"/>
            <a:chOff x="5962128" y="3652371"/>
            <a:chExt cx="375062" cy="282318"/>
          </a:xfrm>
        </p:grpSpPr>
        <p:sp>
          <p:nvSpPr>
            <p:cNvPr id="164" name="Овал 163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65" name="Рисунок 16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D840D6D8-FD88-7949-DD2A-5E7CB20CD972}"/>
              </a:ext>
            </a:extLst>
          </p:cNvPr>
          <p:cNvGrpSpPr/>
          <p:nvPr/>
        </p:nvGrpSpPr>
        <p:grpSpPr>
          <a:xfrm rot="5400000">
            <a:off x="2876204" y="3123005"/>
            <a:ext cx="3537477" cy="1864210"/>
            <a:chOff x="1726234" y="3640728"/>
            <a:chExt cx="3537477" cy="1864210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6527" y="4318637"/>
              <a:ext cx="501085" cy="388095"/>
            </a:xfrm>
            <a:prstGeom prst="rect">
              <a:avLst/>
            </a:prstGeom>
          </p:spPr>
        </p:pic>
        <p:pic>
          <p:nvPicPr>
            <p:cNvPr id="73" name="Рисунок 7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4528" y="4520634"/>
              <a:ext cx="501085" cy="388095"/>
            </a:xfrm>
            <a:prstGeom prst="rect">
              <a:avLst/>
            </a:prstGeom>
          </p:spPr>
        </p:pic>
        <p:pic>
          <p:nvPicPr>
            <p:cNvPr id="81" name="Рисунок 8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0824" y="4802498"/>
              <a:ext cx="501085" cy="388095"/>
            </a:xfrm>
            <a:prstGeom prst="rect">
              <a:avLst/>
            </a:prstGeom>
          </p:spPr>
        </p:pic>
        <p:pic>
          <p:nvPicPr>
            <p:cNvPr id="82" name="Рисунок 8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0209" y="4706339"/>
              <a:ext cx="501085" cy="388095"/>
            </a:xfrm>
            <a:prstGeom prst="rect">
              <a:avLst/>
            </a:prstGeom>
          </p:spPr>
        </p:pic>
        <p:pic>
          <p:nvPicPr>
            <p:cNvPr id="83" name="Рисунок 8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2723" y="3759998"/>
              <a:ext cx="501085" cy="388095"/>
            </a:xfrm>
            <a:prstGeom prst="rect">
              <a:avLst/>
            </a:prstGeom>
          </p:spPr>
        </p:pic>
        <p:pic>
          <p:nvPicPr>
            <p:cNvPr id="84" name="Рисунок 8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6111" y="4204439"/>
              <a:ext cx="501085" cy="388095"/>
            </a:xfrm>
            <a:prstGeom prst="rect">
              <a:avLst/>
            </a:prstGeom>
          </p:spPr>
        </p:pic>
        <p:pic>
          <p:nvPicPr>
            <p:cNvPr id="85" name="Рисунок 8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0999" y="4634000"/>
              <a:ext cx="501085" cy="388095"/>
            </a:xfrm>
            <a:prstGeom prst="rect">
              <a:avLst/>
            </a:prstGeom>
          </p:spPr>
        </p:pic>
        <p:pic>
          <p:nvPicPr>
            <p:cNvPr id="86" name="Рисунок 8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2626" y="4142906"/>
              <a:ext cx="501085" cy="388095"/>
            </a:xfrm>
            <a:prstGeom prst="rect">
              <a:avLst/>
            </a:prstGeom>
          </p:spPr>
        </p:pic>
        <p:pic>
          <p:nvPicPr>
            <p:cNvPr id="87" name="Рисунок 8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9105" y="3664509"/>
              <a:ext cx="501085" cy="388095"/>
            </a:xfrm>
            <a:prstGeom prst="rect">
              <a:avLst/>
            </a:prstGeom>
          </p:spPr>
        </p:pic>
        <p:pic>
          <p:nvPicPr>
            <p:cNvPr id="88" name="Рисунок 8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5615" y="4187401"/>
              <a:ext cx="501085" cy="388095"/>
            </a:xfrm>
            <a:prstGeom prst="rect">
              <a:avLst/>
            </a:prstGeom>
          </p:spPr>
        </p:pic>
        <p:pic>
          <p:nvPicPr>
            <p:cNvPr id="89" name="Рисунок 8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9033" y="3657652"/>
              <a:ext cx="501085" cy="388095"/>
            </a:xfrm>
            <a:prstGeom prst="rect">
              <a:avLst/>
            </a:prstGeom>
          </p:spPr>
        </p:pic>
        <p:pic>
          <p:nvPicPr>
            <p:cNvPr id="90" name="Рисунок 8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9594" y="4633999"/>
              <a:ext cx="501085" cy="388095"/>
            </a:xfrm>
            <a:prstGeom prst="rect">
              <a:avLst/>
            </a:prstGeom>
          </p:spPr>
        </p:pic>
        <p:pic>
          <p:nvPicPr>
            <p:cNvPr id="91" name="Рисунок 9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2084" y="3664509"/>
              <a:ext cx="501085" cy="388095"/>
            </a:xfrm>
            <a:prstGeom prst="rect">
              <a:avLst/>
            </a:prstGeom>
          </p:spPr>
        </p:pic>
        <p:pic>
          <p:nvPicPr>
            <p:cNvPr id="92" name="Рисунок 9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7611" y="4141796"/>
              <a:ext cx="501085" cy="388095"/>
            </a:xfrm>
            <a:prstGeom prst="rect">
              <a:avLst/>
            </a:prstGeom>
          </p:spPr>
        </p:pic>
        <p:pic>
          <p:nvPicPr>
            <p:cNvPr id="93" name="Рисунок 9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1319" y="4656763"/>
              <a:ext cx="501085" cy="388095"/>
            </a:xfrm>
            <a:prstGeom prst="rect">
              <a:avLst/>
            </a:prstGeom>
          </p:spPr>
        </p:pic>
        <p:pic>
          <p:nvPicPr>
            <p:cNvPr id="94" name="Рисунок 9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9177" y="3640728"/>
              <a:ext cx="501085" cy="388095"/>
            </a:xfrm>
            <a:prstGeom prst="rect">
              <a:avLst/>
            </a:prstGeom>
          </p:spPr>
        </p:pic>
        <p:pic>
          <p:nvPicPr>
            <p:cNvPr id="95" name="Рисунок 9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7610" y="5116843"/>
              <a:ext cx="501085" cy="388095"/>
            </a:xfrm>
            <a:prstGeom prst="rect">
              <a:avLst/>
            </a:prstGeom>
          </p:spPr>
        </p:pic>
        <p:pic>
          <p:nvPicPr>
            <p:cNvPr id="96" name="Рисунок 9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7948" y="5104250"/>
              <a:ext cx="501085" cy="388095"/>
            </a:xfrm>
            <a:prstGeom prst="rect">
              <a:avLst/>
            </a:prstGeom>
          </p:spPr>
        </p:pic>
        <p:pic>
          <p:nvPicPr>
            <p:cNvPr id="97" name="Рисунок 9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7196" y="5072782"/>
              <a:ext cx="501085" cy="388095"/>
            </a:xfrm>
            <a:prstGeom prst="rect">
              <a:avLst/>
            </a:prstGeom>
          </p:spPr>
        </p:pic>
        <p:pic>
          <p:nvPicPr>
            <p:cNvPr id="98" name="Рисунок 9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6434" y="5104250"/>
              <a:ext cx="501085" cy="388095"/>
            </a:xfrm>
            <a:prstGeom prst="rect">
              <a:avLst/>
            </a:prstGeom>
          </p:spPr>
        </p:pic>
        <p:pic>
          <p:nvPicPr>
            <p:cNvPr id="99" name="Рисунок 9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2128" y="5052783"/>
              <a:ext cx="501085" cy="388095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5797" y="4257389"/>
              <a:ext cx="374954" cy="282318"/>
            </a:xfrm>
            <a:prstGeom prst="rect">
              <a:avLst/>
            </a:prstGeom>
          </p:spPr>
        </p:pic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id="{3B579A2B-F7F9-1668-68CE-47ED87C69B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6234" y="3853317"/>
              <a:ext cx="501085" cy="388095"/>
            </a:xfrm>
            <a:prstGeom prst="rect">
              <a:avLst/>
            </a:prstGeom>
          </p:spPr>
        </p:pic>
      </p:grpSp>
      <p:pic>
        <p:nvPicPr>
          <p:cNvPr id="197" name="Рисунок 19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61047" y="2790841"/>
            <a:ext cx="501085" cy="388095"/>
          </a:xfrm>
          <a:prstGeom prst="rect">
            <a:avLst/>
          </a:prstGeom>
        </p:spPr>
      </p:pic>
      <p:pic>
        <p:nvPicPr>
          <p:cNvPr id="198" name="Рисунок 19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54507" y="2415618"/>
            <a:ext cx="501085" cy="388095"/>
          </a:xfrm>
          <a:prstGeom prst="rect">
            <a:avLst/>
          </a:prstGeom>
        </p:spPr>
      </p:pic>
      <p:pic>
        <p:nvPicPr>
          <p:cNvPr id="199" name="Рисунок 19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72643" y="2951914"/>
            <a:ext cx="501085" cy="388095"/>
          </a:xfrm>
          <a:prstGeom prst="rect">
            <a:avLst/>
          </a:prstGeom>
        </p:spPr>
      </p:pic>
      <p:pic>
        <p:nvPicPr>
          <p:cNvPr id="220" name="Рисунок 2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68802" y="4101299"/>
            <a:ext cx="501085" cy="388095"/>
          </a:xfrm>
          <a:prstGeom prst="rect">
            <a:avLst/>
          </a:prstGeom>
        </p:spPr>
      </p:pic>
      <p:pic>
        <p:nvPicPr>
          <p:cNvPr id="221" name="Рисунок 2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15143" y="2953813"/>
            <a:ext cx="501085" cy="388095"/>
          </a:xfrm>
          <a:prstGeom prst="rect">
            <a:avLst/>
          </a:prstGeom>
        </p:spPr>
      </p:pic>
      <p:pic>
        <p:nvPicPr>
          <p:cNvPr id="222" name="Рисунок 2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70702" y="4117201"/>
            <a:ext cx="501085" cy="388095"/>
          </a:xfrm>
          <a:prstGeom prst="rect">
            <a:avLst/>
          </a:prstGeom>
        </p:spPr>
      </p:pic>
      <p:pic>
        <p:nvPicPr>
          <p:cNvPr id="223" name="Рисунок 2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41141" y="4652089"/>
            <a:ext cx="501085" cy="388095"/>
          </a:xfrm>
          <a:prstGeom prst="rect">
            <a:avLst/>
          </a:prstGeom>
        </p:spPr>
      </p:pic>
      <p:pic>
        <p:nvPicPr>
          <p:cNvPr id="224" name="Рисунок 2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32235" y="5403716"/>
            <a:ext cx="501085" cy="388095"/>
          </a:xfrm>
          <a:prstGeom prst="rect">
            <a:avLst/>
          </a:prstGeom>
        </p:spPr>
      </p:pic>
      <p:pic>
        <p:nvPicPr>
          <p:cNvPr id="225" name="Рисунок 2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10632" y="3980195"/>
            <a:ext cx="501085" cy="388095"/>
          </a:xfrm>
          <a:prstGeom prst="rect">
            <a:avLst/>
          </a:prstGeom>
        </p:spPr>
      </p:pic>
      <p:pic>
        <p:nvPicPr>
          <p:cNvPr id="226" name="Рисунок 2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87740" y="4796705"/>
            <a:ext cx="501085" cy="388095"/>
          </a:xfrm>
          <a:prstGeom prst="rect">
            <a:avLst/>
          </a:prstGeom>
        </p:spPr>
      </p:pic>
      <p:pic>
        <p:nvPicPr>
          <p:cNvPr id="227" name="Рисунок 2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17489" y="4520123"/>
            <a:ext cx="501085" cy="388095"/>
          </a:xfrm>
          <a:prstGeom prst="rect">
            <a:avLst/>
          </a:prstGeom>
        </p:spPr>
      </p:pic>
      <p:pic>
        <p:nvPicPr>
          <p:cNvPr id="228" name="Рисунок 2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41142" y="5250684"/>
            <a:ext cx="501085" cy="388095"/>
          </a:xfrm>
          <a:prstGeom prst="rect">
            <a:avLst/>
          </a:prstGeom>
        </p:spPr>
      </p:pic>
      <p:pic>
        <p:nvPicPr>
          <p:cNvPr id="229" name="Рисунок 2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10632" y="5153174"/>
            <a:ext cx="501085" cy="388095"/>
          </a:xfrm>
          <a:prstGeom prst="rect">
            <a:avLst/>
          </a:prstGeom>
        </p:spPr>
      </p:pic>
      <p:pic>
        <p:nvPicPr>
          <p:cNvPr id="230" name="Рисунок 2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33345" y="3488701"/>
            <a:ext cx="501085" cy="388095"/>
          </a:xfrm>
          <a:prstGeom prst="rect">
            <a:avLst/>
          </a:prstGeom>
        </p:spPr>
      </p:pic>
      <p:pic>
        <p:nvPicPr>
          <p:cNvPr id="231" name="Рисунок 2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18378" y="3552409"/>
            <a:ext cx="501085" cy="388095"/>
          </a:xfrm>
          <a:prstGeom prst="rect">
            <a:avLst/>
          </a:prstGeom>
        </p:spPr>
      </p:pic>
      <p:pic>
        <p:nvPicPr>
          <p:cNvPr id="232" name="Рисунок 2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34413" y="3440267"/>
            <a:ext cx="501085" cy="388095"/>
          </a:xfrm>
          <a:prstGeom prst="rect">
            <a:avLst/>
          </a:prstGeom>
        </p:spPr>
      </p:pic>
      <p:pic>
        <p:nvPicPr>
          <p:cNvPr id="233" name="Рисунок 2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58298" y="3488700"/>
            <a:ext cx="501085" cy="388095"/>
          </a:xfrm>
          <a:prstGeom prst="rect">
            <a:avLst/>
          </a:prstGeom>
        </p:spPr>
      </p:pic>
      <p:pic>
        <p:nvPicPr>
          <p:cNvPr id="234" name="Рисунок 2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70891" y="4019038"/>
            <a:ext cx="501085" cy="388095"/>
          </a:xfrm>
          <a:prstGeom prst="rect">
            <a:avLst/>
          </a:prstGeom>
        </p:spPr>
      </p:pic>
      <p:pic>
        <p:nvPicPr>
          <p:cNvPr id="235" name="Рисунок 2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2359" y="4618286"/>
            <a:ext cx="501085" cy="388095"/>
          </a:xfrm>
          <a:prstGeom prst="rect">
            <a:avLst/>
          </a:prstGeom>
        </p:spPr>
      </p:pic>
      <p:pic>
        <p:nvPicPr>
          <p:cNvPr id="236" name="Рисунок 2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70891" y="5297524"/>
            <a:ext cx="501085" cy="388095"/>
          </a:xfrm>
          <a:prstGeom prst="rect">
            <a:avLst/>
          </a:prstGeom>
        </p:spPr>
      </p:pic>
      <p:pic>
        <p:nvPicPr>
          <p:cNvPr id="237" name="Рисунок 2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22358" y="2523218"/>
            <a:ext cx="501085" cy="388095"/>
          </a:xfrm>
          <a:prstGeom prst="rect">
            <a:avLst/>
          </a:prstGeom>
        </p:spPr>
      </p:pic>
      <p:pic>
        <p:nvPicPr>
          <p:cNvPr id="238" name="Рисунок 2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35788" y="2712713"/>
            <a:ext cx="374954" cy="282318"/>
          </a:xfrm>
          <a:prstGeom prst="rect">
            <a:avLst/>
          </a:prstGeom>
        </p:spPr>
      </p:pic>
      <p:pic>
        <p:nvPicPr>
          <p:cNvPr id="239" name="Рисунок 238">
            <a:extLst>
              <a:ext uri="{FF2B5EF4-FFF2-40B4-BE49-F238E27FC236}">
                <a16:creationId xmlns:a16="http://schemas.microsoft.com/office/drawing/2014/main" id="{3B579A2B-F7F9-1668-68CE-47ED87C69B8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21824" y="2367324"/>
            <a:ext cx="501085" cy="388095"/>
          </a:xfrm>
          <a:prstGeom prst="rect">
            <a:avLst/>
          </a:prstGeom>
        </p:spPr>
      </p:pic>
      <p:grpSp>
        <p:nvGrpSpPr>
          <p:cNvPr id="240" name="Группа 239">
            <a:extLst>
              <a:ext uri="{FF2B5EF4-FFF2-40B4-BE49-F238E27FC236}">
                <a16:creationId xmlns:a16="http://schemas.microsoft.com/office/drawing/2014/main" id="{D840D6D8-FD88-7949-DD2A-5E7CB20CD972}"/>
              </a:ext>
            </a:extLst>
          </p:cNvPr>
          <p:cNvGrpSpPr/>
          <p:nvPr/>
        </p:nvGrpSpPr>
        <p:grpSpPr>
          <a:xfrm rot="5400000">
            <a:off x="6673467" y="3132438"/>
            <a:ext cx="3537477" cy="1864210"/>
            <a:chOff x="1726234" y="3640728"/>
            <a:chExt cx="3537477" cy="1864210"/>
          </a:xfrm>
        </p:grpSpPr>
        <p:pic>
          <p:nvPicPr>
            <p:cNvPr id="241" name="Рисунок 24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46527" y="4318637"/>
              <a:ext cx="501085" cy="388095"/>
            </a:xfrm>
            <a:prstGeom prst="rect">
              <a:avLst/>
            </a:prstGeom>
          </p:spPr>
        </p:pic>
        <p:pic>
          <p:nvPicPr>
            <p:cNvPr id="242" name="Рисунок 24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4528" y="4520634"/>
              <a:ext cx="501085" cy="388095"/>
            </a:xfrm>
            <a:prstGeom prst="rect">
              <a:avLst/>
            </a:prstGeom>
          </p:spPr>
        </p:pic>
        <p:pic>
          <p:nvPicPr>
            <p:cNvPr id="243" name="Рисунок 24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0824" y="4802498"/>
              <a:ext cx="501085" cy="388095"/>
            </a:xfrm>
            <a:prstGeom prst="rect">
              <a:avLst/>
            </a:prstGeom>
          </p:spPr>
        </p:pic>
        <p:pic>
          <p:nvPicPr>
            <p:cNvPr id="244" name="Рисунок 24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0209" y="4706339"/>
              <a:ext cx="501085" cy="388095"/>
            </a:xfrm>
            <a:prstGeom prst="rect">
              <a:avLst/>
            </a:prstGeom>
          </p:spPr>
        </p:pic>
        <p:pic>
          <p:nvPicPr>
            <p:cNvPr id="245" name="Рисунок 24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12723" y="3759998"/>
              <a:ext cx="501085" cy="388095"/>
            </a:xfrm>
            <a:prstGeom prst="rect">
              <a:avLst/>
            </a:prstGeom>
          </p:spPr>
        </p:pic>
        <p:pic>
          <p:nvPicPr>
            <p:cNvPr id="246" name="Рисунок 24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6111" y="4204439"/>
              <a:ext cx="501085" cy="388095"/>
            </a:xfrm>
            <a:prstGeom prst="rect">
              <a:avLst/>
            </a:prstGeom>
          </p:spPr>
        </p:pic>
        <p:pic>
          <p:nvPicPr>
            <p:cNvPr id="247" name="Рисунок 24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0999" y="4634000"/>
              <a:ext cx="501085" cy="388095"/>
            </a:xfrm>
            <a:prstGeom prst="rect">
              <a:avLst/>
            </a:prstGeom>
          </p:spPr>
        </p:pic>
        <p:pic>
          <p:nvPicPr>
            <p:cNvPr id="248" name="Рисунок 24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2626" y="4142906"/>
              <a:ext cx="501085" cy="388095"/>
            </a:xfrm>
            <a:prstGeom prst="rect">
              <a:avLst/>
            </a:prstGeom>
          </p:spPr>
        </p:pic>
        <p:pic>
          <p:nvPicPr>
            <p:cNvPr id="249" name="Рисунок 24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9105" y="3664509"/>
              <a:ext cx="501085" cy="388095"/>
            </a:xfrm>
            <a:prstGeom prst="rect">
              <a:avLst/>
            </a:prstGeom>
          </p:spPr>
        </p:pic>
        <p:pic>
          <p:nvPicPr>
            <p:cNvPr id="250" name="Рисунок 24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5615" y="4187401"/>
              <a:ext cx="501085" cy="388095"/>
            </a:xfrm>
            <a:prstGeom prst="rect">
              <a:avLst/>
            </a:prstGeom>
          </p:spPr>
        </p:pic>
        <p:pic>
          <p:nvPicPr>
            <p:cNvPr id="251" name="Рисунок 25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9033" y="3657652"/>
              <a:ext cx="501085" cy="388095"/>
            </a:xfrm>
            <a:prstGeom prst="rect">
              <a:avLst/>
            </a:prstGeom>
          </p:spPr>
        </p:pic>
        <p:pic>
          <p:nvPicPr>
            <p:cNvPr id="252" name="Рисунок 25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09594" y="4633999"/>
              <a:ext cx="501085" cy="388095"/>
            </a:xfrm>
            <a:prstGeom prst="rect">
              <a:avLst/>
            </a:prstGeom>
          </p:spPr>
        </p:pic>
        <p:pic>
          <p:nvPicPr>
            <p:cNvPr id="253" name="Рисунок 25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2084" y="3664509"/>
              <a:ext cx="501085" cy="388095"/>
            </a:xfrm>
            <a:prstGeom prst="rect">
              <a:avLst/>
            </a:prstGeom>
          </p:spPr>
        </p:pic>
        <p:pic>
          <p:nvPicPr>
            <p:cNvPr id="254" name="Рисунок 25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7611" y="4141796"/>
              <a:ext cx="501085" cy="388095"/>
            </a:xfrm>
            <a:prstGeom prst="rect">
              <a:avLst/>
            </a:prstGeom>
          </p:spPr>
        </p:pic>
        <p:pic>
          <p:nvPicPr>
            <p:cNvPr id="255" name="Рисунок 25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1319" y="4656763"/>
              <a:ext cx="501085" cy="388095"/>
            </a:xfrm>
            <a:prstGeom prst="rect">
              <a:avLst/>
            </a:prstGeom>
          </p:spPr>
        </p:pic>
        <p:pic>
          <p:nvPicPr>
            <p:cNvPr id="256" name="Рисунок 25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99177" y="3640728"/>
              <a:ext cx="501085" cy="388095"/>
            </a:xfrm>
            <a:prstGeom prst="rect">
              <a:avLst/>
            </a:prstGeom>
          </p:spPr>
        </p:pic>
        <p:pic>
          <p:nvPicPr>
            <p:cNvPr id="257" name="Рисунок 25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7610" y="5116843"/>
              <a:ext cx="501085" cy="388095"/>
            </a:xfrm>
            <a:prstGeom prst="rect">
              <a:avLst/>
            </a:prstGeom>
          </p:spPr>
        </p:pic>
        <p:pic>
          <p:nvPicPr>
            <p:cNvPr id="258" name="Рисунок 25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77948" y="5104250"/>
              <a:ext cx="501085" cy="388095"/>
            </a:xfrm>
            <a:prstGeom prst="rect">
              <a:avLst/>
            </a:prstGeom>
          </p:spPr>
        </p:pic>
        <p:pic>
          <p:nvPicPr>
            <p:cNvPr id="259" name="Рисунок 25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77196" y="5072782"/>
              <a:ext cx="501085" cy="388095"/>
            </a:xfrm>
            <a:prstGeom prst="rect">
              <a:avLst/>
            </a:prstGeom>
          </p:spPr>
        </p:pic>
        <p:pic>
          <p:nvPicPr>
            <p:cNvPr id="260" name="Рисунок 25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6434" y="5104250"/>
              <a:ext cx="501085" cy="388095"/>
            </a:xfrm>
            <a:prstGeom prst="rect">
              <a:avLst/>
            </a:prstGeom>
          </p:spPr>
        </p:pic>
        <p:pic>
          <p:nvPicPr>
            <p:cNvPr id="261" name="Рисунок 26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82128" y="5052783"/>
              <a:ext cx="501085" cy="388095"/>
            </a:xfrm>
            <a:prstGeom prst="rect">
              <a:avLst/>
            </a:prstGeom>
          </p:spPr>
        </p:pic>
        <p:pic>
          <p:nvPicPr>
            <p:cNvPr id="262" name="Рисунок 26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35797" y="4257389"/>
              <a:ext cx="374954" cy="282318"/>
            </a:xfrm>
            <a:prstGeom prst="rect">
              <a:avLst/>
            </a:prstGeom>
          </p:spPr>
        </p:pic>
        <p:pic>
          <p:nvPicPr>
            <p:cNvPr id="263" name="Рисунок 262">
              <a:extLst>
                <a:ext uri="{FF2B5EF4-FFF2-40B4-BE49-F238E27FC236}">
                  <a16:creationId xmlns:a16="http://schemas.microsoft.com/office/drawing/2014/main" id="{3B579A2B-F7F9-1668-68CE-47ED87C69B8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6234" y="3853317"/>
              <a:ext cx="501085" cy="388095"/>
            </a:xfrm>
            <a:prstGeom prst="rect">
              <a:avLst/>
            </a:prstGeom>
          </p:spPr>
        </p:pic>
      </p:grpSp>
      <p:grpSp>
        <p:nvGrpSpPr>
          <p:cNvPr id="166" name="Группа 165"/>
          <p:cNvGrpSpPr/>
          <p:nvPr/>
        </p:nvGrpSpPr>
        <p:grpSpPr>
          <a:xfrm>
            <a:off x="6264410" y="3956808"/>
            <a:ext cx="375062" cy="282318"/>
            <a:chOff x="5962128" y="3652371"/>
            <a:chExt cx="375062" cy="282318"/>
          </a:xfrm>
        </p:grpSpPr>
        <p:sp>
          <p:nvSpPr>
            <p:cNvPr id="170" name="Овал 169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1" name="Рисунок 17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64" name="Группа 263"/>
          <p:cNvGrpSpPr/>
          <p:nvPr/>
        </p:nvGrpSpPr>
        <p:grpSpPr>
          <a:xfrm>
            <a:off x="6770620" y="3966237"/>
            <a:ext cx="375062" cy="282318"/>
            <a:chOff x="5962128" y="3652371"/>
            <a:chExt cx="375062" cy="282318"/>
          </a:xfrm>
        </p:grpSpPr>
        <p:sp>
          <p:nvSpPr>
            <p:cNvPr id="265" name="Овал 264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66" name="Рисунок 26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67" name="Группа 266"/>
          <p:cNvGrpSpPr/>
          <p:nvPr/>
        </p:nvGrpSpPr>
        <p:grpSpPr>
          <a:xfrm>
            <a:off x="6715846" y="4462045"/>
            <a:ext cx="375062" cy="282318"/>
            <a:chOff x="5962128" y="3652371"/>
            <a:chExt cx="375062" cy="282318"/>
          </a:xfrm>
        </p:grpSpPr>
        <p:sp>
          <p:nvSpPr>
            <p:cNvPr id="268" name="Овал 267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69" name="Рисунок 26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70" name="Группа 269"/>
          <p:cNvGrpSpPr/>
          <p:nvPr/>
        </p:nvGrpSpPr>
        <p:grpSpPr>
          <a:xfrm>
            <a:off x="7318171" y="4539361"/>
            <a:ext cx="375062" cy="282318"/>
            <a:chOff x="5962128" y="3652371"/>
            <a:chExt cx="375062" cy="282318"/>
          </a:xfrm>
        </p:grpSpPr>
        <p:sp>
          <p:nvSpPr>
            <p:cNvPr id="271" name="Овал 270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72" name="Рисунок 27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73" name="Группа 272"/>
          <p:cNvGrpSpPr/>
          <p:nvPr/>
        </p:nvGrpSpPr>
        <p:grpSpPr>
          <a:xfrm>
            <a:off x="6351689" y="4565000"/>
            <a:ext cx="375062" cy="282318"/>
            <a:chOff x="5962128" y="3652371"/>
            <a:chExt cx="375062" cy="282318"/>
          </a:xfrm>
        </p:grpSpPr>
        <p:sp>
          <p:nvSpPr>
            <p:cNvPr id="274" name="Овал 273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75" name="Рисунок 27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76" name="Группа 275"/>
          <p:cNvGrpSpPr/>
          <p:nvPr/>
        </p:nvGrpSpPr>
        <p:grpSpPr>
          <a:xfrm>
            <a:off x="6835000" y="3442959"/>
            <a:ext cx="375062" cy="282318"/>
            <a:chOff x="5962128" y="3652371"/>
            <a:chExt cx="375062" cy="282318"/>
          </a:xfrm>
        </p:grpSpPr>
        <p:sp>
          <p:nvSpPr>
            <p:cNvPr id="277" name="Овал 276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78" name="Рисунок 27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79" name="Группа 278"/>
          <p:cNvGrpSpPr/>
          <p:nvPr/>
        </p:nvGrpSpPr>
        <p:grpSpPr>
          <a:xfrm>
            <a:off x="5829252" y="3442959"/>
            <a:ext cx="375062" cy="282318"/>
            <a:chOff x="5962128" y="3652371"/>
            <a:chExt cx="375062" cy="282318"/>
          </a:xfrm>
        </p:grpSpPr>
        <p:sp>
          <p:nvSpPr>
            <p:cNvPr id="280" name="Овал 279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81" name="Рисунок 28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82" name="Группа 281"/>
          <p:cNvGrpSpPr/>
          <p:nvPr/>
        </p:nvGrpSpPr>
        <p:grpSpPr>
          <a:xfrm>
            <a:off x="7264952" y="3849818"/>
            <a:ext cx="375062" cy="282318"/>
            <a:chOff x="5962128" y="3652371"/>
            <a:chExt cx="375062" cy="282318"/>
          </a:xfrm>
        </p:grpSpPr>
        <p:sp>
          <p:nvSpPr>
            <p:cNvPr id="283" name="Овал 282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84" name="Рисунок 28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85" name="Группа 284"/>
          <p:cNvGrpSpPr/>
          <p:nvPr/>
        </p:nvGrpSpPr>
        <p:grpSpPr>
          <a:xfrm>
            <a:off x="7202540" y="4890179"/>
            <a:ext cx="375062" cy="282318"/>
            <a:chOff x="5962128" y="3652371"/>
            <a:chExt cx="375062" cy="282318"/>
          </a:xfrm>
        </p:grpSpPr>
        <p:sp>
          <p:nvSpPr>
            <p:cNvPr id="286" name="Овал 285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87" name="Рисунок 28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88" name="Группа 287"/>
          <p:cNvGrpSpPr/>
          <p:nvPr/>
        </p:nvGrpSpPr>
        <p:grpSpPr>
          <a:xfrm>
            <a:off x="5893780" y="4555752"/>
            <a:ext cx="375062" cy="282318"/>
            <a:chOff x="5962128" y="3652371"/>
            <a:chExt cx="375062" cy="282318"/>
          </a:xfrm>
        </p:grpSpPr>
        <p:sp>
          <p:nvSpPr>
            <p:cNvPr id="289" name="Овал 288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90" name="Рисунок 28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91" name="Группа 290"/>
          <p:cNvGrpSpPr/>
          <p:nvPr/>
        </p:nvGrpSpPr>
        <p:grpSpPr>
          <a:xfrm>
            <a:off x="6289264" y="3469107"/>
            <a:ext cx="375062" cy="282318"/>
            <a:chOff x="5962128" y="3652371"/>
            <a:chExt cx="375062" cy="282318"/>
          </a:xfrm>
        </p:grpSpPr>
        <p:sp>
          <p:nvSpPr>
            <p:cNvPr id="292" name="Овал 291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93" name="Рисунок 29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94" name="Группа 293"/>
          <p:cNvGrpSpPr/>
          <p:nvPr/>
        </p:nvGrpSpPr>
        <p:grpSpPr>
          <a:xfrm>
            <a:off x="5815411" y="3899178"/>
            <a:ext cx="375062" cy="282318"/>
            <a:chOff x="5962128" y="3652371"/>
            <a:chExt cx="375062" cy="282318"/>
          </a:xfrm>
        </p:grpSpPr>
        <p:sp>
          <p:nvSpPr>
            <p:cNvPr id="295" name="Овал 294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96" name="Рисунок 29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grpSp>
        <p:nvGrpSpPr>
          <p:cNvPr id="297" name="Группа 296"/>
          <p:cNvGrpSpPr/>
          <p:nvPr/>
        </p:nvGrpSpPr>
        <p:grpSpPr>
          <a:xfrm>
            <a:off x="5672376" y="4370274"/>
            <a:ext cx="375062" cy="282318"/>
            <a:chOff x="5962128" y="3652371"/>
            <a:chExt cx="375062" cy="282318"/>
          </a:xfrm>
        </p:grpSpPr>
        <p:sp>
          <p:nvSpPr>
            <p:cNvPr id="298" name="Овал 297"/>
            <p:cNvSpPr/>
            <p:nvPr/>
          </p:nvSpPr>
          <p:spPr>
            <a:xfrm>
              <a:off x="6112495" y="3659315"/>
              <a:ext cx="224695" cy="224695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99" name="Рисунок 29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62128" y="3652371"/>
              <a:ext cx="374954" cy="282318"/>
            </a:xfrm>
            <a:prstGeom prst="rect">
              <a:avLst/>
            </a:prstGeom>
          </p:spPr>
        </p:pic>
      </p:grpSp>
      <p:cxnSp>
        <p:nvCxnSpPr>
          <p:cNvPr id="200" name="Прямая со стрелкой 199"/>
          <p:cNvCxnSpPr/>
          <p:nvPr/>
        </p:nvCxnSpPr>
        <p:spPr>
          <a:xfrm flipH="1">
            <a:off x="6650249" y="1892995"/>
            <a:ext cx="1247947" cy="1517738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Овал 28"/>
          <p:cNvSpPr/>
          <p:nvPr/>
        </p:nvSpPr>
        <p:spPr>
          <a:xfrm>
            <a:off x="5496495" y="3187137"/>
            <a:ext cx="2692542" cy="2072889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00" name="Прямая со стрелкой 299"/>
          <p:cNvCxnSpPr/>
          <p:nvPr/>
        </p:nvCxnSpPr>
        <p:spPr>
          <a:xfrm>
            <a:off x="5874431" y="1729910"/>
            <a:ext cx="510145" cy="1495422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107254" y="1049071"/>
            <a:ext cx="1386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Опухоль</a:t>
            </a:r>
          </a:p>
        </p:txBody>
      </p:sp>
      <p:sp>
        <p:nvSpPr>
          <p:cNvPr id="142" name="Номер слайда 2">
            <a:extLst>
              <a:ext uri="{FF2B5EF4-FFF2-40B4-BE49-F238E27FC236}">
                <a16:creationId xmlns:a16="http://schemas.microsoft.com/office/drawing/2014/main" id="{F93AC4FC-9941-4E05-BEF2-BC0E639A8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5</a:t>
            </a:fld>
            <a:endParaRPr lang="ru-RU" dirty="0"/>
          </a:p>
        </p:txBody>
      </p:sp>
      <p:pic>
        <p:nvPicPr>
          <p:cNvPr id="143" name="Рисунок 142">
            <a:extLst>
              <a:ext uri="{FF2B5EF4-FFF2-40B4-BE49-F238E27FC236}">
                <a16:creationId xmlns:a16="http://schemas.microsoft.com/office/drawing/2014/main" id="{610A9A9C-ACD7-4068-BB0D-E8CE6D70A7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086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Нижний колонтитул 7"/>
          <p:cNvSpPr txBox="1">
            <a:spLocks/>
          </p:cNvSpPr>
          <p:nvPr/>
        </p:nvSpPr>
        <p:spPr>
          <a:xfrm>
            <a:off x="9307292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pic>
        <p:nvPicPr>
          <p:cNvPr id="168" name="Рисунок 16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61648" y="145156"/>
            <a:ext cx="1311832" cy="623177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2872909" y="145156"/>
            <a:ext cx="6729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/>
              <a:t>Реакция нейтронного захвата</a:t>
            </a:r>
            <a:r>
              <a:rPr lang="en-US" sz="2800" b="1" u="sng" dirty="0"/>
              <a:t> </a:t>
            </a:r>
            <a:r>
              <a:rPr lang="en-US" sz="2800" b="1" u="sng" baseline="30000" dirty="0"/>
              <a:t>10</a:t>
            </a:r>
            <a:r>
              <a:rPr lang="en-US" sz="2800" b="1" u="sng" dirty="0"/>
              <a:t>B(n,</a:t>
            </a:r>
            <a:r>
              <a:rPr lang="el-GR" sz="2800" b="1" u="sng" dirty="0"/>
              <a:t>α</a:t>
            </a:r>
            <a:r>
              <a:rPr lang="en-US" sz="2800" b="1" u="sng" dirty="0"/>
              <a:t>)</a:t>
            </a:r>
            <a:r>
              <a:rPr lang="en-US" sz="2800" b="1" u="sng" baseline="30000" dirty="0"/>
              <a:t>7</a:t>
            </a:r>
            <a:r>
              <a:rPr lang="en-US" sz="2800" b="1" u="sng" dirty="0"/>
              <a:t>Li</a:t>
            </a:r>
            <a:r>
              <a:rPr lang="ru-RU" sz="2800" b="1" u="sng" dirty="0"/>
              <a:t>. </a:t>
            </a:r>
          </a:p>
          <a:p>
            <a:pPr algn="ctr"/>
            <a:r>
              <a:rPr lang="ru-RU" sz="2800" b="1" u="sng" dirty="0"/>
              <a:t>Бор-нейтронозахватная терапия (БНЗТ) </a:t>
            </a:r>
          </a:p>
        </p:txBody>
      </p:sp>
      <p:grpSp>
        <p:nvGrpSpPr>
          <p:cNvPr id="41" name="Группа 40"/>
          <p:cNvGrpSpPr/>
          <p:nvPr/>
        </p:nvGrpSpPr>
        <p:grpSpPr>
          <a:xfrm>
            <a:off x="723683" y="1233133"/>
            <a:ext cx="3048949" cy="2571593"/>
            <a:chOff x="565630" y="1062362"/>
            <a:chExt cx="2029643" cy="1711873"/>
          </a:xfrm>
        </p:grpSpPr>
        <p:pic>
          <p:nvPicPr>
            <p:cNvPr id="42" name="Picture 4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53" r="58930" b="-1524"/>
            <a:stretch/>
          </p:blipFill>
          <p:spPr bwMode="auto">
            <a:xfrm>
              <a:off x="586649" y="1062362"/>
              <a:ext cx="2008624" cy="1178216"/>
            </a:xfrm>
            <a:prstGeom prst="rect">
              <a:avLst/>
            </a:prstGeom>
            <a:noFill/>
            <a:effectLst/>
          </p:spPr>
        </p:pic>
        <p:sp>
          <p:nvSpPr>
            <p:cNvPr id="43" name="TextBox 42"/>
            <p:cNvSpPr txBox="1"/>
            <p:nvPr/>
          </p:nvSpPr>
          <p:spPr>
            <a:xfrm>
              <a:off x="565630" y="2507952"/>
              <a:ext cx="1912429" cy="2662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1350" dirty="0"/>
                <a:t>σ </a:t>
              </a:r>
              <a:r>
                <a:rPr lang="en-US" sz="1350" dirty="0"/>
                <a:t>=3880 </a:t>
              </a:r>
              <a:r>
                <a:rPr lang="ru-RU" sz="1350" dirty="0" err="1"/>
                <a:t>барн</a:t>
              </a:r>
              <a:endParaRPr lang="ru-RU" sz="1350" dirty="0"/>
            </a:p>
          </p:txBody>
        </p:sp>
      </p:grpSp>
      <p:grpSp>
        <p:nvGrpSpPr>
          <p:cNvPr id="44" name="Группа 43"/>
          <p:cNvGrpSpPr/>
          <p:nvPr/>
        </p:nvGrpSpPr>
        <p:grpSpPr>
          <a:xfrm>
            <a:off x="458676" y="4010765"/>
            <a:ext cx="4137223" cy="2290391"/>
            <a:chOff x="5243194" y="4214929"/>
            <a:chExt cx="4137223" cy="2290391"/>
          </a:xfrm>
        </p:grpSpPr>
        <p:grpSp>
          <p:nvGrpSpPr>
            <p:cNvPr id="45" name="Group 37"/>
            <p:cNvGrpSpPr>
              <a:grpSpLocks/>
            </p:cNvGrpSpPr>
            <p:nvPr/>
          </p:nvGrpSpPr>
          <p:grpSpPr bwMode="auto">
            <a:xfrm>
              <a:off x="5243194" y="4214929"/>
              <a:ext cx="4137223" cy="2290391"/>
              <a:chOff x="530" y="1056"/>
              <a:chExt cx="5699" cy="3155"/>
            </a:xfrm>
          </p:grpSpPr>
          <p:sp>
            <p:nvSpPr>
              <p:cNvPr id="49" name="Freeform 32"/>
              <p:cNvSpPr>
                <a:spLocks/>
              </p:cNvSpPr>
              <p:nvPr/>
            </p:nvSpPr>
            <p:spPr bwMode="auto">
              <a:xfrm>
                <a:off x="2027" y="1728"/>
                <a:ext cx="356" cy="275"/>
              </a:xfrm>
              <a:custGeom>
                <a:avLst/>
                <a:gdLst>
                  <a:gd name="T0" fmla="*/ 0 w 356"/>
                  <a:gd name="T1" fmla="*/ 0 h 275"/>
                  <a:gd name="T2" fmla="*/ 356 w 356"/>
                  <a:gd name="T3" fmla="*/ 275 h 2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56" h="275">
                    <a:moveTo>
                      <a:pt x="0" y="0"/>
                    </a:moveTo>
                    <a:lnTo>
                      <a:pt x="356" y="275"/>
                    </a:lnTo>
                  </a:path>
                </a:pathLst>
              </a:custGeom>
              <a:noFill/>
              <a:ln w="9525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>
                <a:outerShdw dist="28398" dir="1593903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50" name="Freeform 2"/>
              <p:cNvSpPr>
                <a:spLocks/>
              </p:cNvSpPr>
              <p:nvPr/>
            </p:nvSpPr>
            <p:spPr bwMode="auto">
              <a:xfrm>
                <a:off x="2196" y="1364"/>
                <a:ext cx="2378" cy="2367"/>
              </a:xfrm>
              <a:custGeom>
                <a:avLst/>
                <a:gdLst>
                  <a:gd name="T0" fmla="*/ 2219 w 2236"/>
                  <a:gd name="T1" fmla="*/ 1178 h 2226"/>
                  <a:gd name="T2" fmla="*/ 1891 w 2236"/>
                  <a:gd name="T3" fmla="*/ 1902 h 2226"/>
                  <a:gd name="T4" fmla="*/ 1075 w 2236"/>
                  <a:gd name="T5" fmla="*/ 2218 h 2226"/>
                  <a:gd name="T6" fmla="*/ 931 w 2236"/>
                  <a:gd name="T7" fmla="*/ 2142 h 2226"/>
                  <a:gd name="T8" fmla="*/ 883 w 2236"/>
                  <a:gd name="T9" fmla="*/ 2142 h 2226"/>
                  <a:gd name="T10" fmla="*/ 807 w 2236"/>
                  <a:gd name="T11" fmla="*/ 2178 h 2226"/>
                  <a:gd name="T12" fmla="*/ 299 w 2236"/>
                  <a:gd name="T13" fmla="*/ 1858 h 2226"/>
                  <a:gd name="T14" fmla="*/ 14 w 2236"/>
                  <a:gd name="T15" fmla="*/ 1200 h 2226"/>
                  <a:gd name="T16" fmla="*/ 215 w 2236"/>
                  <a:gd name="T17" fmla="*/ 462 h 2226"/>
                  <a:gd name="T18" fmla="*/ 785 w 2236"/>
                  <a:gd name="T19" fmla="*/ 57 h 2226"/>
                  <a:gd name="T20" fmla="*/ 915 w 2236"/>
                  <a:gd name="T21" fmla="*/ 78 h 2226"/>
                  <a:gd name="T22" fmla="*/ 977 w 2236"/>
                  <a:gd name="T23" fmla="*/ 66 h 2226"/>
                  <a:gd name="T24" fmla="*/ 1091 w 2236"/>
                  <a:gd name="T25" fmla="*/ 6 h 2226"/>
                  <a:gd name="T26" fmla="*/ 1565 w 2236"/>
                  <a:gd name="T27" fmla="*/ 105 h 2226"/>
                  <a:gd name="T28" fmla="*/ 2035 w 2236"/>
                  <a:gd name="T29" fmla="*/ 494 h 2226"/>
                  <a:gd name="T30" fmla="*/ 2219 w 2236"/>
                  <a:gd name="T31" fmla="*/ 1178 h 2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236" h="2226">
                    <a:moveTo>
                      <a:pt x="2219" y="1178"/>
                    </a:moveTo>
                    <a:cubicBezTo>
                      <a:pt x="2195" y="1413"/>
                      <a:pt x="2082" y="1729"/>
                      <a:pt x="1891" y="1902"/>
                    </a:cubicBezTo>
                    <a:cubicBezTo>
                      <a:pt x="1703" y="2094"/>
                      <a:pt x="1363" y="2226"/>
                      <a:pt x="1075" y="2218"/>
                    </a:cubicBezTo>
                    <a:cubicBezTo>
                      <a:pt x="899" y="2210"/>
                      <a:pt x="963" y="2155"/>
                      <a:pt x="931" y="2142"/>
                    </a:cubicBezTo>
                    <a:cubicBezTo>
                      <a:pt x="899" y="2129"/>
                      <a:pt x="904" y="2136"/>
                      <a:pt x="883" y="2142"/>
                    </a:cubicBezTo>
                    <a:cubicBezTo>
                      <a:pt x="862" y="2148"/>
                      <a:pt x="899" y="2162"/>
                      <a:pt x="807" y="2178"/>
                    </a:cubicBezTo>
                    <a:cubicBezTo>
                      <a:pt x="703" y="2146"/>
                      <a:pt x="431" y="2021"/>
                      <a:pt x="299" y="1858"/>
                    </a:cubicBezTo>
                    <a:cubicBezTo>
                      <a:pt x="155" y="1710"/>
                      <a:pt x="28" y="1433"/>
                      <a:pt x="14" y="1200"/>
                    </a:cubicBezTo>
                    <a:cubicBezTo>
                      <a:pt x="0" y="967"/>
                      <a:pt x="71" y="681"/>
                      <a:pt x="215" y="462"/>
                    </a:cubicBezTo>
                    <a:cubicBezTo>
                      <a:pt x="359" y="243"/>
                      <a:pt x="662" y="96"/>
                      <a:pt x="785" y="57"/>
                    </a:cubicBezTo>
                    <a:cubicBezTo>
                      <a:pt x="908" y="18"/>
                      <a:pt x="883" y="76"/>
                      <a:pt x="915" y="78"/>
                    </a:cubicBezTo>
                    <a:cubicBezTo>
                      <a:pt x="947" y="80"/>
                      <a:pt x="948" y="78"/>
                      <a:pt x="977" y="66"/>
                    </a:cubicBezTo>
                    <a:cubicBezTo>
                      <a:pt x="1006" y="54"/>
                      <a:pt x="993" y="0"/>
                      <a:pt x="1091" y="6"/>
                    </a:cubicBezTo>
                    <a:cubicBezTo>
                      <a:pt x="1189" y="12"/>
                      <a:pt x="1408" y="24"/>
                      <a:pt x="1565" y="105"/>
                    </a:cubicBezTo>
                    <a:cubicBezTo>
                      <a:pt x="1722" y="186"/>
                      <a:pt x="1926" y="315"/>
                      <a:pt x="2035" y="494"/>
                    </a:cubicBezTo>
                    <a:cubicBezTo>
                      <a:pt x="2144" y="673"/>
                      <a:pt x="2236" y="950"/>
                      <a:pt x="2219" y="1178"/>
                    </a:cubicBezTo>
                    <a:close/>
                  </a:path>
                </a:pathLst>
              </a:custGeom>
              <a:solidFill>
                <a:srgbClr val="FFCC99"/>
              </a:soli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>
                <a:outerShdw dist="107763" dir="2700000" algn="ctr" rotWithShape="0">
                  <a:schemeClr val="tx1"/>
                </a:outerShdw>
              </a:effec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51" name="Text Box 8"/>
              <p:cNvSpPr txBox="1">
                <a:spLocks noChangeArrowheads="1"/>
              </p:cNvSpPr>
              <p:nvPr/>
            </p:nvSpPr>
            <p:spPr bwMode="auto">
              <a:xfrm>
                <a:off x="1076" y="3200"/>
                <a:ext cx="1163" cy="73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ru-RU" altLang="ru-RU" sz="1200" b="1" dirty="0"/>
                  <a:t>тепловой 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ru-RU" altLang="ru-RU" sz="1200" b="1" dirty="0"/>
                  <a:t>нейтрон</a:t>
                </a:r>
                <a:endParaRPr lang="ru-RU" altLang="ru-RU" sz="1200" b="1" dirty="0">
                  <a:solidFill>
                    <a:schemeClr val="bg1"/>
                  </a:solidFill>
                </a:endParaRPr>
              </a:p>
              <a:p>
                <a:pPr algn="ctr">
                  <a:lnSpc>
                    <a:spcPct val="80000"/>
                  </a:lnSpc>
                </a:pPr>
                <a:r>
                  <a:rPr lang="ru-RU" altLang="ru-RU" sz="1200" b="1" dirty="0">
                    <a:solidFill>
                      <a:schemeClr val="bg1"/>
                    </a:solidFill>
                  </a:rPr>
                  <a:t>нейтрон</a:t>
                </a:r>
              </a:p>
            </p:txBody>
          </p:sp>
          <p:sp>
            <p:nvSpPr>
              <p:cNvPr id="52" name="Oval 9"/>
              <p:cNvSpPr>
                <a:spLocks noChangeArrowheads="1"/>
              </p:cNvSpPr>
              <p:nvPr/>
            </p:nvSpPr>
            <p:spPr bwMode="auto">
              <a:xfrm>
                <a:off x="3072" y="1898"/>
                <a:ext cx="817" cy="816"/>
              </a:xfrm>
              <a:prstGeom prst="ellipse">
                <a:avLst/>
              </a:prstGeom>
              <a:gradFill rotWithShape="0">
                <a:gsLst>
                  <a:gs pos="0">
                    <a:srgbClr val="CC6600"/>
                  </a:gs>
                  <a:gs pos="100000">
                    <a:srgbClr val="CC6600">
                      <a:gamma/>
                      <a:shade val="50196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53" name="Line 10"/>
              <p:cNvSpPr>
                <a:spLocks noChangeShapeType="1"/>
              </p:cNvSpPr>
              <p:nvPr/>
            </p:nvSpPr>
            <p:spPr bwMode="auto">
              <a:xfrm>
                <a:off x="3192" y="3098"/>
                <a:ext cx="1099" cy="0"/>
              </a:xfrm>
              <a:prstGeom prst="line">
                <a:avLst/>
              </a:prstGeom>
              <a:noFill/>
              <a:ln w="28575">
                <a:solidFill>
                  <a:srgbClr val="FF3399"/>
                </a:solidFill>
                <a:round/>
                <a:headEnd/>
                <a:tailEnd type="triangle" w="med" len="med"/>
              </a:ln>
              <a:effectLst>
                <a:outerShdw dist="35921" dir="2700000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54" name="Freeform 15"/>
              <p:cNvSpPr>
                <a:spLocks/>
              </p:cNvSpPr>
              <p:nvPr/>
            </p:nvSpPr>
            <p:spPr bwMode="auto">
              <a:xfrm>
                <a:off x="1966" y="3062"/>
                <a:ext cx="1058" cy="74"/>
              </a:xfrm>
              <a:custGeom>
                <a:avLst/>
                <a:gdLst>
                  <a:gd name="T0" fmla="*/ 0 w 1058"/>
                  <a:gd name="T1" fmla="*/ 64 h 74"/>
                  <a:gd name="T2" fmla="*/ 56 w 1058"/>
                  <a:gd name="T3" fmla="*/ 6 h 74"/>
                  <a:gd name="T4" fmla="*/ 100 w 1058"/>
                  <a:gd name="T5" fmla="*/ 68 h 74"/>
                  <a:gd name="T6" fmla="*/ 154 w 1058"/>
                  <a:gd name="T7" fmla="*/ 6 h 74"/>
                  <a:gd name="T8" fmla="*/ 204 w 1058"/>
                  <a:gd name="T9" fmla="*/ 72 h 74"/>
                  <a:gd name="T10" fmla="*/ 264 w 1058"/>
                  <a:gd name="T11" fmla="*/ 4 h 74"/>
                  <a:gd name="T12" fmla="*/ 316 w 1058"/>
                  <a:gd name="T13" fmla="*/ 68 h 74"/>
                  <a:gd name="T14" fmla="*/ 372 w 1058"/>
                  <a:gd name="T15" fmla="*/ 2 h 74"/>
                  <a:gd name="T16" fmla="*/ 418 w 1058"/>
                  <a:gd name="T17" fmla="*/ 74 h 74"/>
                  <a:gd name="T18" fmla="*/ 482 w 1058"/>
                  <a:gd name="T19" fmla="*/ 2 h 74"/>
                  <a:gd name="T20" fmla="*/ 530 w 1058"/>
                  <a:gd name="T21" fmla="*/ 72 h 74"/>
                  <a:gd name="T22" fmla="*/ 588 w 1058"/>
                  <a:gd name="T23" fmla="*/ 2 h 74"/>
                  <a:gd name="T24" fmla="*/ 636 w 1058"/>
                  <a:gd name="T25" fmla="*/ 72 h 74"/>
                  <a:gd name="T26" fmla="*/ 694 w 1058"/>
                  <a:gd name="T27" fmla="*/ 6 h 74"/>
                  <a:gd name="T28" fmla="*/ 748 w 1058"/>
                  <a:gd name="T29" fmla="*/ 72 h 74"/>
                  <a:gd name="T30" fmla="*/ 806 w 1058"/>
                  <a:gd name="T31" fmla="*/ 0 h 74"/>
                  <a:gd name="T32" fmla="*/ 858 w 1058"/>
                  <a:gd name="T33" fmla="*/ 74 h 74"/>
                  <a:gd name="T34" fmla="*/ 910 w 1058"/>
                  <a:gd name="T35" fmla="*/ 6 h 74"/>
                  <a:gd name="T36" fmla="*/ 942 w 1058"/>
                  <a:gd name="T37" fmla="*/ 32 h 74"/>
                  <a:gd name="T38" fmla="*/ 1058 w 1058"/>
                  <a:gd name="T39" fmla="*/ 3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58" h="74">
                    <a:moveTo>
                      <a:pt x="0" y="64"/>
                    </a:moveTo>
                    <a:lnTo>
                      <a:pt x="56" y="6"/>
                    </a:lnTo>
                    <a:lnTo>
                      <a:pt x="100" y="68"/>
                    </a:lnTo>
                    <a:lnTo>
                      <a:pt x="154" y="6"/>
                    </a:lnTo>
                    <a:lnTo>
                      <a:pt x="204" y="72"/>
                    </a:lnTo>
                    <a:lnTo>
                      <a:pt x="264" y="4"/>
                    </a:lnTo>
                    <a:lnTo>
                      <a:pt x="316" y="68"/>
                    </a:lnTo>
                    <a:lnTo>
                      <a:pt x="372" y="2"/>
                    </a:lnTo>
                    <a:lnTo>
                      <a:pt x="418" y="74"/>
                    </a:lnTo>
                    <a:lnTo>
                      <a:pt x="482" y="2"/>
                    </a:lnTo>
                    <a:lnTo>
                      <a:pt x="530" y="72"/>
                    </a:lnTo>
                    <a:lnTo>
                      <a:pt x="588" y="2"/>
                    </a:lnTo>
                    <a:lnTo>
                      <a:pt x="636" y="72"/>
                    </a:lnTo>
                    <a:lnTo>
                      <a:pt x="694" y="6"/>
                    </a:lnTo>
                    <a:lnTo>
                      <a:pt x="748" y="72"/>
                    </a:lnTo>
                    <a:lnTo>
                      <a:pt x="806" y="0"/>
                    </a:lnTo>
                    <a:lnTo>
                      <a:pt x="858" y="74"/>
                    </a:lnTo>
                    <a:lnTo>
                      <a:pt x="910" y="6"/>
                    </a:lnTo>
                    <a:lnTo>
                      <a:pt x="942" y="32"/>
                    </a:lnTo>
                    <a:lnTo>
                      <a:pt x="1058" y="32"/>
                    </a:lnTo>
                  </a:path>
                </a:pathLst>
              </a:custGeom>
              <a:noFill/>
              <a:ln w="28575" cmpd="sng">
                <a:solidFill>
                  <a:srgbClr val="FF3399"/>
                </a:solidFill>
                <a:round/>
                <a:headEnd type="none" w="med" len="med"/>
                <a:tailEnd type="triangle" w="med" len="med"/>
              </a:ln>
              <a:effectLst>
                <a:outerShdw dist="28398" dir="3806097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55" name="Line 17"/>
              <p:cNvSpPr>
                <a:spLocks noChangeShapeType="1"/>
              </p:cNvSpPr>
              <p:nvPr/>
            </p:nvSpPr>
            <p:spPr bwMode="auto">
              <a:xfrm rot="-5400000">
                <a:off x="2256" y="2186"/>
                <a:ext cx="1728" cy="0"/>
              </a:xfrm>
              <a:prstGeom prst="line">
                <a:avLst/>
              </a:prstGeom>
              <a:noFill/>
              <a:ln w="28575">
                <a:solidFill>
                  <a:srgbClr val="FF3399"/>
                </a:solidFill>
                <a:round/>
                <a:headEnd/>
                <a:tailEnd type="triangle" w="med" len="med"/>
              </a:ln>
              <a:effectLst>
                <a:outerShdw dist="35921" dir="2700000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56" name="Line 18"/>
              <p:cNvSpPr>
                <a:spLocks noChangeShapeType="1"/>
              </p:cNvSpPr>
              <p:nvPr/>
            </p:nvSpPr>
            <p:spPr bwMode="auto">
              <a:xfrm rot="5400000" flipV="1">
                <a:off x="2856" y="3384"/>
                <a:ext cx="528" cy="0"/>
              </a:xfrm>
              <a:prstGeom prst="line">
                <a:avLst/>
              </a:prstGeom>
              <a:noFill/>
              <a:ln w="28575">
                <a:solidFill>
                  <a:srgbClr val="FF3399"/>
                </a:solidFill>
                <a:round/>
                <a:headEnd/>
                <a:tailEnd type="triangle" w="med" len="med"/>
              </a:ln>
              <a:effectLst>
                <a:outerShdw dist="35921" dir="2700000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57" name="Freeform 20"/>
              <p:cNvSpPr>
                <a:spLocks/>
              </p:cNvSpPr>
              <p:nvPr/>
            </p:nvSpPr>
            <p:spPr bwMode="auto">
              <a:xfrm>
                <a:off x="2469" y="1755"/>
                <a:ext cx="526" cy="951"/>
              </a:xfrm>
              <a:custGeom>
                <a:avLst/>
                <a:gdLst>
                  <a:gd name="T0" fmla="*/ 51 w 526"/>
                  <a:gd name="T1" fmla="*/ 866 h 951"/>
                  <a:gd name="T2" fmla="*/ 6 w 526"/>
                  <a:gd name="T3" fmla="*/ 677 h 951"/>
                  <a:gd name="T4" fmla="*/ 15 w 526"/>
                  <a:gd name="T5" fmla="*/ 506 h 951"/>
                  <a:gd name="T6" fmla="*/ 78 w 526"/>
                  <a:gd name="T7" fmla="*/ 338 h 951"/>
                  <a:gd name="T8" fmla="*/ 195 w 526"/>
                  <a:gd name="T9" fmla="*/ 173 h 951"/>
                  <a:gd name="T10" fmla="*/ 288 w 526"/>
                  <a:gd name="T11" fmla="*/ 56 h 951"/>
                  <a:gd name="T12" fmla="*/ 381 w 526"/>
                  <a:gd name="T13" fmla="*/ 2 h 951"/>
                  <a:gd name="T14" fmla="*/ 384 w 526"/>
                  <a:gd name="T15" fmla="*/ 41 h 951"/>
                  <a:gd name="T16" fmla="*/ 324 w 526"/>
                  <a:gd name="T17" fmla="*/ 101 h 951"/>
                  <a:gd name="T18" fmla="*/ 198 w 526"/>
                  <a:gd name="T19" fmla="*/ 248 h 951"/>
                  <a:gd name="T20" fmla="*/ 120 w 526"/>
                  <a:gd name="T21" fmla="*/ 356 h 951"/>
                  <a:gd name="T22" fmla="*/ 66 w 526"/>
                  <a:gd name="T23" fmla="*/ 515 h 951"/>
                  <a:gd name="T24" fmla="*/ 48 w 526"/>
                  <a:gd name="T25" fmla="*/ 632 h 951"/>
                  <a:gd name="T26" fmla="*/ 93 w 526"/>
                  <a:gd name="T27" fmla="*/ 812 h 951"/>
                  <a:gd name="T28" fmla="*/ 114 w 526"/>
                  <a:gd name="T29" fmla="*/ 926 h 951"/>
                  <a:gd name="T30" fmla="*/ 171 w 526"/>
                  <a:gd name="T31" fmla="*/ 911 h 951"/>
                  <a:gd name="T32" fmla="*/ 108 w 526"/>
                  <a:gd name="T33" fmla="*/ 686 h 951"/>
                  <a:gd name="T34" fmla="*/ 123 w 526"/>
                  <a:gd name="T35" fmla="*/ 494 h 951"/>
                  <a:gd name="T36" fmla="*/ 183 w 526"/>
                  <a:gd name="T37" fmla="*/ 362 h 951"/>
                  <a:gd name="T38" fmla="*/ 267 w 526"/>
                  <a:gd name="T39" fmla="*/ 239 h 951"/>
                  <a:gd name="T40" fmla="*/ 411 w 526"/>
                  <a:gd name="T41" fmla="*/ 95 h 951"/>
                  <a:gd name="T42" fmla="*/ 459 w 526"/>
                  <a:gd name="T43" fmla="*/ 95 h 951"/>
                  <a:gd name="T44" fmla="*/ 426 w 526"/>
                  <a:gd name="T45" fmla="*/ 149 h 951"/>
                  <a:gd name="T46" fmla="*/ 303 w 526"/>
                  <a:gd name="T47" fmla="*/ 278 h 951"/>
                  <a:gd name="T48" fmla="*/ 189 w 526"/>
                  <a:gd name="T49" fmla="*/ 449 h 951"/>
                  <a:gd name="T50" fmla="*/ 153 w 526"/>
                  <a:gd name="T51" fmla="*/ 581 h 951"/>
                  <a:gd name="T52" fmla="*/ 156 w 526"/>
                  <a:gd name="T53" fmla="*/ 692 h 951"/>
                  <a:gd name="T54" fmla="*/ 189 w 526"/>
                  <a:gd name="T55" fmla="*/ 821 h 951"/>
                  <a:gd name="T56" fmla="*/ 219 w 526"/>
                  <a:gd name="T57" fmla="*/ 863 h 951"/>
                  <a:gd name="T58" fmla="*/ 234 w 526"/>
                  <a:gd name="T59" fmla="*/ 806 h 951"/>
                  <a:gd name="T60" fmla="*/ 219 w 526"/>
                  <a:gd name="T61" fmla="*/ 719 h 951"/>
                  <a:gd name="T62" fmla="*/ 207 w 526"/>
                  <a:gd name="T63" fmla="*/ 619 h 951"/>
                  <a:gd name="T64" fmla="*/ 243 w 526"/>
                  <a:gd name="T65" fmla="*/ 451 h 951"/>
                  <a:gd name="T66" fmla="*/ 363 w 526"/>
                  <a:gd name="T67" fmla="*/ 287 h 951"/>
                  <a:gd name="T68" fmla="*/ 507 w 526"/>
                  <a:gd name="T69" fmla="*/ 143 h 951"/>
                  <a:gd name="T70" fmla="*/ 479 w 526"/>
                  <a:gd name="T71" fmla="*/ 227 h 951"/>
                  <a:gd name="T72" fmla="*/ 347 w 526"/>
                  <a:gd name="T73" fmla="*/ 363 h 951"/>
                  <a:gd name="T74" fmla="*/ 267 w 526"/>
                  <a:gd name="T75" fmla="*/ 527 h 951"/>
                  <a:gd name="T76" fmla="*/ 263 w 526"/>
                  <a:gd name="T77" fmla="*/ 727 h 9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26" h="951">
                    <a:moveTo>
                      <a:pt x="51" y="866"/>
                    </a:moveTo>
                    <a:cubicBezTo>
                      <a:pt x="44" y="835"/>
                      <a:pt x="12" y="737"/>
                      <a:pt x="6" y="677"/>
                    </a:cubicBezTo>
                    <a:cubicBezTo>
                      <a:pt x="0" y="617"/>
                      <a:pt x="3" y="562"/>
                      <a:pt x="15" y="506"/>
                    </a:cubicBezTo>
                    <a:cubicBezTo>
                      <a:pt x="27" y="450"/>
                      <a:pt x="48" y="393"/>
                      <a:pt x="78" y="338"/>
                    </a:cubicBezTo>
                    <a:cubicBezTo>
                      <a:pt x="108" y="283"/>
                      <a:pt x="160" y="220"/>
                      <a:pt x="195" y="173"/>
                    </a:cubicBezTo>
                    <a:cubicBezTo>
                      <a:pt x="230" y="126"/>
                      <a:pt x="257" y="84"/>
                      <a:pt x="288" y="56"/>
                    </a:cubicBezTo>
                    <a:cubicBezTo>
                      <a:pt x="319" y="28"/>
                      <a:pt x="365" y="4"/>
                      <a:pt x="381" y="2"/>
                    </a:cubicBezTo>
                    <a:cubicBezTo>
                      <a:pt x="397" y="0"/>
                      <a:pt x="393" y="25"/>
                      <a:pt x="384" y="41"/>
                    </a:cubicBezTo>
                    <a:cubicBezTo>
                      <a:pt x="375" y="57"/>
                      <a:pt x="355" y="67"/>
                      <a:pt x="324" y="101"/>
                    </a:cubicBezTo>
                    <a:cubicBezTo>
                      <a:pt x="293" y="135"/>
                      <a:pt x="232" y="205"/>
                      <a:pt x="198" y="248"/>
                    </a:cubicBezTo>
                    <a:cubicBezTo>
                      <a:pt x="164" y="291"/>
                      <a:pt x="142" y="312"/>
                      <a:pt x="120" y="356"/>
                    </a:cubicBezTo>
                    <a:cubicBezTo>
                      <a:pt x="98" y="400"/>
                      <a:pt x="78" y="469"/>
                      <a:pt x="66" y="515"/>
                    </a:cubicBezTo>
                    <a:cubicBezTo>
                      <a:pt x="54" y="561"/>
                      <a:pt x="44" y="583"/>
                      <a:pt x="48" y="632"/>
                    </a:cubicBezTo>
                    <a:cubicBezTo>
                      <a:pt x="52" y="681"/>
                      <a:pt x="82" y="763"/>
                      <a:pt x="93" y="812"/>
                    </a:cubicBezTo>
                    <a:cubicBezTo>
                      <a:pt x="104" y="861"/>
                      <a:pt x="101" y="909"/>
                      <a:pt x="114" y="926"/>
                    </a:cubicBezTo>
                    <a:cubicBezTo>
                      <a:pt x="127" y="943"/>
                      <a:pt x="172" y="951"/>
                      <a:pt x="171" y="911"/>
                    </a:cubicBezTo>
                    <a:cubicBezTo>
                      <a:pt x="170" y="871"/>
                      <a:pt x="116" y="755"/>
                      <a:pt x="108" y="686"/>
                    </a:cubicBezTo>
                    <a:cubicBezTo>
                      <a:pt x="100" y="617"/>
                      <a:pt x="111" y="548"/>
                      <a:pt x="123" y="494"/>
                    </a:cubicBezTo>
                    <a:cubicBezTo>
                      <a:pt x="135" y="440"/>
                      <a:pt x="159" y="404"/>
                      <a:pt x="183" y="362"/>
                    </a:cubicBezTo>
                    <a:cubicBezTo>
                      <a:pt x="207" y="320"/>
                      <a:pt x="229" y="283"/>
                      <a:pt x="267" y="239"/>
                    </a:cubicBezTo>
                    <a:cubicBezTo>
                      <a:pt x="305" y="195"/>
                      <a:pt x="379" y="119"/>
                      <a:pt x="411" y="95"/>
                    </a:cubicBezTo>
                    <a:cubicBezTo>
                      <a:pt x="443" y="71"/>
                      <a:pt x="457" y="86"/>
                      <a:pt x="459" y="95"/>
                    </a:cubicBezTo>
                    <a:cubicBezTo>
                      <a:pt x="461" y="104"/>
                      <a:pt x="452" y="119"/>
                      <a:pt x="426" y="149"/>
                    </a:cubicBezTo>
                    <a:cubicBezTo>
                      <a:pt x="400" y="179"/>
                      <a:pt x="342" y="228"/>
                      <a:pt x="303" y="278"/>
                    </a:cubicBezTo>
                    <a:cubicBezTo>
                      <a:pt x="264" y="328"/>
                      <a:pt x="214" y="399"/>
                      <a:pt x="189" y="449"/>
                    </a:cubicBezTo>
                    <a:cubicBezTo>
                      <a:pt x="164" y="499"/>
                      <a:pt x="158" y="541"/>
                      <a:pt x="153" y="581"/>
                    </a:cubicBezTo>
                    <a:cubicBezTo>
                      <a:pt x="148" y="621"/>
                      <a:pt x="150" y="652"/>
                      <a:pt x="156" y="692"/>
                    </a:cubicBezTo>
                    <a:cubicBezTo>
                      <a:pt x="162" y="732"/>
                      <a:pt x="178" y="792"/>
                      <a:pt x="189" y="821"/>
                    </a:cubicBezTo>
                    <a:cubicBezTo>
                      <a:pt x="200" y="850"/>
                      <a:pt x="212" y="865"/>
                      <a:pt x="219" y="863"/>
                    </a:cubicBezTo>
                    <a:cubicBezTo>
                      <a:pt x="226" y="861"/>
                      <a:pt x="234" y="830"/>
                      <a:pt x="234" y="806"/>
                    </a:cubicBezTo>
                    <a:cubicBezTo>
                      <a:pt x="234" y="782"/>
                      <a:pt x="223" y="750"/>
                      <a:pt x="219" y="719"/>
                    </a:cubicBezTo>
                    <a:cubicBezTo>
                      <a:pt x="215" y="688"/>
                      <a:pt x="203" y="664"/>
                      <a:pt x="207" y="619"/>
                    </a:cubicBezTo>
                    <a:cubicBezTo>
                      <a:pt x="211" y="574"/>
                      <a:pt x="217" y="506"/>
                      <a:pt x="243" y="451"/>
                    </a:cubicBezTo>
                    <a:cubicBezTo>
                      <a:pt x="269" y="396"/>
                      <a:pt x="319" y="338"/>
                      <a:pt x="363" y="287"/>
                    </a:cubicBezTo>
                    <a:cubicBezTo>
                      <a:pt x="407" y="236"/>
                      <a:pt x="488" y="153"/>
                      <a:pt x="507" y="143"/>
                    </a:cubicBezTo>
                    <a:cubicBezTo>
                      <a:pt x="526" y="133"/>
                      <a:pt x="506" y="190"/>
                      <a:pt x="479" y="227"/>
                    </a:cubicBezTo>
                    <a:cubicBezTo>
                      <a:pt x="452" y="264"/>
                      <a:pt x="382" y="313"/>
                      <a:pt x="347" y="363"/>
                    </a:cubicBezTo>
                    <a:cubicBezTo>
                      <a:pt x="312" y="413"/>
                      <a:pt x="281" y="466"/>
                      <a:pt x="267" y="527"/>
                    </a:cubicBezTo>
                    <a:cubicBezTo>
                      <a:pt x="253" y="588"/>
                      <a:pt x="264" y="685"/>
                      <a:pt x="263" y="727"/>
                    </a:cubicBezTo>
                  </a:path>
                </a:pathLst>
              </a:custGeom>
              <a:noFill/>
              <a:ln w="3810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58" name="Freeform 21"/>
              <p:cNvSpPr>
                <a:spLocks/>
              </p:cNvSpPr>
              <p:nvPr/>
            </p:nvSpPr>
            <p:spPr bwMode="auto">
              <a:xfrm>
                <a:off x="3700" y="2522"/>
                <a:ext cx="500" cy="508"/>
              </a:xfrm>
              <a:custGeom>
                <a:avLst/>
                <a:gdLst>
                  <a:gd name="T0" fmla="*/ 500 w 500"/>
                  <a:gd name="T1" fmla="*/ 105 h 508"/>
                  <a:gd name="T2" fmla="*/ 470 w 500"/>
                  <a:gd name="T3" fmla="*/ 204 h 508"/>
                  <a:gd name="T4" fmla="*/ 374 w 500"/>
                  <a:gd name="T5" fmla="*/ 363 h 508"/>
                  <a:gd name="T6" fmla="*/ 227 w 500"/>
                  <a:gd name="T7" fmla="*/ 447 h 508"/>
                  <a:gd name="T8" fmla="*/ 131 w 500"/>
                  <a:gd name="T9" fmla="*/ 501 h 508"/>
                  <a:gd name="T10" fmla="*/ 80 w 500"/>
                  <a:gd name="T11" fmla="*/ 492 h 508"/>
                  <a:gd name="T12" fmla="*/ 158 w 500"/>
                  <a:gd name="T13" fmla="*/ 435 h 508"/>
                  <a:gd name="T14" fmla="*/ 263 w 500"/>
                  <a:gd name="T15" fmla="*/ 381 h 508"/>
                  <a:gd name="T16" fmla="*/ 369 w 500"/>
                  <a:gd name="T17" fmla="*/ 292 h 508"/>
                  <a:gd name="T18" fmla="*/ 425 w 500"/>
                  <a:gd name="T19" fmla="*/ 189 h 508"/>
                  <a:gd name="T20" fmla="*/ 455 w 500"/>
                  <a:gd name="T21" fmla="*/ 93 h 508"/>
                  <a:gd name="T22" fmla="*/ 488 w 500"/>
                  <a:gd name="T23" fmla="*/ 24 h 508"/>
                  <a:gd name="T24" fmla="*/ 446 w 500"/>
                  <a:gd name="T25" fmla="*/ 9 h 508"/>
                  <a:gd name="T26" fmla="*/ 413 w 500"/>
                  <a:gd name="T27" fmla="*/ 63 h 508"/>
                  <a:gd name="T28" fmla="*/ 386 w 500"/>
                  <a:gd name="T29" fmla="*/ 156 h 508"/>
                  <a:gd name="T30" fmla="*/ 344 w 500"/>
                  <a:gd name="T31" fmla="*/ 231 h 508"/>
                  <a:gd name="T32" fmla="*/ 281 w 500"/>
                  <a:gd name="T33" fmla="*/ 312 h 508"/>
                  <a:gd name="T34" fmla="*/ 185 w 500"/>
                  <a:gd name="T35" fmla="*/ 378 h 508"/>
                  <a:gd name="T36" fmla="*/ 83 w 500"/>
                  <a:gd name="T37" fmla="*/ 432 h 508"/>
                  <a:gd name="T38" fmla="*/ 38 w 500"/>
                  <a:gd name="T39" fmla="*/ 441 h 508"/>
                  <a:gd name="T40" fmla="*/ 8 w 500"/>
                  <a:gd name="T41" fmla="*/ 420 h 508"/>
                  <a:gd name="T42" fmla="*/ 89 w 500"/>
                  <a:gd name="T43" fmla="*/ 375 h 508"/>
                  <a:gd name="T44" fmla="*/ 158 w 500"/>
                  <a:gd name="T45" fmla="*/ 354 h 508"/>
                  <a:gd name="T46" fmla="*/ 242 w 500"/>
                  <a:gd name="T47" fmla="*/ 291 h 508"/>
                  <a:gd name="T48" fmla="*/ 299 w 500"/>
                  <a:gd name="T49" fmla="*/ 210 h 508"/>
                  <a:gd name="T50" fmla="*/ 353 w 500"/>
                  <a:gd name="T51" fmla="*/ 102 h 508"/>
                  <a:gd name="T52" fmla="*/ 383 w 500"/>
                  <a:gd name="T53" fmla="*/ 24 h 508"/>
                  <a:gd name="T54" fmla="*/ 362 w 500"/>
                  <a:gd name="T55" fmla="*/ 4 h 508"/>
                  <a:gd name="T56" fmla="*/ 319 w 500"/>
                  <a:gd name="T57" fmla="*/ 49 h 508"/>
                  <a:gd name="T58" fmla="*/ 273 w 500"/>
                  <a:gd name="T59" fmla="*/ 166 h 508"/>
                  <a:gd name="T60" fmla="*/ 195 w 500"/>
                  <a:gd name="T61" fmla="*/ 267 h 508"/>
                  <a:gd name="T62" fmla="*/ 71 w 500"/>
                  <a:gd name="T63" fmla="*/ 34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00" h="508">
                    <a:moveTo>
                      <a:pt x="500" y="105"/>
                    </a:moveTo>
                    <a:cubicBezTo>
                      <a:pt x="495" y="122"/>
                      <a:pt x="491" y="161"/>
                      <a:pt x="470" y="204"/>
                    </a:cubicBezTo>
                    <a:cubicBezTo>
                      <a:pt x="449" y="247"/>
                      <a:pt x="414" y="323"/>
                      <a:pt x="374" y="363"/>
                    </a:cubicBezTo>
                    <a:cubicBezTo>
                      <a:pt x="334" y="403"/>
                      <a:pt x="268" y="424"/>
                      <a:pt x="227" y="447"/>
                    </a:cubicBezTo>
                    <a:cubicBezTo>
                      <a:pt x="186" y="470"/>
                      <a:pt x="155" y="494"/>
                      <a:pt x="131" y="501"/>
                    </a:cubicBezTo>
                    <a:cubicBezTo>
                      <a:pt x="107" y="508"/>
                      <a:pt x="76" y="503"/>
                      <a:pt x="80" y="492"/>
                    </a:cubicBezTo>
                    <a:cubicBezTo>
                      <a:pt x="84" y="481"/>
                      <a:pt x="128" y="453"/>
                      <a:pt x="158" y="435"/>
                    </a:cubicBezTo>
                    <a:cubicBezTo>
                      <a:pt x="188" y="417"/>
                      <a:pt x="228" y="405"/>
                      <a:pt x="263" y="381"/>
                    </a:cubicBezTo>
                    <a:cubicBezTo>
                      <a:pt x="298" y="357"/>
                      <a:pt x="342" y="324"/>
                      <a:pt x="369" y="292"/>
                    </a:cubicBezTo>
                    <a:cubicBezTo>
                      <a:pt x="396" y="260"/>
                      <a:pt x="411" y="222"/>
                      <a:pt x="425" y="189"/>
                    </a:cubicBezTo>
                    <a:cubicBezTo>
                      <a:pt x="439" y="156"/>
                      <a:pt x="445" y="120"/>
                      <a:pt x="455" y="93"/>
                    </a:cubicBezTo>
                    <a:cubicBezTo>
                      <a:pt x="465" y="66"/>
                      <a:pt x="490" y="38"/>
                      <a:pt x="488" y="24"/>
                    </a:cubicBezTo>
                    <a:cubicBezTo>
                      <a:pt x="486" y="10"/>
                      <a:pt x="458" y="3"/>
                      <a:pt x="446" y="9"/>
                    </a:cubicBezTo>
                    <a:cubicBezTo>
                      <a:pt x="434" y="15"/>
                      <a:pt x="423" y="39"/>
                      <a:pt x="413" y="63"/>
                    </a:cubicBezTo>
                    <a:cubicBezTo>
                      <a:pt x="403" y="87"/>
                      <a:pt x="397" y="128"/>
                      <a:pt x="386" y="156"/>
                    </a:cubicBezTo>
                    <a:cubicBezTo>
                      <a:pt x="375" y="184"/>
                      <a:pt x="361" y="205"/>
                      <a:pt x="344" y="231"/>
                    </a:cubicBezTo>
                    <a:cubicBezTo>
                      <a:pt x="327" y="257"/>
                      <a:pt x="308" y="287"/>
                      <a:pt x="281" y="312"/>
                    </a:cubicBezTo>
                    <a:cubicBezTo>
                      <a:pt x="254" y="337"/>
                      <a:pt x="218" y="358"/>
                      <a:pt x="185" y="378"/>
                    </a:cubicBezTo>
                    <a:cubicBezTo>
                      <a:pt x="152" y="398"/>
                      <a:pt x="108" y="422"/>
                      <a:pt x="83" y="432"/>
                    </a:cubicBezTo>
                    <a:cubicBezTo>
                      <a:pt x="58" y="442"/>
                      <a:pt x="50" y="443"/>
                      <a:pt x="38" y="441"/>
                    </a:cubicBezTo>
                    <a:cubicBezTo>
                      <a:pt x="26" y="439"/>
                      <a:pt x="0" y="431"/>
                      <a:pt x="8" y="420"/>
                    </a:cubicBezTo>
                    <a:cubicBezTo>
                      <a:pt x="16" y="409"/>
                      <a:pt x="64" y="386"/>
                      <a:pt x="89" y="375"/>
                    </a:cubicBezTo>
                    <a:cubicBezTo>
                      <a:pt x="114" y="364"/>
                      <a:pt x="133" y="368"/>
                      <a:pt x="158" y="354"/>
                    </a:cubicBezTo>
                    <a:cubicBezTo>
                      <a:pt x="183" y="340"/>
                      <a:pt x="219" y="315"/>
                      <a:pt x="242" y="291"/>
                    </a:cubicBezTo>
                    <a:cubicBezTo>
                      <a:pt x="265" y="267"/>
                      <a:pt x="280" y="242"/>
                      <a:pt x="299" y="210"/>
                    </a:cubicBezTo>
                    <a:cubicBezTo>
                      <a:pt x="318" y="178"/>
                      <a:pt x="339" y="133"/>
                      <a:pt x="353" y="102"/>
                    </a:cubicBezTo>
                    <a:cubicBezTo>
                      <a:pt x="367" y="71"/>
                      <a:pt x="382" y="40"/>
                      <a:pt x="383" y="24"/>
                    </a:cubicBezTo>
                    <a:cubicBezTo>
                      <a:pt x="384" y="8"/>
                      <a:pt x="372" y="0"/>
                      <a:pt x="362" y="4"/>
                    </a:cubicBezTo>
                    <a:cubicBezTo>
                      <a:pt x="352" y="8"/>
                      <a:pt x="333" y="22"/>
                      <a:pt x="319" y="49"/>
                    </a:cubicBezTo>
                    <a:cubicBezTo>
                      <a:pt x="304" y="76"/>
                      <a:pt x="293" y="129"/>
                      <a:pt x="273" y="166"/>
                    </a:cubicBezTo>
                    <a:cubicBezTo>
                      <a:pt x="252" y="201"/>
                      <a:pt x="228" y="236"/>
                      <a:pt x="195" y="267"/>
                    </a:cubicBezTo>
                    <a:cubicBezTo>
                      <a:pt x="161" y="296"/>
                      <a:pt x="97" y="325"/>
                      <a:pt x="71" y="342"/>
                    </a:cubicBezTo>
                  </a:path>
                </a:pathLst>
              </a:custGeom>
              <a:noFill/>
              <a:ln w="3810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59" name="Rectangle 22"/>
              <p:cNvSpPr>
                <a:spLocks noChangeArrowheads="1"/>
              </p:cNvSpPr>
              <p:nvPr/>
            </p:nvSpPr>
            <p:spPr bwMode="auto">
              <a:xfrm>
                <a:off x="2877" y="1056"/>
                <a:ext cx="762" cy="4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ru-RU" altLang="ru-RU" sz="1350" b="1" baseline="30000" dirty="0"/>
                  <a:t>4</a:t>
                </a:r>
                <a:r>
                  <a:rPr lang="ru-RU" altLang="ru-RU" sz="1350" b="1" dirty="0"/>
                  <a:t>Не</a:t>
                </a:r>
                <a:r>
                  <a:rPr lang="ru-RU" altLang="ru-RU" sz="1350" b="1" baseline="30000" dirty="0"/>
                  <a:t>2+</a:t>
                </a:r>
              </a:p>
            </p:txBody>
          </p:sp>
          <p:sp>
            <p:nvSpPr>
              <p:cNvPr id="60" name="Rectangle 23"/>
              <p:cNvSpPr>
                <a:spLocks noChangeArrowheads="1"/>
              </p:cNvSpPr>
              <p:nvPr/>
            </p:nvSpPr>
            <p:spPr bwMode="auto">
              <a:xfrm>
                <a:off x="2835" y="3798"/>
                <a:ext cx="654" cy="4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ru-RU" altLang="ru-RU" sz="1350" b="1" baseline="30000" dirty="0"/>
                  <a:t>7</a:t>
                </a:r>
                <a:r>
                  <a:rPr lang="en-US" altLang="ru-RU" sz="1350" b="1" dirty="0"/>
                  <a:t>Li</a:t>
                </a:r>
                <a:r>
                  <a:rPr lang="en-US" altLang="ru-RU" sz="1350" b="1" baseline="30000" dirty="0"/>
                  <a:t>3</a:t>
                </a:r>
                <a:r>
                  <a:rPr lang="ru-RU" altLang="ru-RU" sz="1350" b="1" baseline="30000" dirty="0"/>
                  <a:t>+</a:t>
                </a:r>
              </a:p>
            </p:txBody>
          </p:sp>
          <p:sp>
            <p:nvSpPr>
              <p:cNvPr id="61" name="Freeform 24"/>
              <p:cNvSpPr>
                <a:spLocks/>
              </p:cNvSpPr>
              <p:nvPr/>
            </p:nvSpPr>
            <p:spPr bwMode="auto">
              <a:xfrm>
                <a:off x="3232" y="1610"/>
                <a:ext cx="128" cy="224"/>
              </a:xfrm>
              <a:custGeom>
                <a:avLst/>
                <a:gdLst>
                  <a:gd name="T0" fmla="*/ 16 w 128"/>
                  <a:gd name="T1" fmla="*/ 200 h 224"/>
                  <a:gd name="T2" fmla="*/ 16 w 128"/>
                  <a:gd name="T3" fmla="*/ 56 h 224"/>
                  <a:gd name="T4" fmla="*/ 112 w 128"/>
                  <a:gd name="T5" fmla="*/ 8 h 224"/>
                  <a:gd name="T6" fmla="*/ 112 w 128"/>
                  <a:gd name="T7" fmla="*/ 104 h 224"/>
                  <a:gd name="T8" fmla="*/ 112 w 128"/>
                  <a:gd name="T9" fmla="*/ 200 h 224"/>
                  <a:gd name="T10" fmla="*/ 16 w 128"/>
                  <a:gd name="T11" fmla="*/ 200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8" h="224">
                    <a:moveTo>
                      <a:pt x="16" y="200"/>
                    </a:moveTo>
                    <a:cubicBezTo>
                      <a:pt x="0" y="176"/>
                      <a:pt x="0" y="88"/>
                      <a:pt x="16" y="56"/>
                    </a:cubicBezTo>
                    <a:cubicBezTo>
                      <a:pt x="32" y="24"/>
                      <a:pt x="96" y="0"/>
                      <a:pt x="112" y="8"/>
                    </a:cubicBezTo>
                    <a:cubicBezTo>
                      <a:pt x="128" y="16"/>
                      <a:pt x="112" y="72"/>
                      <a:pt x="112" y="104"/>
                    </a:cubicBezTo>
                    <a:cubicBezTo>
                      <a:pt x="112" y="136"/>
                      <a:pt x="128" y="184"/>
                      <a:pt x="112" y="200"/>
                    </a:cubicBezTo>
                    <a:cubicBezTo>
                      <a:pt x="96" y="216"/>
                      <a:pt x="32" y="224"/>
                      <a:pt x="16" y="20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CC9900"/>
                  </a:gs>
                  <a:gs pos="100000">
                    <a:srgbClr val="CC9900">
                      <a:gamma/>
                      <a:shade val="46275"/>
                      <a:invGamma/>
                    </a:srgbClr>
                  </a:gs>
                </a:gsLst>
                <a:path path="rect">
                  <a:fillToRect l="50000" t="50000" r="50000" b="50000"/>
                </a:path>
              </a:gra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62" name="Freeform 25"/>
              <p:cNvSpPr>
                <a:spLocks/>
              </p:cNvSpPr>
              <p:nvPr/>
            </p:nvSpPr>
            <p:spPr bwMode="auto">
              <a:xfrm rot="1479047">
                <a:off x="3458" y="2855"/>
                <a:ext cx="171" cy="192"/>
              </a:xfrm>
              <a:custGeom>
                <a:avLst/>
                <a:gdLst>
                  <a:gd name="T0" fmla="*/ 90 w 171"/>
                  <a:gd name="T1" fmla="*/ 182 h 192"/>
                  <a:gd name="T2" fmla="*/ 6 w 171"/>
                  <a:gd name="T3" fmla="*/ 65 h 192"/>
                  <a:gd name="T4" fmla="*/ 54 w 171"/>
                  <a:gd name="T5" fmla="*/ 3 h 192"/>
                  <a:gd name="T6" fmla="*/ 112 w 171"/>
                  <a:gd name="T7" fmla="*/ 48 h 192"/>
                  <a:gd name="T8" fmla="*/ 168 w 171"/>
                  <a:gd name="T9" fmla="*/ 126 h 192"/>
                  <a:gd name="T10" fmla="*/ 90 w 171"/>
                  <a:gd name="T11" fmla="*/ 182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71" h="192">
                    <a:moveTo>
                      <a:pt x="90" y="182"/>
                    </a:moveTo>
                    <a:cubicBezTo>
                      <a:pt x="63" y="172"/>
                      <a:pt x="12" y="95"/>
                      <a:pt x="6" y="65"/>
                    </a:cubicBezTo>
                    <a:cubicBezTo>
                      <a:pt x="0" y="35"/>
                      <a:pt x="36" y="6"/>
                      <a:pt x="54" y="3"/>
                    </a:cubicBezTo>
                    <a:cubicBezTo>
                      <a:pt x="72" y="0"/>
                      <a:pt x="93" y="28"/>
                      <a:pt x="112" y="48"/>
                    </a:cubicBezTo>
                    <a:cubicBezTo>
                      <a:pt x="131" y="68"/>
                      <a:pt x="171" y="104"/>
                      <a:pt x="168" y="126"/>
                    </a:cubicBezTo>
                    <a:cubicBezTo>
                      <a:pt x="164" y="148"/>
                      <a:pt x="117" y="192"/>
                      <a:pt x="90" y="182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CC9900"/>
                  </a:gs>
                  <a:gs pos="100000">
                    <a:srgbClr val="CC9900">
                      <a:gamma/>
                      <a:shade val="46275"/>
                      <a:invGamma/>
                    </a:srgbClr>
                  </a:gs>
                </a:gsLst>
                <a:path path="rect">
                  <a:fillToRect l="50000" t="50000" r="50000" b="50000"/>
                </a:path>
              </a:gra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63" name="Freeform 26"/>
              <p:cNvSpPr>
                <a:spLocks/>
              </p:cNvSpPr>
              <p:nvPr/>
            </p:nvSpPr>
            <p:spPr bwMode="auto">
              <a:xfrm>
                <a:off x="3980" y="1973"/>
                <a:ext cx="128" cy="213"/>
              </a:xfrm>
              <a:custGeom>
                <a:avLst/>
                <a:gdLst>
                  <a:gd name="T0" fmla="*/ 116 w 128"/>
                  <a:gd name="T1" fmla="*/ 189 h 213"/>
                  <a:gd name="T2" fmla="*/ 92 w 128"/>
                  <a:gd name="T3" fmla="*/ 29 h 213"/>
                  <a:gd name="T4" fmla="*/ 20 w 128"/>
                  <a:gd name="T5" fmla="*/ 13 h 213"/>
                  <a:gd name="T6" fmla="*/ 0 w 128"/>
                  <a:gd name="T7" fmla="*/ 93 h 213"/>
                  <a:gd name="T8" fmla="*/ 20 w 128"/>
                  <a:gd name="T9" fmla="*/ 189 h 213"/>
                  <a:gd name="T10" fmla="*/ 116 w 128"/>
                  <a:gd name="T11" fmla="*/ 189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8" h="213">
                    <a:moveTo>
                      <a:pt x="116" y="189"/>
                    </a:moveTo>
                    <a:cubicBezTo>
                      <a:pt x="128" y="162"/>
                      <a:pt x="108" y="58"/>
                      <a:pt x="92" y="29"/>
                    </a:cubicBezTo>
                    <a:cubicBezTo>
                      <a:pt x="76" y="0"/>
                      <a:pt x="35" y="2"/>
                      <a:pt x="20" y="13"/>
                    </a:cubicBezTo>
                    <a:cubicBezTo>
                      <a:pt x="5" y="24"/>
                      <a:pt x="0" y="64"/>
                      <a:pt x="0" y="93"/>
                    </a:cubicBezTo>
                    <a:cubicBezTo>
                      <a:pt x="0" y="122"/>
                      <a:pt x="1" y="173"/>
                      <a:pt x="20" y="189"/>
                    </a:cubicBezTo>
                    <a:cubicBezTo>
                      <a:pt x="39" y="205"/>
                      <a:pt x="100" y="213"/>
                      <a:pt x="116" y="189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CC9900"/>
                  </a:gs>
                  <a:gs pos="100000">
                    <a:srgbClr val="CC9900">
                      <a:gamma/>
                      <a:shade val="46275"/>
                      <a:invGamma/>
                    </a:srgbClr>
                  </a:gs>
                </a:gsLst>
                <a:path path="rect">
                  <a:fillToRect l="50000" t="50000" r="50000" b="50000"/>
                </a:path>
              </a:gra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64" name="Text Box 27"/>
              <p:cNvSpPr txBox="1">
                <a:spLocks noChangeArrowheads="1"/>
              </p:cNvSpPr>
              <p:nvPr/>
            </p:nvSpPr>
            <p:spPr bwMode="auto">
              <a:xfrm>
                <a:off x="3943" y="3648"/>
                <a:ext cx="548" cy="35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ru-RU" altLang="ru-RU" sz="1350" b="1" baseline="30000" dirty="0"/>
                  <a:t>10</a:t>
                </a:r>
                <a:r>
                  <a:rPr lang="ru-RU" altLang="ru-RU" sz="1350" b="1" dirty="0"/>
                  <a:t>В</a:t>
                </a:r>
              </a:p>
            </p:txBody>
          </p:sp>
          <p:sp>
            <p:nvSpPr>
              <p:cNvPr id="65" name="Text Box 28"/>
              <p:cNvSpPr txBox="1">
                <a:spLocks noChangeArrowheads="1"/>
              </p:cNvSpPr>
              <p:nvPr/>
            </p:nvSpPr>
            <p:spPr bwMode="auto">
              <a:xfrm>
                <a:off x="1601" y="2974"/>
                <a:ext cx="462" cy="35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ru-RU" altLang="ru-RU" sz="1350" b="1" baseline="30000" dirty="0"/>
                  <a:t>1</a:t>
                </a:r>
                <a:r>
                  <a:rPr lang="en-US" altLang="ru-RU" sz="1350" b="1" dirty="0"/>
                  <a:t>n</a:t>
                </a:r>
                <a:endParaRPr lang="ru-RU" altLang="ru-RU" sz="1350" b="1" dirty="0"/>
              </a:p>
            </p:txBody>
          </p:sp>
          <p:sp>
            <p:nvSpPr>
              <p:cNvPr id="66" name="Text Box 29"/>
              <p:cNvSpPr txBox="1">
                <a:spLocks noChangeArrowheads="1"/>
              </p:cNvSpPr>
              <p:nvPr/>
            </p:nvSpPr>
            <p:spPr bwMode="auto">
              <a:xfrm>
                <a:off x="4200" y="1332"/>
                <a:ext cx="2029" cy="3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ru-RU" altLang="ru-RU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ядро клетки (ДНК</a:t>
                </a:r>
                <a:r>
                  <a:rPr lang="en-US" altLang="ru-RU" sz="1200" b="1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)</a:t>
                </a:r>
                <a:r>
                  <a:rPr lang="ru-RU" altLang="ru-RU" sz="1200" b="1" dirty="0">
                    <a:solidFill>
                      <a:schemeClr val="bg1"/>
                    </a:solidFill>
                  </a:rPr>
                  <a:t>)</a:t>
                </a:r>
              </a:p>
            </p:txBody>
          </p:sp>
          <p:sp>
            <p:nvSpPr>
              <p:cNvPr id="67" name="Freeform 30"/>
              <p:cNvSpPr>
                <a:spLocks/>
              </p:cNvSpPr>
              <p:nvPr/>
            </p:nvSpPr>
            <p:spPr bwMode="auto">
              <a:xfrm>
                <a:off x="3648" y="1678"/>
                <a:ext cx="641" cy="434"/>
              </a:xfrm>
              <a:custGeom>
                <a:avLst/>
                <a:gdLst>
                  <a:gd name="T0" fmla="*/ 641 w 641"/>
                  <a:gd name="T1" fmla="*/ 0 h 434"/>
                  <a:gd name="T2" fmla="*/ 0 w 641"/>
                  <a:gd name="T3" fmla="*/ 434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641" h="434">
                    <a:moveTo>
                      <a:pt x="641" y="0"/>
                    </a:moveTo>
                    <a:lnTo>
                      <a:pt x="0" y="434"/>
                    </a:lnTo>
                  </a:path>
                </a:pathLst>
              </a:custGeom>
              <a:noFill/>
              <a:ln w="9525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>
                <a:outerShdw dist="28398" dir="1593903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68" name="Text Box 31"/>
              <p:cNvSpPr txBox="1">
                <a:spLocks noChangeArrowheads="1"/>
              </p:cNvSpPr>
              <p:nvPr/>
            </p:nvSpPr>
            <p:spPr bwMode="auto">
              <a:xfrm>
                <a:off x="530" y="1584"/>
                <a:ext cx="1880" cy="3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ru-RU" altLang="ru-RU" sz="1200" b="1" dirty="0"/>
                  <a:t>мембрана клетки</a:t>
                </a:r>
              </a:p>
            </p:txBody>
          </p:sp>
          <p:sp>
            <p:nvSpPr>
              <p:cNvPr id="69" name="Freeform 33"/>
              <p:cNvSpPr>
                <a:spLocks/>
              </p:cNvSpPr>
              <p:nvPr/>
            </p:nvSpPr>
            <p:spPr bwMode="auto">
              <a:xfrm>
                <a:off x="4032" y="2400"/>
                <a:ext cx="776" cy="1"/>
              </a:xfrm>
              <a:custGeom>
                <a:avLst/>
                <a:gdLst>
                  <a:gd name="T0" fmla="*/ 776 w 776"/>
                  <a:gd name="T1" fmla="*/ 0 h 1"/>
                  <a:gd name="T2" fmla="*/ 0 w 776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776" h="1">
                    <a:moveTo>
                      <a:pt x="776" y="0"/>
                    </a:moveTo>
                    <a:lnTo>
                      <a:pt x="0" y="0"/>
                    </a:lnTo>
                  </a:path>
                </a:pathLst>
              </a:custGeom>
              <a:noFill/>
              <a:ln w="9525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>
                <a:outerShdw dist="28398" dir="1593903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70" name="Text Box 34"/>
              <p:cNvSpPr txBox="1">
                <a:spLocks noChangeArrowheads="1"/>
              </p:cNvSpPr>
              <p:nvPr/>
            </p:nvSpPr>
            <p:spPr bwMode="auto">
              <a:xfrm>
                <a:off x="4847" y="2292"/>
                <a:ext cx="1357" cy="3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ru-RU" altLang="ru-RU" sz="1200" b="1" dirty="0"/>
                  <a:t>цитоплазма</a:t>
                </a:r>
              </a:p>
            </p:txBody>
          </p:sp>
          <p:sp>
            <p:nvSpPr>
              <p:cNvPr id="71" name="Freeform 36"/>
              <p:cNvSpPr>
                <a:spLocks/>
              </p:cNvSpPr>
              <p:nvPr/>
            </p:nvSpPr>
            <p:spPr bwMode="auto">
              <a:xfrm>
                <a:off x="3131" y="3113"/>
                <a:ext cx="901" cy="583"/>
              </a:xfrm>
              <a:custGeom>
                <a:avLst/>
                <a:gdLst>
                  <a:gd name="T0" fmla="*/ 0 w 373"/>
                  <a:gd name="T1" fmla="*/ 0 h 487"/>
                  <a:gd name="T2" fmla="*/ 373 w 373"/>
                  <a:gd name="T3" fmla="*/ 487 h 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373" h="487">
                    <a:moveTo>
                      <a:pt x="0" y="0"/>
                    </a:moveTo>
                    <a:lnTo>
                      <a:pt x="373" y="487"/>
                    </a:lnTo>
                  </a:path>
                </a:pathLst>
              </a:custGeom>
              <a:noFill/>
              <a:ln w="9525">
                <a:solidFill>
                  <a:schemeClr val="bg1"/>
                </a:solidFill>
                <a:round/>
                <a:headEnd type="none" w="med" len="med"/>
                <a:tailEnd type="none" w="med" len="med"/>
              </a:ln>
              <a:effectLst>
                <a:outerShdw dist="45791" dir="3378596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  <p:sp>
            <p:nvSpPr>
              <p:cNvPr id="72" name="Oval 19"/>
              <p:cNvSpPr>
                <a:spLocks noChangeAspect="1" noChangeArrowheads="1"/>
              </p:cNvSpPr>
              <p:nvPr/>
            </p:nvSpPr>
            <p:spPr bwMode="auto">
              <a:xfrm>
                <a:off x="3024" y="3002"/>
                <a:ext cx="186" cy="186"/>
              </a:xfrm>
              <a:prstGeom prst="ellipse">
                <a:avLst/>
              </a:prstGeom>
              <a:gradFill rotWithShape="0">
                <a:gsLst>
                  <a:gs pos="0">
                    <a:srgbClr val="FF3399"/>
                  </a:gs>
                  <a:gs pos="100000">
                    <a:srgbClr val="FF3399">
                      <a:gamma/>
                      <a:shade val="46275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350"/>
              </a:p>
            </p:txBody>
          </p:sp>
        </p:grpSp>
        <p:grpSp>
          <p:nvGrpSpPr>
            <p:cNvPr id="46" name="Group 0"/>
            <p:cNvGrpSpPr>
              <a:grpSpLocks/>
            </p:cNvGrpSpPr>
            <p:nvPr/>
          </p:nvGrpSpPr>
          <p:grpSpPr bwMode="auto">
            <a:xfrm>
              <a:off x="8178960" y="5664933"/>
              <a:ext cx="783431" cy="300039"/>
              <a:chOff x="948" y="817"/>
              <a:chExt cx="658" cy="252"/>
            </a:xfrm>
          </p:grpSpPr>
          <p:sp>
            <p:nvSpPr>
              <p:cNvPr id="47" name="Text Box 1"/>
              <p:cNvSpPr txBox="1">
                <a:spLocks noChangeArrowheads="1"/>
              </p:cNvSpPr>
              <p:nvPr/>
            </p:nvSpPr>
            <p:spPr bwMode="auto">
              <a:xfrm>
                <a:off x="1056" y="817"/>
                <a:ext cx="550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ru-RU" sz="1350" b="1" dirty="0"/>
                  <a:t>-</a:t>
                </a:r>
                <a:r>
                  <a:rPr lang="en-US" altLang="ru-RU" sz="1350" b="1" dirty="0" err="1"/>
                  <a:t>квант</a:t>
                </a:r>
                <a:endParaRPr lang="ru-RU" altLang="ru-RU" sz="1350" b="1" dirty="0">
                  <a:latin typeface="Symbol" panose="05050102010706020507" pitchFamily="18" charset="2"/>
                </a:endParaRPr>
              </a:p>
            </p:txBody>
          </p:sp>
          <p:sp>
            <p:nvSpPr>
              <p:cNvPr id="48" name="Text Box 2"/>
              <p:cNvSpPr txBox="1">
                <a:spLocks noChangeArrowheads="1"/>
              </p:cNvSpPr>
              <p:nvPr/>
            </p:nvSpPr>
            <p:spPr bwMode="auto">
              <a:xfrm>
                <a:off x="948" y="817"/>
                <a:ext cx="247" cy="2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>
                  <a:buFont typeface="Symbol" panose="05050102010706020507" pitchFamily="18" charset="2"/>
                  <a:buChar char="g"/>
                </a:pPr>
                <a:r>
                  <a:rPr lang="ru-RU" altLang="ru-RU" sz="1350" b="1" dirty="0"/>
                  <a:t> </a:t>
                </a:r>
              </a:p>
            </p:txBody>
          </p:sp>
        </p:grpSp>
      </p:grpSp>
      <p:grpSp>
        <p:nvGrpSpPr>
          <p:cNvPr id="99" name="Группа 98"/>
          <p:cNvGrpSpPr/>
          <p:nvPr/>
        </p:nvGrpSpPr>
        <p:grpSpPr>
          <a:xfrm>
            <a:off x="5688357" y="3626079"/>
            <a:ext cx="6266376" cy="1984709"/>
            <a:chOff x="5772736" y="2422921"/>
            <a:chExt cx="5852436" cy="1853605"/>
          </a:xfrm>
        </p:grpSpPr>
        <p:sp>
          <p:nvSpPr>
            <p:cNvPr id="100" name="Text Box 12"/>
            <p:cNvSpPr txBox="1">
              <a:spLocks noChangeArrowheads="1"/>
            </p:cNvSpPr>
            <p:nvPr/>
          </p:nvSpPr>
          <p:spPr bwMode="auto">
            <a:xfrm>
              <a:off x="9919661" y="3592895"/>
              <a:ext cx="1705511" cy="408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altLang="ru-RU" sz="1400" b="1" dirty="0"/>
                <a:t>Терапевтический </a:t>
              </a:r>
            </a:p>
            <a:p>
              <a:pPr algn="ctr">
                <a:lnSpc>
                  <a:spcPct val="80000"/>
                </a:lnSpc>
              </a:pPr>
              <a:r>
                <a:rPr lang="ru-RU" altLang="ru-RU" sz="1400" b="1" dirty="0"/>
                <a:t>эффект</a:t>
              </a:r>
            </a:p>
          </p:txBody>
        </p:sp>
        <p:sp>
          <p:nvSpPr>
            <p:cNvPr id="101" name="Freeform 14"/>
            <p:cNvSpPr>
              <a:spLocks noChangeAspect="1"/>
            </p:cNvSpPr>
            <p:nvPr/>
          </p:nvSpPr>
          <p:spPr bwMode="auto">
            <a:xfrm rot="3388729">
              <a:off x="6470188" y="3456891"/>
              <a:ext cx="316555" cy="312480"/>
            </a:xfrm>
            <a:custGeom>
              <a:avLst/>
              <a:gdLst>
                <a:gd name="T0" fmla="*/ 473 w 585"/>
                <a:gd name="T1" fmla="*/ 347 h 556"/>
                <a:gd name="T2" fmla="*/ 491 w 585"/>
                <a:gd name="T3" fmla="*/ 380 h 556"/>
                <a:gd name="T4" fmla="*/ 549 w 585"/>
                <a:gd name="T5" fmla="*/ 375 h 556"/>
                <a:gd name="T6" fmla="*/ 577 w 585"/>
                <a:gd name="T7" fmla="*/ 383 h 556"/>
                <a:gd name="T8" fmla="*/ 576 w 585"/>
                <a:gd name="T9" fmla="*/ 407 h 556"/>
                <a:gd name="T10" fmla="*/ 550 w 585"/>
                <a:gd name="T11" fmla="*/ 440 h 556"/>
                <a:gd name="T12" fmla="*/ 509 w 585"/>
                <a:gd name="T13" fmla="*/ 452 h 556"/>
                <a:gd name="T14" fmla="*/ 518 w 585"/>
                <a:gd name="T15" fmla="*/ 472 h 556"/>
                <a:gd name="T16" fmla="*/ 547 w 585"/>
                <a:gd name="T17" fmla="*/ 479 h 556"/>
                <a:gd name="T18" fmla="*/ 542 w 585"/>
                <a:gd name="T19" fmla="*/ 501 h 556"/>
                <a:gd name="T20" fmla="*/ 565 w 585"/>
                <a:gd name="T21" fmla="*/ 530 h 556"/>
                <a:gd name="T22" fmla="*/ 510 w 585"/>
                <a:gd name="T23" fmla="*/ 524 h 556"/>
                <a:gd name="T24" fmla="*/ 470 w 585"/>
                <a:gd name="T25" fmla="*/ 506 h 556"/>
                <a:gd name="T26" fmla="*/ 467 w 585"/>
                <a:gd name="T27" fmla="*/ 528 h 556"/>
                <a:gd name="T28" fmla="*/ 456 w 585"/>
                <a:gd name="T29" fmla="*/ 538 h 556"/>
                <a:gd name="T30" fmla="*/ 433 w 585"/>
                <a:gd name="T31" fmla="*/ 517 h 556"/>
                <a:gd name="T32" fmla="*/ 401 w 585"/>
                <a:gd name="T33" fmla="*/ 497 h 556"/>
                <a:gd name="T34" fmla="*/ 387 w 585"/>
                <a:gd name="T35" fmla="*/ 499 h 556"/>
                <a:gd name="T36" fmla="*/ 355 w 585"/>
                <a:gd name="T37" fmla="*/ 521 h 556"/>
                <a:gd name="T38" fmla="*/ 341 w 585"/>
                <a:gd name="T39" fmla="*/ 545 h 556"/>
                <a:gd name="T40" fmla="*/ 307 w 585"/>
                <a:gd name="T41" fmla="*/ 532 h 556"/>
                <a:gd name="T42" fmla="*/ 257 w 585"/>
                <a:gd name="T43" fmla="*/ 536 h 556"/>
                <a:gd name="T44" fmla="*/ 227 w 585"/>
                <a:gd name="T45" fmla="*/ 511 h 556"/>
                <a:gd name="T46" fmla="*/ 179 w 585"/>
                <a:gd name="T47" fmla="*/ 512 h 556"/>
                <a:gd name="T48" fmla="*/ 144 w 585"/>
                <a:gd name="T49" fmla="*/ 511 h 556"/>
                <a:gd name="T50" fmla="*/ 123 w 585"/>
                <a:gd name="T51" fmla="*/ 503 h 556"/>
                <a:gd name="T52" fmla="*/ 118 w 585"/>
                <a:gd name="T53" fmla="*/ 448 h 556"/>
                <a:gd name="T54" fmla="*/ 89 w 585"/>
                <a:gd name="T55" fmla="*/ 446 h 556"/>
                <a:gd name="T56" fmla="*/ 73 w 585"/>
                <a:gd name="T57" fmla="*/ 434 h 556"/>
                <a:gd name="T58" fmla="*/ 82 w 585"/>
                <a:gd name="T59" fmla="*/ 415 h 556"/>
                <a:gd name="T60" fmla="*/ 57 w 585"/>
                <a:gd name="T61" fmla="*/ 384 h 556"/>
                <a:gd name="T62" fmla="*/ 9 w 585"/>
                <a:gd name="T63" fmla="*/ 357 h 556"/>
                <a:gd name="T64" fmla="*/ 38 w 585"/>
                <a:gd name="T65" fmla="*/ 309 h 556"/>
                <a:gd name="T66" fmla="*/ 5 w 585"/>
                <a:gd name="T67" fmla="*/ 244 h 556"/>
                <a:gd name="T68" fmla="*/ 70 w 585"/>
                <a:gd name="T69" fmla="*/ 240 h 556"/>
                <a:gd name="T70" fmla="*/ 56 w 585"/>
                <a:gd name="T71" fmla="*/ 162 h 556"/>
                <a:gd name="T72" fmla="*/ 139 w 585"/>
                <a:gd name="T73" fmla="*/ 165 h 556"/>
                <a:gd name="T74" fmla="*/ 144 w 585"/>
                <a:gd name="T75" fmla="*/ 143 h 556"/>
                <a:gd name="T76" fmla="*/ 125 w 585"/>
                <a:gd name="T77" fmla="*/ 105 h 556"/>
                <a:gd name="T78" fmla="*/ 150 w 585"/>
                <a:gd name="T79" fmla="*/ 87 h 556"/>
                <a:gd name="T80" fmla="*/ 128 w 585"/>
                <a:gd name="T81" fmla="*/ 50 h 556"/>
                <a:gd name="T82" fmla="*/ 187 w 585"/>
                <a:gd name="T83" fmla="*/ 43 h 556"/>
                <a:gd name="T84" fmla="*/ 209 w 585"/>
                <a:gd name="T85" fmla="*/ 47 h 556"/>
                <a:gd name="T86" fmla="*/ 243 w 585"/>
                <a:gd name="T87" fmla="*/ 45 h 556"/>
                <a:gd name="T88" fmla="*/ 267 w 585"/>
                <a:gd name="T89" fmla="*/ 24 h 556"/>
                <a:gd name="T90" fmla="*/ 305 w 585"/>
                <a:gd name="T91" fmla="*/ 23 h 556"/>
                <a:gd name="T92" fmla="*/ 339 w 585"/>
                <a:gd name="T93" fmla="*/ 5 h 556"/>
                <a:gd name="T94" fmla="*/ 368 w 585"/>
                <a:gd name="T95" fmla="*/ 50 h 556"/>
                <a:gd name="T96" fmla="*/ 427 w 585"/>
                <a:gd name="T97" fmla="*/ 60 h 556"/>
                <a:gd name="T98" fmla="*/ 427 w 585"/>
                <a:gd name="T99" fmla="*/ 101 h 556"/>
                <a:gd name="T100" fmla="*/ 401 w 585"/>
                <a:gd name="T101" fmla="*/ 159 h 556"/>
                <a:gd name="T102" fmla="*/ 421 w 585"/>
                <a:gd name="T103" fmla="*/ 170 h 556"/>
                <a:gd name="T104" fmla="*/ 441 w 585"/>
                <a:gd name="T105" fmla="*/ 162 h 556"/>
                <a:gd name="T106" fmla="*/ 473 w 585"/>
                <a:gd name="T107" fmla="*/ 202 h 556"/>
                <a:gd name="T108" fmla="*/ 502 w 585"/>
                <a:gd name="T109" fmla="*/ 192 h 556"/>
                <a:gd name="T110" fmla="*/ 539 w 585"/>
                <a:gd name="T111" fmla="*/ 205 h 556"/>
                <a:gd name="T112" fmla="*/ 536 w 585"/>
                <a:gd name="T113" fmla="*/ 244 h 556"/>
                <a:gd name="T114" fmla="*/ 581 w 585"/>
                <a:gd name="T115" fmla="*/ 271 h 556"/>
                <a:gd name="T116" fmla="*/ 574 w 585"/>
                <a:gd name="T117" fmla="*/ 295 h 556"/>
                <a:gd name="T118" fmla="*/ 521 w 585"/>
                <a:gd name="T119" fmla="*/ 291 h 556"/>
                <a:gd name="T120" fmla="*/ 509 w 585"/>
                <a:gd name="T121" fmla="*/ 323 h 556"/>
                <a:gd name="T122" fmla="*/ 473 w 585"/>
                <a:gd name="T123" fmla="*/ 347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85" h="556">
                  <a:moveTo>
                    <a:pt x="473" y="347"/>
                  </a:moveTo>
                  <a:cubicBezTo>
                    <a:pt x="473" y="359"/>
                    <a:pt x="478" y="375"/>
                    <a:pt x="491" y="380"/>
                  </a:cubicBezTo>
                  <a:cubicBezTo>
                    <a:pt x="504" y="385"/>
                    <a:pt x="535" y="375"/>
                    <a:pt x="549" y="375"/>
                  </a:cubicBezTo>
                  <a:cubicBezTo>
                    <a:pt x="563" y="375"/>
                    <a:pt x="573" y="378"/>
                    <a:pt x="577" y="383"/>
                  </a:cubicBezTo>
                  <a:cubicBezTo>
                    <a:pt x="581" y="388"/>
                    <a:pt x="581" y="397"/>
                    <a:pt x="576" y="407"/>
                  </a:cubicBezTo>
                  <a:cubicBezTo>
                    <a:pt x="571" y="417"/>
                    <a:pt x="561" y="433"/>
                    <a:pt x="550" y="440"/>
                  </a:cubicBezTo>
                  <a:cubicBezTo>
                    <a:pt x="542" y="448"/>
                    <a:pt x="514" y="447"/>
                    <a:pt x="509" y="452"/>
                  </a:cubicBezTo>
                  <a:cubicBezTo>
                    <a:pt x="504" y="457"/>
                    <a:pt x="512" y="468"/>
                    <a:pt x="518" y="472"/>
                  </a:cubicBezTo>
                  <a:cubicBezTo>
                    <a:pt x="524" y="476"/>
                    <a:pt x="543" y="474"/>
                    <a:pt x="547" y="479"/>
                  </a:cubicBezTo>
                  <a:cubicBezTo>
                    <a:pt x="551" y="484"/>
                    <a:pt x="539" y="493"/>
                    <a:pt x="542" y="501"/>
                  </a:cubicBezTo>
                  <a:cubicBezTo>
                    <a:pt x="545" y="509"/>
                    <a:pt x="570" y="526"/>
                    <a:pt x="565" y="530"/>
                  </a:cubicBezTo>
                  <a:cubicBezTo>
                    <a:pt x="556" y="535"/>
                    <a:pt x="526" y="528"/>
                    <a:pt x="510" y="524"/>
                  </a:cubicBezTo>
                  <a:cubicBezTo>
                    <a:pt x="494" y="520"/>
                    <a:pt x="477" y="505"/>
                    <a:pt x="470" y="506"/>
                  </a:cubicBezTo>
                  <a:cubicBezTo>
                    <a:pt x="463" y="507"/>
                    <a:pt x="469" y="523"/>
                    <a:pt x="467" y="528"/>
                  </a:cubicBezTo>
                  <a:cubicBezTo>
                    <a:pt x="465" y="533"/>
                    <a:pt x="462" y="540"/>
                    <a:pt x="456" y="538"/>
                  </a:cubicBezTo>
                  <a:cubicBezTo>
                    <a:pt x="450" y="536"/>
                    <a:pt x="442" y="524"/>
                    <a:pt x="433" y="517"/>
                  </a:cubicBezTo>
                  <a:cubicBezTo>
                    <a:pt x="424" y="510"/>
                    <a:pt x="409" y="500"/>
                    <a:pt x="401" y="497"/>
                  </a:cubicBezTo>
                  <a:cubicBezTo>
                    <a:pt x="390" y="500"/>
                    <a:pt x="395" y="495"/>
                    <a:pt x="387" y="499"/>
                  </a:cubicBezTo>
                  <a:cubicBezTo>
                    <a:pt x="379" y="503"/>
                    <a:pt x="363" y="513"/>
                    <a:pt x="355" y="521"/>
                  </a:cubicBezTo>
                  <a:cubicBezTo>
                    <a:pt x="346" y="529"/>
                    <a:pt x="355" y="541"/>
                    <a:pt x="341" y="545"/>
                  </a:cubicBezTo>
                  <a:cubicBezTo>
                    <a:pt x="331" y="556"/>
                    <a:pt x="325" y="530"/>
                    <a:pt x="307" y="532"/>
                  </a:cubicBezTo>
                  <a:cubicBezTo>
                    <a:pt x="275" y="531"/>
                    <a:pt x="280" y="547"/>
                    <a:pt x="257" y="536"/>
                  </a:cubicBezTo>
                  <a:cubicBezTo>
                    <a:pt x="243" y="529"/>
                    <a:pt x="240" y="515"/>
                    <a:pt x="227" y="511"/>
                  </a:cubicBezTo>
                  <a:cubicBezTo>
                    <a:pt x="214" y="507"/>
                    <a:pt x="193" y="512"/>
                    <a:pt x="179" y="512"/>
                  </a:cubicBezTo>
                  <a:cubicBezTo>
                    <a:pt x="165" y="512"/>
                    <a:pt x="153" y="512"/>
                    <a:pt x="144" y="511"/>
                  </a:cubicBezTo>
                  <a:cubicBezTo>
                    <a:pt x="135" y="510"/>
                    <a:pt x="133" y="508"/>
                    <a:pt x="123" y="503"/>
                  </a:cubicBezTo>
                  <a:cubicBezTo>
                    <a:pt x="119" y="493"/>
                    <a:pt x="124" y="458"/>
                    <a:pt x="118" y="448"/>
                  </a:cubicBezTo>
                  <a:cubicBezTo>
                    <a:pt x="112" y="438"/>
                    <a:pt x="96" y="448"/>
                    <a:pt x="89" y="446"/>
                  </a:cubicBezTo>
                  <a:cubicBezTo>
                    <a:pt x="82" y="444"/>
                    <a:pt x="74" y="439"/>
                    <a:pt x="73" y="434"/>
                  </a:cubicBezTo>
                  <a:cubicBezTo>
                    <a:pt x="72" y="429"/>
                    <a:pt x="85" y="423"/>
                    <a:pt x="82" y="415"/>
                  </a:cubicBezTo>
                  <a:cubicBezTo>
                    <a:pt x="79" y="407"/>
                    <a:pt x="77" y="381"/>
                    <a:pt x="57" y="384"/>
                  </a:cubicBezTo>
                  <a:cubicBezTo>
                    <a:pt x="40" y="377"/>
                    <a:pt x="20" y="369"/>
                    <a:pt x="9" y="357"/>
                  </a:cubicBezTo>
                  <a:cubicBezTo>
                    <a:pt x="7" y="343"/>
                    <a:pt x="39" y="328"/>
                    <a:pt x="38" y="309"/>
                  </a:cubicBezTo>
                  <a:cubicBezTo>
                    <a:pt x="37" y="290"/>
                    <a:pt x="0" y="255"/>
                    <a:pt x="5" y="244"/>
                  </a:cubicBezTo>
                  <a:cubicBezTo>
                    <a:pt x="10" y="233"/>
                    <a:pt x="61" y="254"/>
                    <a:pt x="70" y="240"/>
                  </a:cubicBezTo>
                  <a:cubicBezTo>
                    <a:pt x="79" y="226"/>
                    <a:pt x="45" y="174"/>
                    <a:pt x="56" y="162"/>
                  </a:cubicBezTo>
                  <a:cubicBezTo>
                    <a:pt x="67" y="150"/>
                    <a:pt x="124" y="168"/>
                    <a:pt x="139" y="165"/>
                  </a:cubicBezTo>
                  <a:cubicBezTo>
                    <a:pt x="139" y="155"/>
                    <a:pt x="146" y="153"/>
                    <a:pt x="144" y="143"/>
                  </a:cubicBezTo>
                  <a:cubicBezTo>
                    <a:pt x="142" y="133"/>
                    <a:pt x="124" y="114"/>
                    <a:pt x="125" y="105"/>
                  </a:cubicBezTo>
                  <a:cubicBezTo>
                    <a:pt x="126" y="96"/>
                    <a:pt x="150" y="96"/>
                    <a:pt x="150" y="87"/>
                  </a:cubicBezTo>
                  <a:cubicBezTo>
                    <a:pt x="150" y="78"/>
                    <a:pt x="122" y="57"/>
                    <a:pt x="128" y="50"/>
                  </a:cubicBezTo>
                  <a:cubicBezTo>
                    <a:pt x="136" y="41"/>
                    <a:pt x="174" y="43"/>
                    <a:pt x="187" y="43"/>
                  </a:cubicBezTo>
                  <a:cubicBezTo>
                    <a:pt x="200" y="43"/>
                    <a:pt x="200" y="47"/>
                    <a:pt x="209" y="47"/>
                  </a:cubicBezTo>
                  <a:cubicBezTo>
                    <a:pt x="220" y="49"/>
                    <a:pt x="232" y="42"/>
                    <a:pt x="243" y="45"/>
                  </a:cubicBezTo>
                  <a:cubicBezTo>
                    <a:pt x="250" y="46"/>
                    <a:pt x="267" y="24"/>
                    <a:pt x="267" y="24"/>
                  </a:cubicBezTo>
                  <a:cubicBezTo>
                    <a:pt x="277" y="20"/>
                    <a:pt x="293" y="26"/>
                    <a:pt x="305" y="23"/>
                  </a:cubicBezTo>
                  <a:cubicBezTo>
                    <a:pt x="317" y="20"/>
                    <a:pt x="329" y="0"/>
                    <a:pt x="339" y="5"/>
                  </a:cubicBezTo>
                  <a:cubicBezTo>
                    <a:pt x="350" y="10"/>
                    <a:pt x="353" y="41"/>
                    <a:pt x="368" y="50"/>
                  </a:cubicBezTo>
                  <a:cubicBezTo>
                    <a:pt x="383" y="59"/>
                    <a:pt x="417" y="52"/>
                    <a:pt x="427" y="60"/>
                  </a:cubicBezTo>
                  <a:cubicBezTo>
                    <a:pt x="434" y="68"/>
                    <a:pt x="427" y="101"/>
                    <a:pt x="427" y="101"/>
                  </a:cubicBezTo>
                  <a:cubicBezTo>
                    <a:pt x="432" y="116"/>
                    <a:pt x="402" y="148"/>
                    <a:pt x="401" y="159"/>
                  </a:cubicBezTo>
                  <a:cubicBezTo>
                    <a:pt x="400" y="170"/>
                    <a:pt x="414" y="170"/>
                    <a:pt x="421" y="170"/>
                  </a:cubicBezTo>
                  <a:cubicBezTo>
                    <a:pt x="428" y="170"/>
                    <a:pt x="432" y="157"/>
                    <a:pt x="441" y="162"/>
                  </a:cubicBezTo>
                  <a:cubicBezTo>
                    <a:pt x="450" y="167"/>
                    <a:pt x="463" y="197"/>
                    <a:pt x="473" y="202"/>
                  </a:cubicBezTo>
                  <a:cubicBezTo>
                    <a:pt x="492" y="219"/>
                    <a:pt x="491" y="192"/>
                    <a:pt x="502" y="192"/>
                  </a:cubicBezTo>
                  <a:cubicBezTo>
                    <a:pt x="513" y="192"/>
                    <a:pt x="533" y="196"/>
                    <a:pt x="539" y="205"/>
                  </a:cubicBezTo>
                  <a:cubicBezTo>
                    <a:pt x="545" y="214"/>
                    <a:pt x="529" y="233"/>
                    <a:pt x="536" y="244"/>
                  </a:cubicBezTo>
                  <a:cubicBezTo>
                    <a:pt x="543" y="255"/>
                    <a:pt x="575" y="263"/>
                    <a:pt x="581" y="271"/>
                  </a:cubicBezTo>
                  <a:cubicBezTo>
                    <a:pt x="579" y="279"/>
                    <a:pt x="585" y="291"/>
                    <a:pt x="574" y="295"/>
                  </a:cubicBezTo>
                  <a:cubicBezTo>
                    <a:pt x="564" y="298"/>
                    <a:pt x="532" y="286"/>
                    <a:pt x="521" y="291"/>
                  </a:cubicBezTo>
                  <a:cubicBezTo>
                    <a:pt x="510" y="296"/>
                    <a:pt x="517" y="314"/>
                    <a:pt x="509" y="323"/>
                  </a:cubicBezTo>
                  <a:cubicBezTo>
                    <a:pt x="501" y="332"/>
                    <a:pt x="481" y="342"/>
                    <a:pt x="473" y="347"/>
                  </a:cubicBezTo>
                  <a:close/>
                </a:path>
              </a:pathLst>
            </a:custGeom>
            <a:solidFill>
              <a:srgbClr val="FFCCCC"/>
            </a:solidFill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2" name="Freeform 15"/>
            <p:cNvSpPr>
              <a:spLocks noChangeAspect="1"/>
            </p:cNvSpPr>
            <p:nvPr/>
          </p:nvSpPr>
          <p:spPr bwMode="auto">
            <a:xfrm>
              <a:off x="6558938" y="3558204"/>
              <a:ext cx="127336" cy="118527"/>
            </a:xfrm>
            <a:custGeom>
              <a:avLst/>
              <a:gdLst>
                <a:gd name="T0" fmla="*/ 40 w 262"/>
                <a:gd name="T1" fmla="*/ 43 h 181"/>
                <a:gd name="T2" fmla="*/ 62 w 262"/>
                <a:gd name="T3" fmla="*/ 34 h 181"/>
                <a:gd name="T4" fmla="*/ 65 w 262"/>
                <a:gd name="T5" fmla="*/ 30 h 181"/>
                <a:gd name="T6" fmla="*/ 70 w 262"/>
                <a:gd name="T7" fmla="*/ 29 h 181"/>
                <a:gd name="T8" fmla="*/ 78 w 262"/>
                <a:gd name="T9" fmla="*/ 16 h 181"/>
                <a:gd name="T10" fmla="*/ 104 w 262"/>
                <a:gd name="T11" fmla="*/ 2 h 181"/>
                <a:gd name="T12" fmla="*/ 142 w 262"/>
                <a:gd name="T13" fmla="*/ 6 h 181"/>
                <a:gd name="T14" fmla="*/ 156 w 262"/>
                <a:gd name="T15" fmla="*/ 21 h 181"/>
                <a:gd name="T16" fmla="*/ 182 w 262"/>
                <a:gd name="T17" fmla="*/ 0 h 181"/>
                <a:gd name="T18" fmla="*/ 252 w 262"/>
                <a:gd name="T19" fmla="*/ 14 h 181"/>
                <a:gd name="T20" fmla="*/ 262 w 262"/>
                <a:gd name="T21" fmla="*/ 26 h 181"/>
                <a:gd name="T22" fmla="*/ 259 w 262"/>
                <a:gd name="T23" fmla="*/ 42 h 181"/>
                <a:gd name="T24" fmla="*/ 248 w 262"/>
                <a:gd name="T25" fmla="*/ 50 h 181"/>
                <a:gd name="T26" fmla="*/ 228 w 262"/>
                <a:gd name="T27" fmla="*/ 51 h 181"/>
                <a:gd name="T28" fmla="*/ 206 w 262"/>
                <a:gd name="T29" fmla="*/ 59 h 181"/>
                <a:gd name="T30" fmla="*/ 190 w 262"/>
                <a:gd name="T31" fmla="*/ 61 h 181"/>
                <a:gd name="T32" fmla="*/ 203 w 262"/>
                <a:gd name="T33" fmla="*/ 51 h 181"/>
                <a:gd name="T34" fmla="*/ 206 w 262"/>
                <a:gd name="T35" fmla="*/ 37 h 181"/>
                <a:gd name="T36" fmla="*/ 182 w 262"/>
                <a:gd name="T37" fmla="*/ 51 h 181"/>
                <a:gd name="T38" fmla="*/ 160 w 262"/>
                <a:gd name="T39" fmla="*/ 64 h 181"/>
                <a:gd name="T40" fmla="*/ 86 w 262"/>
                <a:gd name="T41" fmla="*/ 45 h 181"/>
                <a:gd name="T42" fmla="*/ 68 w 262"/>
                <a:gd name="T43" fmla="*/ 53 h 181"/>
                <a:gd name="T44" fmla="*/ 80 w 262"/>
                <a:gd name="T45" fmla="*/ 77 h 181"/>
                <a:gd name="T46" fmla="*/ 68 w 262"/>
                <a:gd name="T47" fmla="*/ 86 h 181"/>
                <a:gd name="T48" fmla="*/ 54 w 262"/>
                <a:gd name="T49" fmla="*/ 91 h 181"/>
                <a:gd name="T50" fmla="*/ 67 w 262"/>
                <a:gd name="T51" fmla="*/ 102 h 181"/>
                <a:gd name="T52" fmla="*/ 88 w 262"/>
                <a:gd name="T53" fmla="*/ 117 h 181"/>
                <a:gd name="T54" fmla="*/ 97 w 262"/>
                <a:gd name="T55" fmla="*/ 131 h 181"/>
                <a:gd name="T56" fmla="*/ 76 w 262"/>
                <a:gd name="T57" fmla="*/ 181 h 181"/>
                <a:gd name="T58" fmla="*/ 20 w 262"/>
                <a:gd name="T59" fmla="*/ 171 h 181"/>
                <a:gd name="T60" fmla="*/ 17 w 262"/>
                <a:gd name="T61" fmla="*/ 118 h 181"/>
                <a:gd name="T62" fmla="*/ 40 w 262"/>
                <a:gd name="T63" fmla="*/ 115 h 181"/>
                <a:gd name="T64" fmla="*/ 8 w 262"/>
                <a:gd name="T65" fmla="*/ 98 h 181"/>
                <a:gd name="T66" fmla="*/ 32 w 262"/>
                <a:gd name="T67" fmla="*/ 67 h 181"/>
                <a:gd name="T68" fmla="*/ 36 w 262"/>
                <a:gd name="T69" fmla="*/ 53 h 181"/>
                <a:gd name="T70" fmla="*/ 40 w 262"/>
                <a:gd name="T71" fmla="*/ 4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2" h="181">
                  <a:moveTo>
                    <a:pt x="40" y="43"/>
                  </a:moveTo>
                  <a:cubicBezTo>
                    <a:pt x="47" y="40"/>
                    <a:pt x="54" y="36"/>
                    <a:pt x="62" y="34"/>
                  </a:cubicBezTo>
                  <a:cubicBezTo>
                    <a:pt x="63" y="33"/>
                    <a:pt x="64" y="31"/>
                    <a:pt x="65" y="30"/>
                  </a:cubicBezTo>
                  <a:cubicBezTo>
                    <a:pt x="66" y="29"/>
                    <a:pt x="69" y="30"/>
                    <a:pt x="70" y="29"/>
                  </a:cubicBezTo>
                  <a:cubicBezTo>
                    <a:pt x="76" y="24"/>
                    <a:pt x="71" y="20"/>
                    <a:pt x="78" y="16"/>
                  </a:cubicBezTo>
                  <a:cubicBezTo>
                    <a:pt x="83" y="8"/>
                    <a:pt x="94" y="4"/>
                    <a:pt x="104" y="2"/>
                  </a:cubicBezTo>
                  <a:cubicBezTo>
                    <a:pt x="123" y="3"/>
                    <a:pt x="127" y="3"/>
                    <a:pt x="142" y="6"/>
                  </a:cubicBezTo>
                  <a:cubicBezTo>
                    <a:pt x="148" y="11"/>
                    <a:pt x="150" y="17"/>
                    <a:pt x="156" y="21"/>
                  </a:cubicBezTo>
                  <a:cubicBezTo>
                    <a:pt x="167" y="18"/>
                    <a:pt x="171" y="6"/>
                    <a:pt x="182" y="0"/>
                  </a:cubicBezTo>
                  <a:cubicBezTo>
                    <a:pt x="206" y="2"/>
                    <a:pt x="229" y="6"/>
                    <a:pt x="252" y="14"/>
                  </a:cubicBezTo>
                  <a:cubicBezTo>
                    <a:pt x="257" y="18"/>
                    <a:pt x="259" y="21"/>
                    <a:pt x="262" y="26"/>
                  </a:cubicBezTo>
                  <a:cubicBezTo>
                    <a:pt x="261" y="31"/>
                    <a:pt x="261" y="37"/>
                    <a:pt x="259" y="42"/>
                  </a:cubicBezTo>
                  <a:cubicBezTo>
                    <a:pt x="257" y="46"/>
                    <a:pt x="248" y="50"/>
                    <a:pt x="248" y="50"/>
                  </a:cubicBezTo>
                  <a:cubicBezTo>
                    <a:pt x="242" y="47"/>
                    <a:pt x="228" y="51"/>
                    <a:pt x="228" y="51"/>
                  </a:cubicBezTo>
                  <a:cubicBezTo>
                    <a:pt x="221" y="54"/>
                    <a:pt x="213" y="58"/>
                    <a:pt x="206" y="59"/>
                  </a:cubicBezTo>
                  <a:cubicBezTo>
                    <a:pt x="200" y="61"/>
                    <a:pt x="197" y="62"/>
                    <a:pt x="190" y="61"/>
                  </a:cubicBezTo>
                  <a:cubicBezTo>
                    <a:pt x="195" y="58"/>
                    <a:pt x="198" y="54"/>
                    <a:pt x="203" y="51"/>
                  </a:cubicBezTo>
                  <a:cubicBezTo>
                    <a:pt x="207" y="45"/>
                    <a:pt x="209" y="44"/>
                    <a:pt x="206" y="37"/>
                  </a:cubicBezTo>
                  <a:cubicBezTo>
                    <a:pt x="195" y="38"/>
                    <a:pt x="192" y="49"/>
                    <a:pt x="182" y="51"/>
                  </a:cubicBezTo>
                  <a:cubicBezTo>
                    <a:pt x="175" y="55"/>
                    <a:pt x="167" y="59"/>
                    <a:pt x="160" y="64"/>
                  </a:cubicBezTo>
                  <a:cubicBezTo>
                    <a:pt x="133" y="61"/>
                    <a:pt x="112" y="49"/>
                    <a:pt x="86" y="45"/>
                  </a:cubicBezTo>
                  <a:cubicBezTo>
                    <a:pt x="77" y="42"/>
                    <a:pt x="73" y="46"/>
                    <a:pt x="68" y="53"/>
                  </a:cubicBezTo>
                  <a:cubicBezTo>
                    <a:pt x="70" y="64"/>
                    <a:pt x="70" y="71"/>
                    <a:pt x="80" y="77"/>
                  </a:cubicBezTo>
                  <a:cubicBezTo>
                    <a:pt x="77" y="84"/>
                    <a:pt x="75" y="85"/>
                    <a:pt x="68" y="86"/>
                  </a:cubicBezTo>
                  <a:cubicBezTo>
                    <a:pt x="63" y="88"/>
                    <a:pt x="59" y="90"/>
                    <a:pt x="54" y="91"/>
                  </a:cubicBezTo>
                  <a:cubicBezTo>
                    <a:pt x="57" y="100"/>
                    <a:pt x="58" y="101"/>
                    <a:pt x="67" y="102"/>
                  </a:cubicBezTo>
                  <a:cubicBezTo>
                    <a:pt x="75" y="107"/>
                    <a:pt x="81" y="112"/>
                    <a:pt x="88" y="117"/>
                  </a:cubicBezTo>
                  <a:cubicBezTo>
                    <a:pt x="91" y="122"/>
                    <a:pt x="94" y="126"/>
                    <a:pt x="97" y="131"/>
                  </a:cubicBezTo>
                  <a:cubicBezTo>
                    <a:pt x="107" y="165"/>
                    <a:pt x="107" y="175"/>
                    <a:pt x="76" y="181"/>
                  </a:cubicBezTo>
                  <a:cubicBezTo>
                    <a:pt x="54" y="179"/>
                    <a:pt x="39" y="180"/>
                    <a:pt x="20" y="171"/>
                  </a:cubicBezTo>
                  <a:cubicBezTo>
                    <a:pt x="7" y="155"/>
                    <a:pt x="13" y="138"/>
                    <a:pt x="17" y="118"/>
                  </a:cubicBezTo>
                  <a:cubicBezTo>
                    <a:pt x="17" y="117"/>
                    <a:pt x="30" y="116"/>
                    <a:pt x="40" y="115"/>
                  </a:cubicBezTo>
                  <a:cubicBezTo>
                    <a:pt x="35" y="100"/>
                    <a:pt x="23" y="99"/>
                    <a:pt x="8" y="98"/>
                  </a:cubicBezTo>
                  <a:cubicBezTo>
                    <a:pt x="0" y="83"/>
                    <a:pt x="21" y="73"/>
                    <a:pt x="32" y="67"/>
                  </a:cubicBezTo>
                  <a:cubicBezTo>
                    <a:pt x="33" y="62"/>
                    <a:pt x="36" y="53"/>
                    <a:pt x="36" y="53"/>
                  </a:cubicBezTo>
                  <a:lnTo>
                    <a:pt x="40" y="43"/>
                  </a:lnTo>
                  <a:close/>
                </a:path>
              </a:pathLst>
            </a:custGeom>
            <a:solidFill>
              <a:schemeClr val="tx1"/>
            </a:solidFill>
            <a:ln w="190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3" name="Oval 17"/>
            <p:cNvSpPr>
              <a:spLocks noChangeAspect="1" noChangeArrowheads="1"/>
            </p:cNvSpPr>
            <p:nvPr/>
          </p:nvSpPr>
          <p:spPr bwMode="auto">
            <a:xfrm rot="11544184">
              <a:off x="6210523" y="3126013"/>
              <a:ext cx="204674" cy="188632"/>
            </a:xfrm>
            <a:prstGeom prst="ellipse">
              <a:avLst/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" name="Oval 18"/>
            <p:cNvSpPr>
              <a:spLocks noChangeAspect="1" noChangeArrowheads="1"/>
            </p:cNvSpPr>
            <p:nvPr/>
          </p:nvSpPr>
          <p:spPr bwMode="auto">
            <a:xfrm rot="11544184">
              <a:off x="6259739" y="3146972"/>
              <a:ext cx="117180" cy="107686"/>
            </a:xfrm>
            <a:prstGeom prst="ellipse">
              <a:avLst/>
            </a:prstGeom>
            <a:gradFill rotWithShape="0">
              <a:gsLst>
                <a:gs pos="0">
                  <a:srgbClr val="CC6600"/>
                </a:gs>
                <a:gs pos="100000">
                  <a:srgbClr val="CC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5" name="Freeform 20"/>
            <p:cNvSpPr>
              <a:spLocks noChangeAspect="1"/>
            </p:cNvSpPr>
            <p:nvPr/>
          </p:nvSpPr>
          <p:spPr bwMode="auto">
            <a:xfrm>
              <a:off x="6639402" y="3141913"/>
              <a:ext cx="293731" cy="315109"/>
            </a:xfrm>
            <a:custGeom>
              <a:avLst/>
              <a:gdLst>
                <a:gd name="T0" fmla="*/ 473 w 585"/>
                <a:gd name="T1" fmla="*/ 347 h 556"/>
                <a:gd name="T2" fmla="*/ 491 w 585"/>
                <a:gd name="T3" fmla="*/ 380 h 556"/>
                <a:gd name="T4" fmla="*/ 549 w 585"/>
                <a:gd name="T5" fmla="*/ 375 h 556"/>
                <a:gd name="T6" fmla="*/ 577 w 585"/>
                <a:gd name="T7" fmla="*/ 383 h 556"/>
                <a:gd name="T8" fmla="*/ 576 w 585"/>
                <a:gd name="T9" fmla="*/ 407 h 556"/>
                <a:gd name="T10" fmla="*/ 550 w 585"/>
                <a:gd name="T11" fmla="*/ 440 h 556"/>
                <a:gd name="T12" fmla="*/ 509 w 585"/>
                <a:gd name="T13" fmla="*/ 452 h 556"/>
                <a:gd name="T14" fmla="*/ 518 w 585"/>
                <a:gd name="T15" fmla="*/ 472 h 556"/>
                <a:gd name="T16" fmla="*/ 547 w 585"/>
                <a:gd name="T17" fmla="*/ 479 h 556"/>
                <a:gd name="T18" fmla="*/ 542 w 585"/>
                <a:gd name="T19" fmla="*/ 501 h 556"/>
                <a:gd name="T20" fmla="*/ 565 w 585"/>
                <a:gd name="T21" fmla="*/ 530 h 556"/>
                <a:gd name="T22" fmla="*/ 510 w 585"/>
                <a:gd name="T23" fmla="*/ 524 h 556"/>
                <a:gd name="T24" fmla="*/ 470 w 585"/>
                <a:gd name="T25" fmla="*/ 506 h 556"/>
                <a:gd name="T26" fmla="*/ 467 w 585"/>
                <a:gd name="T27" fmla="*/ 528 h 556"/>
                <a:gd name="T28" fmla="*/ 456 w 585"/>
                <a:gd name="T29" fmla="*/ 538 h 556"/>
                <a:gd name="T30" fmla="*/ 433 w 585"/>
                <a:gd name="T31" fmla="*/ 517 h 556"/>
                <a:gd name="T32" fmla="*/ 401 w 585"/>
                <a:gd name="T33" fmla="*/ 497 h 556"/>
                <a:gd name="T34" fmla="*/ 387 w 585"/>
                <a:gd name="T35" fmla="*/ 499 h 556"/>
                <a:gd name="T36" fmla="*/ 355 w 585"/>
                <a:gd name="T37" fmla="*/ 521 h 556"/>
                <a:gd name="T38" fmla="*/ 341 w 585"/>
                <a:gd name="T39" fmla="*/ 545 h 556"/>
                <a:gd name="T40" fmla="*/ 307 w 585"/>
                <a:gd name="T41" fmla="*/ 532 h 556"/>
                <a:gd name="T42" fmla="*/ 257 w 585"/>
                <a:gd name="T43" fmla="*/ 536 h 556"/>
                <a:gd name="T44" fmla="*/ 227 w 585"/>
                <a:gd name="T45" fmla="*/ 511 h 556"/>
                <a:gd name="T46" fmla="*/ 179 w 585"/>
                <a:gd name="T47" fmla="*/ 512 h 556"/>
                <a:gd name="T48" fmla="*/ 144 w 585"/>
                <a:gd name="T49" fmla="*/ 511 h 556"/>
                <a:gd name="T50" fmla="*/ 123 w 585"/>
                <a:gd name="T51" fmla="*/ 503 h 556"/>
                <a:gd name="T52" fmla="*/ 118 w 585"/>
                <a:gd name="T53" fmla="*/ 448 h 556"/>
                <a:gd name="T54" fmla="*/ 89 w 585"/>
                <a:gd name="T55" fmla="*/ 446 h 556"/>
                <a:gd name="T56" fmla="*/ 73 w 585"/>
                <a:gd name="T57" fmla="*/ 434 h 556"/>
                <a:gd name="T58" fmla="*/ 82 w 585"/>
                <a:gd name="T59" fmla="*/ 415 h 556"/>
                <a:gd name="T60" fmla="*/ 57 w 585"/>
                <a:gd name="T61" fmla="*/ 384 h 556"/>
                <a:gd name="T62" fmla="*/ 9 w 585"/>
                <a:gd name="T63" fmla="*/ 357 h 556"/>
                <a:gd name="T64" fmla="*/ 38 w 585"/>
                <a:gd name="T65" fmla="*/ 309 h 556"/>
                <a:gd name="T66" fmla="*/ 5 w 585"/>
                <a:gd name="T67" fmla="*/ 244 h 556"/>
                <a:gd name="T68" fmla="*/ 70 w 585"/>
                <a:gd name="T69" fmla="*/ 240 h 556"/>
                <a:gd name="T70" fmla="*/ 56 w 585"/>
                <a:gd name="T71" fmla="*/ 162 h 556"/>
                <a:gd name="T72" fmla="*/ 139 w 585"/>
                <a:gd name="T73" fmla="*/ 165 h 556"/>
                <a:gd name="T74" fmla="*/ 144 w 585"/>
                <a:gd name="T75" fmla="*/ 143 h 556"/>
                <a:gd name="T76" fmla="*/ 125 w 585"/>
                <a:gd name="T77" fmla="*/ 105 h 556"/>
                <a:gd name="T78" fmla="*/ 150 w 585"/>
                <a:gd name="T79" fmla="*/ 87 h 556"/>
                <a:gd name="T80" fmla="*/ 128 w 585"/>
                <a:gd name="T81" fmla="*/ 50 h 556"/>
                <a:gd name="T82" fmla="*/ 187 w 585"/>
                <a:gd name="T83" fmla="*/ 43 h 556"/>
                <a:gd name="T84" fmla="*/ 209 w 585"/>
                <a:gd name="T85" fmla="*/ 47 h 556"/>
                <a:gd name="T86" fmla="*/ 243 w 585"/>
                <a:gd name="T87" fmla="*/ 45 h 556"/>
                <a:gd name="T88" fmla="*/ 267 w 585"/>
                <a:gd name="T89" fmla="*/ 24 h 556"/>
                <a:gd name="T90" fmla="*/ 305 w 585"/>
                <a:gd name="T91" fmla="*/ 23 h 556"/>
                <a:gd name="T92" fmla="*/ 339 w 585"/>
                <a:gd name="T93" fmla="*/ 5 h 556"/>
                <a:gd name="T94" fmla="*/ 368 w 585"/>
                <a:gd name="T95" fmla="*/ 50 h 556"/>
                <a:gd name="T96" fmla="*/ 427 w 585"/>
                <a:gd name="T97" fmla="*/ 60 h 556"/>
                <a:gd name="T98" fmla="*/ 427 w 585"/>
                <a:gd name="T99" fmla="*/ 101 h 556"/>
                <a:gd name="T100" fmla="*/ 401 w 585"/>
                <a:gd name="T101" fmla="*/ 159 h 556"/>
                <a:gd name="T102" fmla="*/ 421 w 585"/>
                <a:gd name="T103" fmla="*/ 170 h 556"/>
                <a:gd name="T104" fmla="*/ 441 w 585"/>
                <a:gd name="T105" fmla="*/ 162 h 556"/>
                <a:gd name="T106" fmla="*/ 473 w 585"/>
                <a:gd name="T107" fmla="*/ 202 h 556"/>
                <a:gd name="T108" fmla="*/ 502 w 585"/>
                <a:gd name="T109" fmla="*/ 192 h 556"/>
                <a:gd name="T110" fmla="*/ 539 w 585"/>
                <a:gd name="T111" fmla="*/ 205 h 556"/>
                <a:gd name="T112" fmla="*/ 536 w 585"/>
                <a:gd name="T113" fmla="*/ 244 h 556"/>
                <a:gd name="T114" fmla="*/ 581 w 585"/>
                <a:gd name="T115" fmla="*/ 271 h 556"/>
                <a:gd name="T116" fmla="*/ 574 w 585"/>
                <a:gd name="T117" fmla="*/ 295 h 556"/>
                <a:gd name="T118" fmla="*/ 521 w 585"/>
                <a:gd name="T119" fmla="*/ 291 h 556"/>
                <a:gd name="T120" fmla="*/ 509 w 585"/>
                <a:gd name="T121" fmla="*/ 323 h 556"/>
                <a:gd name="T122" fmla="*/ 473 w 585"/>
                <a:gd name="T123" fmla="*/ 347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85" h="556">
                  <a:moveTo>
                    <a:pt x="473" y="347"/>
                  </a:moveTo>
                  <a:cubicBezTo>
                    <a:pt x="473" y="359"/>
                    <a:pt x="478" y="375"/>
                    <a:pt x="491" y="380"/>
                  </a:cubicBezTo>
                  <a:cubicBezTo>
                    <a:pt x="504" y="385"/>
                    <a:pt x="535" y="375"/>
                    <a:pt x="549" y="375"/>
                  </a:cubicBezTo>
                  <a:cubicBezTo>
                    <a:pt x="563" y="375"/>
                    <a:pt x="573" y="378"/>
                    <a:pt x="577" y="383"/>
                  </a:cubicBezTo>
                  <a:cubicBezTo>
                    <a:pt x="581" y="388"/>
                    <a:pt x="581" y="397"/>
                    <a:pt x="576" y="407"/>
                  </a:cubicBezTo>
                  <a:cubicBezTo>
                    <a:pt x="571" y="417"/>
                    <a:pt x="561" y="433"/>
                    <a:pt x="550" y="440"/>
                  </a:cubicBezTo>
                  <a:cubicBezTo>
                    <a:pt x="542" y="448"/>
                    <a:pt x="514" y="447"/>
                    <a:pt x="509" y="452"/>
                  </a:cubicBezTo>
                  <a:cubicBezTo>
                    <a:pt x="504" y="457"/>
                    <a:pt x="512" y="468"/>
                    <a:pt x="518" y="472"/>
                  </a:cubicBezTo>
                  <a:cubicBezTo>
                    <a:pt x="524" y="476"/>
                    <a:pt x="543" y="474"/>
                    <a:pt x="547" y="479"/>
                  </a:cubicBezTo>
                  <a:cubicBezTo>
                    <a:pt x="551" y="484"/>
                    <a:pt x="539" y="493"/>
                    <a:pt x="542" y="501"/>
                  </a:cubicBezTo>
                  <a:cubicBezTo>
                    <a:pt x="545" y="509"/>
                    <a:pt x="570" y="526"/>
                    <a:pt x="565" y="530"/>
                  </a:cubicBezTo>
                  <a:cubicBezTo>
                    <a:pt x="556" y="535"/>
                    <a:pt x="526" y="528"/>
                    <a:pt x="510" y="524"/>
                  </a:cubicBezTo>
                  <a:cubicBezTo>
                    <a:pt x="494" y="520"/>
                    <a:pt x="477" y="505"/>
                    <a:pt x="470" y="506"/>
                  </a:cubicBezTo>
                  <a:cubicBezTo>
                    <a:pt x="463" y="507"/>
                    <a:pt x="469" y="523"/>
                    <a:pt x="467" y="528"/>
                  </a:cubicBezTo>
                  <a:cubicBezTo>
                    <a:pt x="465" y="533"/>
                    <a:pt x="462" y="540"/>
                    <a:pt x="456" y="538"/>
                  </a:cubicBezTo>
                  <a:cubicBezTo>
                    <a:pt x="450" y="536"/>
                    <a:pt x="442" y="524"/>
                    <a:pt x="433" y="517"/>
                  </a:cubicBezTo>
                  <a:cubicBezTo>
                    <a:pt x="424" y="510"/>
                    <a:pt x="409" y="500"/>
                    <a:pt x="401" y="497"/>
                  </a:cubicBezTo>
                  <a:cubicBezTo>
                    <a:pt x="390" y="500"/>
                    <a:pt x="395" y="495"/>
                    <a:pt x="387" y="499"/>
                  </a:cubicBezTo>
                  <a:cubicBezTo>
                    <a:pt x="379" y="503"/>
                    <a:pt x="363" y="513"/>
                    <a:pt x="355" y="521"/>
                  </a:cubicBezTo>
                  <a:cubicBezTo>
                    <a:pt x="346" y="529"/>
                    <a:pt x="355" y="541"/>
                    <a:pt x="341" y="545"/>
                  </a:cubicBezTo>
                  <a:cubicBezTo>
                    <a:pt x="331" y="556"/>
                    <a:pt x="325" y="530"/>
                    <a:pt x="307" y="532"/>
                  </a:cubicBezTo>
                  <a:cubicBezTo>
                    <a:pt x="275" y="531"/>
                    <a:pt x="280" y="547"/>
                    <a:pt x="257" y="536"/>
                  </a:cubicBezTo>
                  <a:cubicBezTo>
                    <a:pt x="243" y="529"/>
                    <a:pt x="240" y="515"/>
                    <a:pt x="227" y="511"/>
                  </a:cubicBezTo>
                  <a:cubicBezTo>
                    <a:pt x="214" y="507"/>
                    <a:pt x="193" y="512"/>
                    <a:pt x="179" y="512"/>
                  </a:cubicBezTo>
                  <a:cubicBezTo>
                    <a:pt x="165" y="512"/>
                    <a:pt x="153" y="512"/>
                    <a:pt x="144" y="511"/>
                  </a:cubicBezTo>
                  <a:cubicBezTo>
                    <a:pt x="135" y="510"/>
                    <a:pt x="133" y="508"/>
                    <a:pt x="123" y="503"/>
                  </a:cubicBezTo>
                  <a:cubicBezTo>
                    <a:pt x="119" y="493"/>
                    <a:pt x="124" y="458"/>
                    <a:pt x="118" y="448"/>
                  </a:cubicBezTo>
                  <a:cubicBezTo>
                    <a:pt x="112" y="438"/>
                    <a:pt x="96" y="448"/>
                    <a:pt x="89" y="446"/>
                  </a:cubicBezTo>
                  <a:cubicBezTo>
                    <a:pt x="82" y="444"/>
                    <a:pt x="74" y="439"/>
                    <a:pt x="73" y="434"/>
                  </a:cubicBezTo>
                  <a:cubicBezTo>
                    <a:pt x="72" y="429"/>
                    <a:pt x="85" y="423"/>
                    <a:pt x="82" y="415"/>
                  </a:cubicBezTo>
                  <a:cubicBezTo>
                    <a:pt x="79" y="407"/>
                    <a:pt x="77" y="381"/>
                    <a:pt x="57" y="384"/>
                  </a:cubicBezTo>
                  <a:cubicBezTo>
                    <a:pt x="40" y="377"/>
                    <a:pt x="20" y="369"/>
                    <a:pt x="9" y="357"/>
                  </a:cubicBezTo>
                  <a:cubicBezTo>
                    <a:pt x="7" y="343"/>
                    <a:pt x="39" y="328"/>
                    <a:pt x="38" y="309"/>
                  </a:cubicBezTo>
                  <a:cubicBezTo>
                    <a:pt x="37" y="290"/>
                    <a:pt x="0" y="255"/>
                    <a:pt x="5" y="244"/>
                  </a:cubicBezTo>
                  <a:cubicBezTo>
                    <a:pt x="10" y="233"/>
                    <a:pt x="61" y="254"/>
                    <a:pt x="70" y="240"/>
                  </a:cubicBezTo>
                  <a:cubicBezTo>
                    <a:pt x="79" y="226"/>
                    <a:pt x="45" y="174"/>
                    <a:pt x="56" y="162"/>
                  </a:cubicBezTo>
                  <a:cubicBezTo>
                    <a:pt x="67" y="150"/>
                    <a:pt x="124" y="168"/>
                    <a:pt x="139" y="165"/>
                  </a:cubicBezTo>
                  <a:cubicBezTo>
                    <a:pt x="139" y="155"/>
                    <a:pt x="146" y="153"/>
                    <a:pt x="144" y="143"/>
                  </a:cubicBezTo>
                  <a:cubicBezTo>
                    <a:pt x="142" y="133"/>
                    <a:pt x="124" y="114"/>
                    <a:pt x="125" y="105"/>
                  </a:cubicBezTo>
                  <a:cubicBezTo>
                    <a:pt x="126" y="96"/>
                    <a:pt x="150" y="96"/>
                    <a:pt x="150" y="87"/>
                  </a:cubicBezTo>
                  <a:cubicBezTo>
                    <a:pt x="150" y="78"/>
                    <a:pt x="122" y="57"/>
                    <a:pt x="128" y="50"/>
                  </a:cubicBezTo>
                  <a:cubicBezTo>
                    <a:pt x="136" y="41"/>
                    <a:pt x="174" y="43"/>
                    <a:pt x="187" y="43"/>
                  </a:cubicBezTo>
                  <a:cubicBezTo>
                    <a:pt x="200" y="43"/>
                    <a:pt x="200" y="47"/>
                    <a:pt x="209" y="47"/>
                  </a:cubicBezTo>
                  <a:cubicBezTo>
                    <a:pt x="220" y="49"/>
                    <a:pt x="232" y="42"/>
                    <a:pt x="243" y="45"/>
                  </a:cubicBezTo>
                  <a:cubicBezTo>
                    <a:pt x="250" y="46"/>
                    <a:pt x="267" y="24"/>
                    <a:pt x="267" y="24"/>
                  </a:cubicBezTo>
                  <a:cubicBezTo>
                    <a:pt x="277" y="20"/>
                    <a:pt x="293" y="26"/>
                    <a:pt x="305" y="23"/>
                  </a:cubicBezTo>
                  <a:cubicBezTo>
                    <a:pt x="317" y="20"/>
                    <a:pt x="329" y="0"/>
                    <a:pt x="339" y="5"/>
                  </a:cubicBezTo>
                  <a:cubicBezTo>
                    <a:pt x="350" y="10"/>
                    <a:pt x="353" y="41"/>
                    <a:pt x="368" y="50"/>
                  </a:cubicBezTo>
                  <a:cubicBezTo>
                    <a:pt x="383" y="59"/>
                    <a:pt x="417" y="52"/>
                    <a:pt x="427" y="60"/>
                  </a:cubicBezTo>
                  <a:cubicBezTo>
                    <a:pt x="434" y="68"/>
                    <a:pt x="427" y="101"/>
                    <a:pt x="427" y="101"/>
                  </a:cubicBezTo>
                  <a:cubicBezTo>
                    <a:pt x="432" y="116"/>
                    <a:pt x="402" y="148"/>
                    <a:pt x="401" y="159"/>
                  </a:cubicBezTo>
                  <a:cubicBezTo>
                    <a:pt x="400" y="170"/>
                    <a:pt x="414" y="170"/>
                    <a:pt x="421" y="170"/>
                  </a:cubicBezTo>
                  <a:cubicBezTo>
                    <a:pt x="428" y="170"/>
                    <a:pt x="432" y="157"/>
                    <a:pt x="441" y="162"/>
                  </a:cubicBezTo>
                  <a:cubicBezTo>
                    <a:pt x="450" y="167"/>
                    <a:pt x="463" y="197"/>
                    <a:pt x="473" y="202"/>
                  </a:cubicBezTo>
                  <a:cubicBezTo>
                    <a:pt x="492" y="219"/>
                    <a:pt x="491" y="192"/>
                    <a:pt x="502" y="192"/>
                  </a:cubicBezTo>
                  <a:cubicBezTo>
                    <a:pt x="513" y="192"/>
                    <a:pt x="533" y="196"/>
                    <a:pt x="539" y="205"/>
                  </a:cubicBezTo>
                  <a:cubicBezTo>
                    <a:pt x="545" y="214"/>
                    <a:pt x="529" y="233"/>
                    <a:pt x="536" y="244"/>
                  </a:cubicBezTo>
                  <a:cubicBezTo>
                    <a:pt x="543" y="255"/>
                    <a:pt x="575" y="263"/>
                    <a:pt x="581" y="271"/>
                  </a:cubicBezTo>
                  <a:cubicBezTo>
                    <a:pt x="579" y="279"/>
                    <a:pt x="585" y="291"/>
                    <a:pt x="574" y="295"/>
                  </a:cubicBezTo>
                  <a:cubicBezTo>
                    <a:pt x="564" y="298"/>
                    <a:pt x="532" y="286"/>
                    <a:pt x="521" y="291"/>
                  </a:cubicBezTo>
                  <a:cubicBezTo>
                    <a:pt x="510" y="296"/>
                    <a:pt x="517" y="314"/>
                    <a:pt x="509" y="323"/>
                  </a:cubicBezTo>
                  <a:cubicBezTo>
                    <a:pt x="501" y="332"/>
                    <a:pt x="481" y="342"/>
                    <a:pt x="473" y="347"/>
                  </a:cubicBezTo>
                  <a:close/>
                </a:path>
              </a:pathLst>
            </a:custGeom>
            <a:solidFill>
              <a:srgbClr val="FFCCCC"/>
            </a:solidFill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6" name="Freeform 21"/>
            <p:cNvSpPr>
              <a:spLocks noChangeAspect="1"/>
            </p:cNvSpPr>
            <p:nvPr/>
          </p:nvSpPr>
          <p:spPr bwMode="auto">
            <a:xfrm flipH="1">
              <a:off x="6737833" y="3267667"/>
              <a:ext cx="127336" cy="119250"/>
            </a:xfrm>
            <a:custGeom>
              <a:avLst/>
              <a:gdLst>
                <a:gd name="T0" fmla="*/ 40 w 262"/>
                <a:gd name="T1" fmla="*/ 43 h 181"/>
                <a:gd name="T2" fmla="*/ 62 w 262"/>
                <a:gd name="T3" fmla="*/ 34 h 181"/>
                <a:gd name="T4" fmla="*/ 65 w 262"/>
                <a:gd name="T5" fmla="*/ 30 h 181"/>
                <a:gd name="T6" fmla="*/ 70 w 262"/>
                <a:gd name="T7" fmla="*/ 29 h 181"/>
                <a:gd name="T8" fmla="*/ 78 w 262"/>
                <a:gd name="T9" fmla="*/ 16 h 181"/>
                <a:gd name="T10" fmla="*/ 104 w 262"/>
                <a:gd name="T11" fmla="*/ 2 h 181"/>
                <a:gd name="T12" fmla="*/ 142 w 262"/>
                <a:gd name="T13" fmla="*/ 6 h 181"/>
                <a:gd name="T14" fmla="*/ 156 w 262"/>
                <a:gd name="T15" fmla="*/ 21 h 181"/>
                <a:gd name="T16" fmla="*/ 182 w 262"/>
                <a:gd name="T17" fmla="*/ 0 h 181"/>
                <a:gd name="T18" fmla="*/ 252 w 262"/>
                <a:gd name="T19" fmla="*/ 14 h 181"/>
                <a:gd name="T20" fmla="*/ 262 w 262"/>
                <a:gd name="T21" fmla="*/ 26 h 181"/>
                <a:gd name="T22" fmla="*/ 259 w 262"/>
                <a:gd name="T23" fmla="*/ 42 h 181"/>
                <a:gd name="T24" fmla="*/ 248 w 262"/>
                <a:gd name="T25" fmla="*/ 50 h 181"/>
                <a:gd name="T26" fmla="*/ 228 w 262"/>
                <a:gd name="T27" fmla="*/ 51 h 181"/>
                <a:gd name="T28" fmla="*/ 206 w 262"/>
                <a:gd name="T29" fmla="*/ 59 h 181"/>
                <a:gd name="T30" fmla="*/ 190 w 262"/>
                <a:gd name="T31" fmla="*/ 61 h 181"/>
                <a:gd name="T32" fmla="*/ 203 w 262"/>
                <a:gd name="T33" fmla="*/ 51 h 181"/>
                <a:gd name="T34" fmla="*/ 206 w 262"/>
                <a:gd name="T35" fmla="*/ 37 h 181"/>
                <a:gd name="T36" fmla="*/ 182 w 262"/>
                <a:gd name="T37" fmla="*/ 51 h 181"/>
                <a:gd name="T38" fmla="*/ 160 w 262"/>
                <a:gd name="T39" fmla="*/ 64 h 181"/>
                <a:gd name="T40" fmla="*/ 86 w 262"/>
                <a:gd name="T41" fmla="*/ 45 h 181"/>
                <a:gd name="T42" fmla="*/ 68 w 262"/>
                <a:gd name="T43" fmla="*/ 53 h 181"/>
                <a:gd name="T44" fmla="*/ 80 w 262"/>
                <a:gd name="T45" fmla="*/ 77 h 181"/>
                <a:gd name="T46" fmla="*/ 68 w 262"/>
                <a:gd name="T47" fmla="*/ 86 h 181"/>
                <a:gd name="T48" fmla="*/ 54 w 262"/>
                <a:gd name="T49" fmla="*/ 91 h 181"/>
                <a:gd name="T50" fmla="*/ 67 w 262"/>
                <a:gd name="T51" fmla="*/ 102 h 181"/>
                <a:gd name="T52" fmla="*/ 88 w 262"/>
                <a:gd name="T53" fmla="*/ 117 h 181"/>
                <a:gd name="T54" fmla="*/ 97 w 262"/>
                <a:gd name="T55" fmla="*/ 131 h 181"/>
                <a:gd name="T56" fmla="*/ 76 w 262"/>
                <a:gd name="T57" fmla="*/ 181 h 181"/>
                <a:gd name="T58" fmla="*/ 20 w 262"/>
                <a:gd name="T59" fmla="*/ 171 h 181"/>
                <a:gd name="T60" fmla="*/ 17 w 262"/>
                <a:gd name="T61" fmla="*/ 118 h 181"/>
                <a:gd name="T62" fmla="*/ 40 w 262"/>
                <a:gd name="T63" fmla="*/ 115 h 181"/>
                <a:gd name="T64" fmla="*/ 8 w 262"/>
                <a:gd name="T65" fmla="*/ 98 h 181"/>
                <a:gd name="T66" fmla="*/ 32 w 262"/>
                <a:gd name="T67" fmla="*/ 67 h 181"/>
                <a:gd name="T68" fmla="*/ 36 w 262"/>
                <a:gd name="T69" fmla="*/ 53 h 181"/>
                <a:gd name="T70" fmla="*/ 40 w 262"/>
                <a:gd name="T71" fmla="*/ 4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2" h="181">
                  <a:moveTo>
                    <a:pt x="40" y="43"/>
                  </a:moveTo>
                  <a:cubicBezTo>
                    <a:pt x="47" y="40"/>
                    <a:pt x="54" y="36"/>
                    <a:pt x="62" y="34"/>
                  </a:cubicBezTo>
                  <a:cubicBezTo>
                    <a:pt x="63" y="33"/>
                    <a:pt x="64" y="31"/>
                    <a:pt x="65" y="30"/>
                  </a:cubicBezTo>
                  <a:cubicBezTo>
                    <a:pt x="66" y="29"/>
                    <a:pt x="69" y="30"/>
                    <a:pt x="70" y="29"/>
                  </a:cubicBezTo>
                  <a:cubicBezTo>
                    <a:pt x="76" y="24"/>
                    <a:pt x="71" y="20"/>
                    <a:pt x="78" y="16"/>
                  </a:cubicBezTo>
                  <a:cubicBezTo>
                    <a:pt x="83" y="8"/>
                    <a:pt x="94" y="4"/>
                    <a:pt x="104" y="2"/>
                  </a:cubicBezTo>
                  <a:cubicBezTo>
                    <a:pt x="123" y="3"/>
                    <a:pt x="127" y="3"/>
                    <a:pt x="142" y="6"/>
                  </a:cubicBezTo>
                  <a:cubicBezTo>
                    <a:pt x="148" y="11"/>
                    <a:pt x="150" y="17"/>
                    <a:pt x="156" y="21"/>
                  </a:cubicBezTo>
                  <a:cubicBezTo>
                    <a:pt x="167" y="18"/>
                    <a:pt x="171" y="6"/>
                    <a:pt x="182" y="0"/>
                  </a:cubicBezTo>
                  <a:cubicBezTo>
                    <a:pt x="206" y="2"/>
                    <a:pt x="229" y="6"/>
                    <a:pt x="252" y="14"/>
                  </a:cubicBezTo>
                  <a:cubicBezTo>
                    <a:pt x="257" y="18"/>
                    <a:pt x="259" y="21"/>
                    <a:pt x="262" y="26"/>
                  </a:cubicBezTo>
                  <a:cubicBezTo>
                    <a:pt x="261" y="31"/>
                    <a:pt x="261" y="37"/>
                    <a:pt x="259" y="42"/>
                  </a:cubicBezTo>
                  <a:cubicBezTo>
                    <a:pt x="257" y="46"/>
                    <a:pt x="248" y="50"/>
                    <a:pt x="248" y="50"/>
                  </a:cubicBezTo>
                  <a:cubicBezTo>
                    <a:pt x="242" y="47"/>
                    <a:pt x="228" y="51"/>
                    <a:pt x="228" y="51"/>
                  </a:cubicBezTo>
                  <a:cubicBezTo>
                    <a:pt x="221" y="54"/>
                    <a:pt x="213" y="58"/>
                    <a:pt x="206" y="59"/>
                  </a:cubicBezTo>
                  <a:cubicBezTo>
                    <a:pt x="200" y="61"/>
                    <a:pt x="197" y="62"/>
                    <a:pt x="190" y="61"/>
                  </a:cubicBezTo>
                  <a:cubicBezTo>
                    <a:pt x="195" y="58"/>
                    <a:pt x="198" y="54"/>
                    <a:pt x="203" y="51"/>
                  </a:cubicBezTo>
                  <a:cubicBezTo>
                    <a:pt x="207" y="45"/>
                    <a:pt x="209" y="44"/>
                    <a:pt x="206" y="37"/>
                  </a:cubicBezTo>
                  <a:cubicBezTo>
                    <a:pt x="195" y="38"/>
                    <a:pt x="192" y="49"/>
                    <a:pt x="182" y="51"/>
                  </a:cubicBezTo>
                  <a:cubicBezTo>
                    <a:pt x="175" y="55"/>
                    <a:pt x="167" y="59"/>
                    <a:pt x="160" y="64"/>
                  </a:cubicBezTo>
                  <a:cubicBezTo>
                    <a:pt x="133" y="61"/>
                    <a:pt x="112" y="49"/>
                    <a:pt x="86" y="45"/>
                  </a:cubicBezTo>
                  <a:cubicBezTo>
                    <a:pt x="77" y="42"/>
                    <a:pt x="73" y="46"/>
                    <a:pt x="68" y="53"/>
                  </a:cubicBezTo>
                  <a:cubicBezTo>
                    <a:pt x="70" y="64"/>
                    <a:pt x="70" y="71"/>
                    <a:pt x="80" y="77"/>
                  </a:cubicBezTo>
                  <a:cubicBezTo>
                    <a:pt x="77" y="84"/>
                    <a:pt x="75" y="85"/>
                    <a:pt x="68" y="86"/>
                  </a:cubicBezTo>
                  <a:cubicBezTo>
                    <a:pt x="63" y="88"/>
                    <a:pt x="59" y="90"/>
                    <a:pt x="54" y="91"/>
                  </a:cubicBezTo>
                  <a:cubicBezTo>
                    <a:pt x="57" y="100"/>
                    <a:pt x="58" y="101"/>
                    <a:pt x="67" y="102"/>
                  </a:cubicBezTo>
                  <a:cubicBezTo>
                    <a:pt x="75" y="107"/>
                    <a:pt x="81" y="112"/>
                    <a:pt x="88" y="117"/>
                  </a:cubicBezTo>
                  <a:cubicBezTo>
                    <a:pt x="91" y="122"/>
                    <a:pt x="94" y="126"/>
                    <a:pt x="97" y="131"/>
                  </a:cubicBezTo>
                  <a:cubicBezTo>
                    <a:pt x="107" y="165"/>
                    <a:pt x="107" y="175"/>
                    <a:pt x="76" y="181"/>
                  </a:cubicBezTo>
                  <a:cubicBezTo>
                    <a:pt x="54" y="179"/>
                    <a:pt x="39" y="180"/>
                    <a:pt x="20" y="171"/>
                  </a:cubicBezTo>
                  <a:cubicBezTo>
                    <a:pt x="7" y="155"/>
                    <a:pt x="13" y="138"/>
                    <a:pt x="17" y="118"/>
                  </a:cubicBezTo>
                  <a:cubicBezTo>
                    <a:pt x="17" y="117"/>
                    <a:pt x="30" y="116"/>
                    <a:pt x="40" y="115"/>
                  </a:cubicBezTo>
                  <a:cubicBezTo>
                    <a:pt x="35" y="100"/>
                    <a:pt x="23" y="99"/>
                    <a:pt x="8" y="98"/>
                  </a:cubicBezTo>
                  <a:cubicBezTo>
                    <a:pt x="0" y="83"/>
                    <a:pt x="21" y="73"/>
                    <a:pt x="32" y="67"/>
                  </a:cubicBezTo>
                  <a:cubicBezTo>
                    <a:pt x="33" y="62"/>
                    <a:pt x="36" y="53"/>
                    <a:pt x="36" y="53"/>
                  </a:cubicBezTo>
                  <a:lnTo>
                    <a:pt x="40" y="43"/>
                  </a:lnTo>
                  <a:close/>
                </a:path>
              </a:pathLst>
            </a:custGeom>
            <a:solidFill>
              <a:schemeClr val="tx1"/>
            </a:solidFill>
            <a:ln w="190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7" name="Oval 23"/>
            <p:cNvSpPr>
              <a:spLocks noChangeAspect="1" noChangeArrowheads="1"/>
            </p:cNvSpPr>
            <p:nvPr/>
          </p:nvSpPr>
          <p:spPr bwMode="auto">
            <a:xfrm rot="11544184">
              <a:off x="6448008" y="2968458"/>
              <a:ext cx="204674" cy="188632"/>
            </a:xfrm>
            <a:prstGeom prst="ellipse">
              <a:avLst/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8" name="Oval 24"/>
            <p:cNvSpPr>
              <a:spLocks noChangeAspect="1" noChangeArrowheads="1"/>
            </p:cNvSpPr>
            <p:nvPr/>
          </p:nvSpPr>
          <p:spPr bwMode="auto">
            <a:xfrm rot="11544184">
              <a:off x="6497224" y="2989418"/>
              <a:ext cx="117180" cy="107686"/>
            </a:xfrm>
            <a:prstGeom prst="ellipse">
              <a:avLst/>
            </a:prstGeom>
            <a:gradFill rotWithShape="0">
              <a:gsLst>
                <a:gs pos="0">
                  <a:srgbClr val="CC6600"/>
                </a:gs>
                <a:gs pos="100000">
                  <a:srgbClr val="CC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9" name="Oval 26"/>
            <p:cNvSpPr>
              <a:spLocks noChangeAspect="1" noChangeArrowheads="1"/>
            </p:cNvSpPr>
            <p:nvPr/>
          </p:nvSpPr>
          <p:spPr bwMode="auto">
            <a:xfrm rot="11544184">
              <a:off x="6210523" y="3377522"/>
              <a:ext cx="204674" cy="188632"/>
            </a:xfrm>
            <a:prstGeom prst="ellipse">
              <a:avLst/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0" name="Oval 27"/>
            <p:cNvSpPr>
              <a:spLocks noChangeAspect="1" noChangeArrowheads="1"/>
            </p:cNvSpPr>
            <p:nvPr/>
          </p:nvSpPr>
          <p:spPr bwMode="auto">
            <a:xfrm rot="11544184">
              <a:off x="6259739" y="3398481"/>
              <a:ext cx="117180" cy="107686"/>
            </a:xfrm>
            <a:prstGeom prst="ellipse">
              <a:avLst/>
            </a:prstGeom>
            <a:gradFill rotWithShape="0">
              <a:gsLst>
                <a:gs pos="0">
                  <a:srgbClr val="CC6600"/>
                </a:gs>
                <a:gs pos="100000">
                  <a:srgbClr val="CC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1" name="Freeform 28"/>
            <p:cNvSpPr>
              <a:spLocks noChangeAspect="1"/>
            </p:cNvSpPr>
            <p:nvPr/>
          </p:nvSpPr>
          <p:spPr bwMode="auto">
            <a:xfrm rot="6125226">
              <a:off x="7845881" y="3456891"/>
              <a:ext cx="316555" cy="312480"/>
            </a:xfrm>
            <a:custGeom>
              <a:avLst/>
              <a:gdLst>
                <a:gd name="T0" fmla="*/ 473 w 585"/>
                <a:gd name="T1" fmla="*/ 347 h 556"/>
                <a:gd name="T2" fmla="*/ 491 w 585"/>
                <a:gd name="T3" fmla="*/ 380 h 556"/>
                <a:gd name="T4" fmla="*/ 549 w 585"/>
                <a:gd name="T5" fmla="*/ 375 h 556"/>
                <a:gd name="T6" fmla="*/ 577 w 585"/>
                <a:gd name="T7" fmla="*/ 383 h 556"/>
                <a:gd name="T8" fmla="*/ 576 w 585"/>
                <a:gd name="T9" fmla="*/ 407 h 556"/>
                <a:gd name="T10" fmla="*/ 550 w 585"/>
                <a:gd name="T11" fmla="*/ 440 h 556"/>
                <a:gd name="T12" fmla="*/ 509 w 585"/>
                <a:gd name="T13" fmla="*/ 452 h 556"/>
                <a:gd name="T14" fmla="*/ 518 w 585"/>
                <a:gd name="T15" fmla="*/ 472 h 556"/>
                <a:gd name="T16" fmla="*/ 547 w 585"/>
                <a:gd name="T17" fmla="*/ 479 h 556"/>
                <a:gd name="T18" fmla="*/ 542 w 585"/>
                <a:gd name="T19" fmla="*/ 501 h 556"/>
                <a:gd name="T20" fmla="*/ 565 w 585"/>
                <a:gd name="T21" fmla="*/ 530 h 556"/>
                <a:gd name="T22" fmla="*/ 510 w 585"/>
                <a:gd name="T23" fmla="*/ 524 h 556"/>
                <a:gd name="T24" fmla="*/ 470 w 585"/>
                <a:gd name="T25" fmla="*/ 506 h 556"/>
                <a:gd name="T26" fmla="*/ 467 w 585"/>
                <a:gd name="T27" fmla="*/ 528 h 556"/>
                <a:gd name="T28" fmla="*/ 456 w 585"/>
                <a:gd name="T29" fmla="*/ 538 h 556"/>
                <a:gd name="T30" fmla="*/ 433 w 585"/>
                <a:gd name="T31" fmla="*/ 517 h 556"/>
                <a:gd name="T32" fmla="*/ 401 w 585"/>
                <a:gd name="T33" fmla="*/ 497 h 556"/>
                <a:gd name="T34" fmla="*/ 387 w 585"/>
                <a:gd name="T35" fmla="*/ 499 h 556"/>
                <a:gd name="T36" fmla="*/ 355 w 585"/>
                <a:gd name="T37" fmla="*/ 521 h 556"/>
                <a:gd name="T38" fmla="*/ 341 w 585"/>
                <a:gd name="T39" fmla="*/ 545 h 556"/>
                <a:gd name="T40" fmla="*/ 307 w 585"/>
                <a:gd name="T41" fmla="*/ 532 h 556"/>
                <a:gd name="T42" fmla="*/ 257 w 585"/>
                <a:gd name="T43" fmla="*/ 536 h 556"/>
                <a:gd name="T44" fmla="*/ 227 w 585"/>
                <a:gd name="T45" fmla="*/ 511 h 556"/>
                <a:gd name="T46" fmla="*/ 179 w 585"/>
                <a:gd name="T47" fmla="*/ 512 h 556"/>
                <a:gd name="T48" fmla="*/ 144 w 585"/>
                <a:gd name="T49" fmla="*/ 511 h 556"/>
                <a:gd name="T50" fmla="*/ 123 w 585"/>
                <a:gd name="T51" fmla="*/ 503 h 556"/>
                <a:gd name="T52" fmla="*/ 118 w 585"/>
                <a:gd name="T53" fmla="*/ 448 h 556"/>
                <a:gd name="T54" fmla="*/ 89 w 585"/>
                <a:gd name="T55" fmla="*/ 446 h 556"/>
                <a:gd name="T56" fmla="*/ 73 w 585"/>
                <a:gd name="T57" fmla="*/ 434 h 556"/>
                <a:gd name="T58" fmla="*/ 82 w 585"/>
                <a:gd name="T59" fmla="*/ 415 h 556"/>
                <a:gd name="T60" fmla="*/ 57 w 585"/>
                <a:gd name="T61" fmla="*/ 384 h 556"/>
                <a:gd name="T62" fmla="*/ 9 w 585"/>
                <a:gd name="T63" fmla="*/ 357 h 556"/>
                <a:gd name="T64" fmla="*/ 38 w 585"/>
                <a:gd name="T65" fmla="*/ 309 h 556"/>
                <a:gd name="T66" fmla="*/ 5 w 585"/>
                <a:gd name="T67" fmla="*/ 244 h 556"/>
                <a:gd name="T68" fmla="*/ 70 w 585"/>
                <a:gd name="T69" fmla="*/ 240 h 556"/>
                <a:gd name="T70" fmla="*/ 56 w 585"/>
                <a:gd name="T71" fmla="*/ 162 h 556"/>
                <a:gd name="T72" fmla="*/ 139 w 585"/>
                <a:gd name="T73" fmla="*/ 165 h 556"/>
                <a:gd name="T74" fmla="*/ 144 w 585"/>
                <a:gd name="T75" fmla="*/ 143 h 556"/>
                <a:gd name="T76" fmla="*/ 125 w 585"/>
                <a:gd name="T77" fmla="*/ 105 h 556"/>
                <a:gd name="T78" fmla="*/ 150 w 585"/>
                <a:gd name="T79" fmla="*/ 87 h 556"/>
                <a:gd name="T80" fmla="*/ 128 w 585"/>
                <a:gd name="T81" fmla="*/ 50 h 556"/>
                <a:gd name="T82" fmla="*/ 187 w 585"/>
                <a:gd name="T83" fmla="*/ 43 h 556"/>
                <a:gd name="T84" fmla="*/ 209 w 585"/>
                <a:gd name="T85" fmla="*/ 47 h 556"/>
                <a:gd name="T86" fmla="*/ 243 w 585"/>
                <a:gd name="T87" fmla="*/ 45 h 556"/>
                <a:gd name="T88" fmla="*/ 267 w 585"/>
                <a:gd name="T89" fmla="*/ 24 h 556"/>
                <a:gd name="T90" fmla="*/ 305 w 585"/>
                <a:gd name="T91" fmla="*/ 23 h 556"/>
                <a:gd name="T92" fmla="*/ 339 w 585"/>
                <a:gd name="T93" fmla="*/ 5 h 556"/>
                <a:gd name="T94" fmla="*/ 368 w 585"/>
                <a:gd name="T95" fmla="*/ 50 h 556"/>
                <a:gd name="T96" fmla="*/ 427 w 585"/>
                <a:gd name="T97" fmla="*/ 60 h 556"/>
                <a:gd name="T98" fmla="*/ 427 w 585"/>
                <a:gd name="T99" fmla="*/ 101 h 556"/>
                <a:gd name="T100" fmla="*/ 401 w 585"/>
                <a:gd name="T101" fmla="*/ 159 h 556"/>
                <a:gd name="T102" fmla="*/ 421 w 585"/>
                <a:gd name="T103" fmla="*/ 170 h 556"/>
                <a:gd name="T104" fmla="*/ 441 w 585"/>
                <a:gd name="T105" fmla="*/ 162 h 556"/>
                <a:gd name="T106" fmla="*/ 473 w 585"/>
                <a:gd name="T107" fmla="*/ 202 h 556"/>
                <a:gd name="T108" fmla="*/ 502 w 585"/>
                <a:gd name="T109" fmla="*/ 192 h 556"/>
                <a:gd name="T110" fmla="*/ 539 w 585"/>
                <a:gd name="T111" fmla="*/ 205 h 556"/>
                <a:gd name="T112" fmla="*/ 536 w 585"/>
                <a:gd name="T113" fmla="*/ 244 h 556"/>
                <a:gd name="T114" fmla="*/ 581 w 585"/>
                <a:gd name="T115" fmla="*/ 271 h 556"/>
                <a:gd name="T116" fmla="*/ 574 w 585"/>
                <a:gd name="T117" fmla="*/ 295 h 556"/>
                <a:gd name="T118" fmla="*/ 521 w 585"/>
                <a:gd name="T119" fmla="*/ 291 h 556"/>
                <a:gd name="T120" fmla="*/ 509 w 585"/>
                <a:gd name="T121" fmla="*/ 323 h 556"/>
                <a:gd name="T122" fmla="*/ 473 w 585"/>
                <a:gd name="T123" fmla="*/ 347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85" h="556">
                  <a:moveTo>
                    <a:pt x="473" y="347"/>
                  </a:moveTo>
                  <a:cubicBezTo>
                    <a:pt x="473" y="359"/>
                    <a:pt x="478" y="375"/>
                    <a:pt x="491" y="380"/>
                  </a:cubicBezTo>
                  <a:cubicBezTo>
                    <a:pt x="504" y="385"/>
                    <a:pt x="535" y="375"/>
                    <a:pt x="549" y="375"/>
                  </a:cubicBezTo>
                  <a:cubicBezTo>
                    <a:pt x="563" y="375"/>
                    <a:pt x="573" y="378"/>
                    <a:pt x="577" y="383"/>
                  </a:cubicBezTo>
                  <a:cubicBezTo>
                    <a:pt x="581" y="388"/>
                    <a:pt x="581" y="397"/>
                    <a:pt x="576" y="407"/>
                  </a:cubicBezTo>
                  <a:cubicBezTo>
                    <a:pt x="571" y="417"/>
                    <a:pt x="561" y="433"/>
                    <a:pt x="550" y="440"/>
                  </a:cubicBezTo>
                  <a:cubicBezTo>
                    <a:pt x="542" y="448"/>
                    <a:pt x="514" y="447"/>
                    <a:pt x="509" y="452"/>
                  </a:cubicBezTo>
                  <a:cubicBezTo>
                    <a:pt x="504" y="457"/>
                    <a:pt x="512" y="468"/>
                    <a:pt x="518" y="472"/>
                  </a:cubicBezTo>
                  <a:cubicBezTo>
                    <a:pt x="524" y="476"/>
                    <a:pt x="543" y="474"/>
                    <a:pt x="547" y="479"/>
                  </a:cubicBezTo>
                  <a:cubicBezTo>
                    <a:pt x="551" y="484"/>
                    <a:pt x="539" y="493"/>
                    <a:pt x="542" y="501"/>
                  </a:cubicBezTo>
                  <a:cubicBezTo>
                    <a:pt x="545" y="509"/>
                    <a:pt x="570" y="526"/>
                    <a:pt x="565" y="530"/>
                  </a:cubicBezTo>
                  <a:cubicBezTo>
                    <a:pt x="556" y="535"/>
                    <a:pt x="526" y="528"/>
                    <a:pt x="510" y="524"/>
                  </a:cubicBezTo>
                  <a:cubicBezTo>
                    <a:pt x="494" y="520"/>
                    <a:pt x="477" y="505"/>
                    <a:pt x="470" y="506"/>
                  </a:cubicBezTo>
                  <a:cubicBezTo>
                    <a:pt x="463" y="507"/>
                    <a:pt x="469" y="523"/>
                    <a:pt x="467" y="528"/>
                  </a:cubicBezTo>
                  <a:cubicBezTo>
                    <a:pt x="465" y="533"/>
                    <a:pt x="462" y="540"/>
                    <a:pt x="456" y="538"/>
                  </a:cubicBezTo>
                  <a:cubicBezTo>
                    <a:pt x="450" y="536"/>
                    <a:pt x="442" y="524"/>
                    <a:pt x="433" y="517"/>
                  </a:cubicBezTo>
                  <a:cubicBezTo>
                    <a:pt x="424" y="510"/>
                    <a:pt x="409" y="500"/>
                    <a:pt x="401" y="497"/>
                  </a:cubicBezTo>
                  <a:cubicBezTo>
                    <a:pt x="390" y="500"/>
                    <a:pt x="395" y="495"/>
                    <a:pt x="387" y="499"/>
                  </a:cubicBezTo>
                  <a:cubicBezTo>
                    <a:pt x="379" y="503"/>
                    <a:pt x="363" y="513"/>
                    <a:pt x="355" y="521"/>
                  </a:cubicBezTo>
                  <a:cubicBezTo>
                    <a:pt x="346" y="529"/>
                    <a:pt x="355" y="541"/>
                    <a:pt x="341" y="545"/>
                  </a:cubicBezTo>
                  <a:cubicBezTo>
                    <a:pt x="331" y="556"/>
                    <a:pt x="325" y="530"/>
                    <a:pt x="307" y="532"/>
                  </a:cubicBezTo>
                  <a:cubicBezTo>
                    <a:pt x="275" y="531"/>
                    <a:pt x="280" y="547"/>
                    <a:pt x="257" y="536"/>
                  </a:cubicBezTo>
                  <a:cubicBezTo>
                    <a:pt x="243" y="529"/>
                    <a:pt x="240" y="515"/>
                    <a:pt x="227" y="511"/>
                  </a:cubicBezTo>
                  <a:cubicBezTo>
                    <a:pt x="214" y="507"/>
                    <a:pt x="193" y="512"/>
                    <a:pt x="179" y="512"/>
                  </a:cubicBezTo>
                  <a:cubicBezTo>
                    <a:pt x="165" y="512"/>
                    <a:pt x="153" y="512"/>
                    <a:pt x="144" y="511"/>
                  </a:cubicBezTo>
                  <a:cubicBezTo>
                    <a:pt x="135" y="510"/>
                    <a:pt x="133" y="508"/>
                    <a:pt x="123" y="503"/>
                  </a:cubicBezTo>
                  <a:cubicBezTo>
                    <a:pt x="119" y="493"/>
                    <a:pt x="124" y="458"/>
                    <a:pt x="118" y="448"/>
                  </a:cubicBezTo>
                  <a:cubicBezTo>
                    <a:pt x="112" y="438"/>
                    <a:pt x="96" y="448"/>
                    <a:pt x="89" y="446"/>
                  </a:cubicBezTo>
                  <a:cubicBezTo>
                    <a:pt x="82" y="444"/>
                    <a:pt x="74" y="439"/>
                    <a:pt x="73" y="434"/>
                  </a:cubicBezTo>
                  <a:cubicBezTo>
                    <a:pt x="72" y="429"/>
                    <a:pt x="85" y="423"/>
                    <a:pt x="82" y="415"/>
                  </a:cubicBezTo>
                  <a:cubicBezTo>
                    <a:pt x="79" y="407"/>
                    <a:pt x="77" y="381"/>
                    <a:pt x="57" y="384"/>
                  </a:cubicBezTo>
                  <a:cubicBezTo>
                    <a:pt x="40" y="377"/>
                    <a:pt x="20" y="369"/>
                    <a:pt x="9" y="357"/>
                  </a:cubicBezTo>
                  <a:cubicBezTo>
                    <a:pt x="7" y="343"/>
                    <a:pt x="39" y="328"/>
                    <a:pt x="38" y="309"/>
                  </a:cubicBezTo>
                  <a:cubicBezTo>
                    <a:pt x="37" y="290"/>
                    <a:pt x="0" y="255"/>
                    <a:pt x="5" y="244"/>
                  </a:cubicBezTo>
                  <a:cubicBezTo>
                    <a:pt x="10" y="233"/>
                    <a:pt x="61" y="254"/>
                    <a:pt x="70" y="240"/>
                  </a:cubicBezTo>
                  <a:cubicBezTo>
                    <a:pt x="79" y="226"/>
                    <a:pt x="45" y="174"/>
                    <a:pt x="56" y="162"/>
                  </a:cubicBezTo>
                  <a:cubicBezTo>
                    <a:pt x="67" y="150"/>
                    <a:pt x="124" y="168"/>
                    <a:pt x="139" y="165"/>
                  </a:cubicBezTo>
                  <a:cubicBezTo>
                    <a:pt x="139" y="155"/>
                    <a:pt x="146" y="153"/>
                    <a:pt x="144" y="143"/>
                  </a:cubicBezTo>
                  <a:cubicBezTo>
                    <a:pt x="142" y="133"/>
                    <a:pt x="124" y="114"/>
                    <a:pt x="125" y="105"/>
                  </a:cubicBezTo>
                  <a:cubicBezTo>
                    <a:pt x="126" y="96"/>
                    <a:pt x="150" y="96"/>
                    <a:pt x="150" y="87"/>
                  </a:cubicBezTo>
                  <a:cubicBezTo>
                    <a:pt x="150" y="78"/>
                    <a:pt x="122" y="57"/>
                    <a:pt x="128" y="50"/>
                  </a:cubicBezTo>
                  <a:cubicBezTo>
                    <a:pt x="136" y="41"/>
                    <a:pt x="174" y="43"/>
                    <a:pt x="187" y="43"/>
                  </a:cubicBezTo>
                  <a:cubicBezTo>
                    <a:pt x="200" y="43"/>
                    <a:pt x="200" y="47"/>
                    <a:pt x="209" y="47"/>
                  </a:cubicBezTo>
                  <a:cubicBezTo>
                    <a:pt x="220" y="49"/>
                    <a:pt x="232" y="42"/>
                    <a:pt x="243" y="45"/>
                  </a:cubicBezTo>
                  <a:cubicBezTo>
                    <a:pt x="250" y="46"/>
                    <a:pt x="267" y="24"/>
                    <a:pt x="267" y="24"/>
                  </a:cubicBezTo>
                  <a:cubicBezTo>
                    <a:pt x="277" y="20"/>
                    <a:pt x="293" y="26"/>
                    <a:pt x="305" y="23"/>
                  </a:cubicBezTo>
                  <a:cubicBezTo>
                    <a:pt x="317" y="20"/>
                    <a:pt x="329" y="0"/>
                    <a:pt x="339" y="5"/>
                  </a:cubicBezTo>
                  <a:cubicBezTo>
                    <a:pt x="350" y="10"/>
                    <a:pt x="353" y="41"/>
                    <a:pt x="368" y="50"/>
                  </a:cubicBezTo>
                  <a:cubicBezTo>
                    <a:pt x="383" y="59"/>
                    <a:pt x="417" y="52"/>
                    <a:pt x="427" y="60"/>
                  </a:cubicBezTo>
                  <a:cubicBezTo>
                    <a:pt x="434" y="68"/>
                    <a:pt x="427" y="101"/>
                    <a:pt x="427" y="101"/>
                  </a:cubicBezTo>
                  <a:cubicBezTo>
                    <a:pt x="432" y="116"/>
                    <a:pt x="402" y="148"/>
                    <a:pt x="401" y="159"/>
                  </a:cubicBezTo>
                  <a:cubicBezTo>
                    <a:pt x="400" y="170"/>
                    <a:pt x="414" y="170"/>
                    <a:pt x="421" y="170"/>
                  </a:cubicBezTo>
                  <a:cubicBezTo>
                    <a:pt x="428" y="170"/>
                    <a:pt x="432" y="157"/>
                    <a:pt x="441" y="162"/>
                  </a:cubicBezTo>
                  <a:cubicBezTo>
                    <a:pt x="450" y="167"/>
                    <a:pt x="463" y="197"/>
                    <a:pt x="473" y="202"/>
                  </a:cubicBezTo>
                  <a:cubicBezTo>
                    <a:pt x="492" y="219"/>
                    <a:pt x="491" y="192"/>
                    <a:pt x="502" y="192"/>
                  </a:cubicBezTo>
                  <a:cubicBezTo>
                    <a:pt x="513" y="192"/>
                    <a:pt x="533" y="196"/>
                    <a:pt x="539" y="205"/>
                  </a:cubicBezTo>
                  <a:cubicBezTo>
                    <a:pt x="545" y="214"/>
                    <a:pt x="529" y="233"/>
                    <a:pt x="536" y="244"/>
                  </a:cubicBezTo>
                  <a:cubicBezTo>
                    <a:pt x="543" y="255"/>
                    <a:pt x="575" y="263"/>
                    <a:pt x="581" y="271"/>
                  </a:cubicBezTo>
                  <a:cubicBezTo>
                    <a:pt x="579" y="279"/>
                    <a:pt x="585" y="291"/>
                    <a:pt x="574" y="295"/>
                  </a:cubicBezTo>
                  <a:cubicBezTo>
                    <a:pt x="564" y="298"/>
                    <a:pt x="532" y="286"/>
                    <a:pt x="521" y="291"/>
                  </a:cubicBezTo>
                  <a:cubicBezTo>
                    <a:pt x="510" y="296"/>
                    <a:pt x="517" y="314"/>
                    <a:pt x="509" y="323"/>
                  </a:cubicBezTo>
                  <a:cubicBezTo>
                    <a:pt x="501" y="332"/>
                    <a:pt x="481" y="342"/>
                    <a:pt x="473" y="347"/>
                  </a:cubicBezTo>
                  <a:close/>
                </a:path>
              </a:pathLst>
            </a:custGeom>
            <a:solidFill>
              <a:srgbClr val="FFCCCC"/>
            </a:solidFill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2" name="Freeform 29"/>
            <p:cNvSpPr>
              <a:spLocks noChangeAspect="1"/>
            </p:cNvSpPr>
            <p:nvPr/>
          </p:nvSpPr>
          <p:spPr bwMode="auto">
            <a:xfrm rot="2736497">
              <a:off x="7940569" y="3518357"/>
              <a:ext cx="117805" cy="128116"/>
            </a:xfrm>
            <a:custGeom>
              <a:avLst/>
              <a:gdLst>
                <a:gd name="T0" fmla="*/ 40 w 262"/>
                <a:gd name="T1" fmla="*/ 43 h 181"/>
                <a:gd name="T2" fmla="*/ 62 w 262"/>
                <a:gd name="T3" fmla="*/ 34 h 181"/>
                <a:gd name="T4" fmla="*/ 65 w 262"/>
                <a:gd name="T5" fmla="*/ 30 h 181"/>
                <a:gd name="T6" fmla="*/ 70 w 262"/>
                <a:gd name="T7" fmla="*/ 29 h 181"/>
                <a:gd name="T8" fmla="*/ 78 w 262"/>
                <a:gd name="T9" fmla="*/ 16 h 181"/>
                <a:gd name="T10" fmla="*/ 104 w 262"/>
                <a:gd name="T11" fmla="*/ 2 h 181"/>
                <a:gd name="T12" fmla="*/ 142 w 262"/>
                <a:gd name="T13" fmla="*/ 6 h 181"/>
                <a:gd name="T14" fmla="*/ 156 w 262"/>
                <a:gd name="T15" fmla="*/ 21 h 181"/>
                <a:gd name="T16" fmla="*/ 182 w 262"/>
                <a:gd name="T17" fmla="*/ 0 h 181"/>
                <a:gd name="T18" fmla="*/ 252 w 262"/>
                <a:gd name="T19" fmla="*/ 14 h 181"/>
                <a:gd name="T20" fmla="*/ 262 w 262"/>
                <a:gd name="T21" fmla="*/ 26 h 181"/>
                <a:gd name="T22" fmla="*/ 259 w 262"/>
                <a:gd name="T23" fmla="*/ 42 h 181"/>
                <a:gd name="T24" fmla="*/ 248 w 262"/>
                <a:gd name="T25" fmla="*/ 50 h 181"/>
                <a:gd name="T26" fmla="*/ 228 w 262"/>
                <a:gd name="T27" fmla="*/ 51 h 181"/>
                <a:gd name="T28" fmla="*/ 206 w 262"/>
                <a:gd name="T29" fmla="*/ 59 h 181"/>
                <a:gd name="T30" fmla="*/ 190 w 262"/>
                <a:gd name="T31" fmla="*/ 61 h 181"/>
                <a:gd name="T32" fmla="*/ 203 w 262"/>
                <a:gd name="T33" fmla="*/ 51 h 181"/>
                <a:gd name="T34" fmla="*/ 206 w 262"/>
                <a:gd name="T35" fmla="*/ 37 h 181"/>
                <a:gd name="T36" fmla="*/ 182 w 262"/>
                <a:gd name="T37" fmla="*/ 51 h 181"/>
                <a:gd name="T38" fmla="*/ 160 w 262"/>
                <a:gd name="T39" fmla="*/ 64 h 181"/>
                <a:gd name="T40" fmla="*/ 86 w 262"/>
                <a:gd name="T41" fmla="*/ 45 h 181"/>
                <a:gd name="T42" fmla="*/ 68 w 262"/>
                <a:gd name="T43" fmla="*/ 53 h 181"/>
                <a:gd name="T44" fmla="*/ 80 w 262"/>
                <a:gd name="T45" fmla="*/ 77 h 181"/>
                <a:gd name="T46" fmla="*/ 68 w 262"/>
                <a:gd name="T47" fmla="*/ 86 h 181"/>
                <a:gd name="T48" fmla="*/ 54 w 262"/>
                <a:gd name="T49" fmla="*/ 91 h 181"/>
                <a:gd name="T50" fmla="*/ 67 w 262"/>
                <a:gd name="T51" fmla="*/ 102 h 181"/>
                <a:gd name="T52" fmla="*/ 88 w 262"/>
                <a:gd name="T53" fmla="*/ 117 h 181"/>
                <a:gd name="T54" fmla="*/ 97 w 262"/>
                <a:gd name="T55" fmla="*/ 131 h 181"/>
                <a:gd name="T56" fmla="*/ 76 w 262"/>
                <a:gd name="T57" fmla="*/ 181 h 181"/>
                <a:gd name="T58" fmla="*/ 20 w 262"/>
                <a:gd name="T59" fmla="*/ 171 h 181"/>
                <a:gd name="T60" fmla="*/ 17 w 262"/>
                <a:gd name="T61" fmla="*/ 118 h 181"/>
                <a:gd name="T62" fmla="*/ 40 w 262"/>
                <a:gd name="T63" fmla="*/ 115 h 181"/>
                <a:gd name="T64" fmla="*/ 8 w 262"/>
                <a:gd name="T65" fmla="*/ 98 h 181"/>
                <a:gd name="T66" fmla="*/ 32 w 262"/>
                <a:gd name="T67" fmla="*/ 67 h 181"/>
                <a:gd name="T68" fmla="*/ 36 w 262"/>
                <a:gd name="T69" fmla="*/ 53 h 181"/>
                <a:gd name="T70" fmla="*/ 40 w 262"/>
                <a:gd name="T71" fmla="*/ 4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2" h="181">
                  <a:moveTo>
                    <a:pt x="40" y="43"/>
                  </a:moveTo>
                  <a:cubicBezTo>
                    <a:pt x="47" y="40"/>
                    <a:pt x="54" y="36"/>
                    <a:pt x="62" y="34"/>
                  </a:cubicBezTo>
                  <a:cubicBezTo>
                    <a:pt x="63" y="33"/>
                    <a:pt x="64" y="31"/>
                    <a:pt x="65" y="30"/>
                  </a:cubicBezTo>
                  <a:cubicBezTo>
                    <a:pt x="66" y="29"/>
                    <a:pt x="69" y="30"/>
                    <a:pt x="70" y="29"/>
                  </a:cubicBezTo>
                  <a:cubicBezTo>
                    <a:pt x="76" y="24"/>
                    <a:pt x="71" y="20"/>
                    <a:pt x="78" y="16"/>
                  </a:cubicBezTo>
                  <a:cubicBezTo>
                    <a:pt x="83" y="8"/>
                    <a:pt x="94" y="4"/>
                    <a:pt x="104" y="2"/>
                  </a:cubicBezTo>
                  <a:cubicBezTo>
                    <a:pt x="123" y="3"/>
                    <a:pt x="127" y="3"/>
                    <a:pt x="142" y="6"/>
                  </a:cubicBezTo>
                  <a:cubicBezTo>
                    <a:pt x="148" y="11"/>
                    <a:pt x="150" y="17"/>
                    <a:pt x="156" y="21"/>
                  </a:cubicBezTo>
                  <a:cubicBezTo>
                    <a:pt x="167" y="18"/>
                    <a:pt x="171" y="6"/>
                    <a:pt x="182" y="0"/>
                  </a:cubicBezTo>
                  <a:cubicBezTo>
                    <a:pt x="206" y="2"/>
                    <a:pt x="229" y="6"/>
                    <a:pt x="252" y="14"/>
                  </a:cubicBezTo>
                  <a:cubicBezTo>
                    <a:pt x="257" y="18"/>
                    <a:pt x="259" y="21"/>
                    <a:pt x="262" y="26"/>
                  </a:cubicBezTo>
                  <a:cubicBezTo>
                    <a:pt x="261" y="31"/>
                    <a:pt x="261" y="37"/>
                    <a:pt x="259" y="42"/>
                  </a:cubicBezTo>
                  <a:cubicBezTo>
                    <a:pt x="257" y="46"/>
                    <a:pt x="248" y="50"/>
                    <a:pt x="248" y="50"/>
                  </a:cubicBezTo>
                  <a:cubicBezTo>
                    <a:pt x="242" y="47"/>
                    <a:pt x="228" y="51"/>
                    <a:pt x="228" y="51"/>
                  </a:cubicBezTo>
                  <a:cubicBezTo>
                    <a:pt x="221" y="54"/>
                    <a:pt x="213" y="58"/>
                    <a:pt x="206" y="59"/>
                  </a:cubicBezTo>
                  <a:cubicBezTo>
                    <a:pt x="200" y="61"/>
                    <a:pt x="197" y="62"/>
                    <a:pt x="190" y="61"/>
                  </a:cubicBezTo>
                  <a:cubicBezTo>
                    <a:pt x="195" y="58"/>
                    <a:pt x="198" y="54"/>
                    <a:pt x="203" y="51"/>
                  </a:cubicBezTo>
                  <a:cubicBezTo>
                    <a:pt x="207" y="45"/>
                    <a:pt x="209" y="44"/>
                    <a:pt x="206" y="37"/>
                  </a:cubicBezTo>
                  <a:cubicBezTo>
                    <a:pt x="195" y="38"/>
                    <a:pt x="192" y="49"/>
                    <a:pt x="182" y="51"/>
                  </a:cubicBezTo>
                  <a:cubicBezTo>
                    <a:pt x="175" y="55"/>
                    <a:pt x="167" y="59"/>
                    <a:pt x="160" y="64"/>
                  </a:cubicBezTo>
                  <a:cubicBezTo>
                    <a:pt x="133" y="61"/>
                    <a:pt x="112" y="49"/>
                    <a:pt x="86" y="45"/>
                  </a:cubicBezTo>
                  <a:cubicBezTo>
                    <a:pt x="77" y="42"/>
                    <a:pt x="73" y="46"/>
                    <a:pt x="68" y="53"/>
                  </a:cubicBezTo>
                  <a:cubicBezTo>
                    <a:pt x="70" y="64"/>
                    <a:pt x="70" y="71"/>
                    <a:pt x="80" y="77"/>
                  </a:cubicBezTo>
                  <a:cubicBezTo>
                    <a:pt x="77" y="84"/>
                    <a:pt x="75" y="85"/>
                    <a:pt x="68" y="86"/>
                  </a:cubicBezTo>
                  <a:cubicBezTo>
                    <a:pt x="63" y="88"/>
                    <a:pt x="59" y="90"/>
                    <a:pt x="54" y="91"/>
                  </a:cubicBezTo>
                  <a:cubicBezTo>
                    <a:pt x="57" y="100"/>
                    <a:pt x="58" y="101"/>
                    <a:pt x="67" y="102"/>
                  </a:cubicBezTo>
                  <a:cubicBezTo>
                    <a:pt x="75" y="107"/>
                    <a:pt x="81" y="112"/>
                    <a:pt x="88" y="117"/>
                  </a:cubicBezTo>
                  <a:cubicBezTo>
                    <a:pt x="91" y="122"/>
                    <a:pt x="94" y="126"/>
                    <a:pt x="97" y="131"/>
                  </a:cubicBezTo>
                  <a:cubicBezTo>
                    <a:pt x="107" y="165"/>
                    <a:pt x="107" y="175"/>
                    <a:pt x="76" y="181"/>
                  </a:cubicBezTo>
                  <a:cubicBezTo>
                    <a:pt x="54" y="179"/>
                    <a:pt x="39" y="180"/>
                    <a:pt x="20" y="171"/>
                  </a:cubicBezTo>
                  <a:cubicBezTo>
                    <a:pt x="7" y="155"/>
                    <a:pt x="13" y="138"/>
                    <a:pt x="17" y="118"/>
                  </a:cubicBezTo>
                  <a:cubicBezTo>
                    <a:pt x="17" y="117"/>
                    <a:pt x="30" y="116"/>
                    <a:pt x="40" y="115"/>
                  </a:cubicBezTo>
                  <a:cubicBezTo>
                    <a:pt x="35" y="100"/>
                    <a:pt x="23" y="99"/>
                    <a:pt x="8" y="98"/>
                  </a:cubicBezTo>
                  <a:cubicBezTo>
                    <a:pt x="0" y="83"/>
                    <a:pt x="21" y="73"/>
                    <a:pt x="32" y="67"/>
                  </a:cubicBezTo>
                  <a:cubicBezTo>
                    <a:pt x="33" y="62"/>
                    <a:pt x="36" y="53"/>
                    <a:pt x="36" y="53"/>
                  </a:cubicBezTo>
                  <a:lnTo>
                    <a:pt x="40" y="43"/>
                  </a:lnTo>
                  <a:close/>
                </a:path>
              </a:pathLst>
            </a:custGeom>
            <a:solidFill>
              <a:schemeClr val="tx1"/>
            </a:solidFill>
            <a:ln w="190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3" name="Oval 31"/>
            <p:cNvSpPr>
              <a:spLocks noChangeAspect="1" noChangeArrowheads="1"/>
            </p:cNvSpPr>
            <p:nvPr/>
          </p:nvSpPr>
          <p:spPr bwMode="auto">
            <a:xfrm rot="11544184">
              <a:off x="7597934" y="3126013"/>
              <a:ext cx="204674" cy="188632"/>
            </a:xfrm>
            <a:prstGeom prst="ellipse">
              <a:avLst/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4" name="Oval 32"/>
            <p:cNvSpPr>
              <a:spLocks noChangeAspect="1" noChangeArrowheads="1"/>
            </p:cNvSpPr>
            <p:nvPr/>
          </p:nvSpPr>
          <p:spPr bwMode="auto">
            <a:xfrm rot="11544184">
              <a:off x="7647150" y="3146972"/>
              <a:ext cx="117180" cy="107686"/>
            </a:xfrm>
            <a:prstGeom prst="ellipse">
              <a:avLst/>
            </a:prstGeom>
            <a:gradFill rotWithShape="0">
              <a:gsLst>
                <a:gs pos="0">
                  <a:srgbClr val="CC6600"/>
                </a:gs>
                <a:gs pos="100000">
                  <a:srgbClr val="CC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5" name="Freeform 33"/>
            <p:cNvSpPr>
              <a:spLocks noChangeAspect="1"/>
            </p:cNvSpPr>
            <p:nvPr/>
          </p:nvSpPr>
          <p:spPr bwMode="auto">
            <a:xfrm>
              <a:off x="8042438" y="3141913"/>
              <a:ext cx="293731" cy="315109"/>
            </a:xfrm>
            <a:custGeom>
              <a:avLst/>
              <a:gdLst>
                <a:gd name="T0" fmla="*/ 473 w 585"/>
                <a:gd name="T1" fmla="*/ 347 h 556"/>
                <a:gd name="T2" fmla="*/ 491 w 585"/>
                <a:gd name="T3" fmla="*/ 380 h 556"/>
                <a:gd name="T4" fmla="*/ 549 w 585"/>
                <a:gd name="T5" fmla="*/ 375 h 556"/>
                <a:gd name="T6" fmla="*/ 577 w 585"/>
                <a:gd name="T7" fmla="*/ 383 h 556"/>
                <a:gd name="T8" fmla="*/ 576 w 585"/>
                <a:gd name="T9" fmla="*/ 407 h 556"/>
                <a:gd name="T10" fmla="*/ 550 w 585"/>
                <a:gd name="T11" fmla="*/ 440 h 556"/>
                <a:gd name="T12" fmla="*/ 509 w 585"/>
                <a:gd name="T13" fmla="*/ 452 h 556"/>
                <a:gd name="T14" fmla="*/ 518 w 585"/>
                <a:gd name="T15" fmla="*/ 472 h 556"/>
                <a:gd name="T16" fmla="*/ 547 w 585"/>
                <a:gd name="T17" fmla="*/ 479 h 556"/>
                <a:gd name="T18" fmla="*/ 542 w 585"/>
                <a:gd name="T19" fmla="*/ 501 h 556"/>
                <a:gd name="T20" fmla="*/ 565 w 585"/>
                <a:gd name="T21" fmla="*/ 530 h 556"/>
                <a:gd name="T22" fmla="*/ 510 w 585"/>
                <a:gd name="T23" fmla="*/ 524 h 556"/>
                <a:gd name="T24" fmla="*/ 470 w 585"/>
                <a:gd name="T25" fmla="*/ 506 h 556"/>
                <a:gd name="T26" fmla="*/ 467 w 585"/>
                <a:gd name="T27" fmla="*/ 528 h 556"/>
                <a:gd name="T28" fmla="*/ 456 w 585"/>
                <a:gd name="T29" fmla="*/ 538 h 556"/>
                <a:gd name="T30" fmla="*/ 433 w 585"/>
                <a:gd name="T31" fmla="*/ 517 h 556"/>
                <a:gd name="T32" fmla="*/ 401 w 585"/>
                <a:gd name="T33" fmla="*/ 497 h 556"/>
                <a:gd name="T34" fmla="*/ 387 w 585"/>
                <a:gd name="T35" fmla="*/ 499 h 556"/>
                <a:gd name="T36" fmla="*/ 355 w 585"/>
                <a:gd name="T37" fmla="*/ 521 h 556"/>
                <a:gd name="T38" fmla="*/ 341 w 585"/>
                <a:gd name="T39" fmla="*/ 545 h 556"/>
                <a:gd name="T40" fmla="*/ 307 w 585"/>
                <a:gd name="T41" fmla="*/ 532 h 556"/>
                <a:gd name="T42" fmla="*/ 257 w 585"/>
                <a:gd name="T43" fmla="*/ 536 h 556"/>
                <a:gd name="T44" fmla="*/ 227 w 585"/>
                <a:gd name="T45" fmla="*/ 511 h 556"/>
                <a:gd name="T46" fmla="*/ 179 w 585"/>
                <a:gd name="T47" fmla="*/ 512 h 556"/>
                <a:gd name="T48" fmla="*/ 144 w 585"/>
                <a:gd name="T49" fmla="*/ 511 h 556"/>
                <a:gd name="T50" fmla="*/ 123 w 585"/>
                <a:gd name="T51" fmla="*/ 503 h 556"/>
                <a:gd name="T52" fmla="*/ 118 w 585"/>
                <a:gd name="T53" fmla="*/ 448 h 556"/>
                <a:gd name="T54" fmla="*/ 89 w 585"/>
                <a:gd name="T55" fmla="*/ 446 h 556"/>
                <a:gd name="T56" fmla="*/ 73 w 585"/>
                <a:gd name="T57" fmla="*/ 434 h 556"/>
                <a:gd name="T58" fmla="*/ 82 w 585"/>
                <a:gd name="T59" fmla="*/ 415 h 556"/>
                <a:gd name="T60" fmla="*/ 57 w 585"/>
                <a:gd name="T61" fmla="*/ 384 h 556"/>
                <a:gd name="T62" fmla="*/ 9 w 585"/>
                <a:gd name="T63" fmla="*/ 357 h 556"/>
                <a:gd name="T64" fmla="*/ 38 w 585"/>
                <a:gd name="T65" fmla="*/ 309 h 556"/>
                <a:gd name="T66" fmla="*/ 5 w 585"/>
                <a:gd name="T67" fmla="*/ 244 h 556"/>
                <a:gd name="T68" fmla="*/ 70 w 585"/>
                <a:gd name="T69" fmla="*/ 240 h 556"/>
                <a:gd name="T70" fmla="*/ 56 w 585"/>
                <a:gd name="T71" fmla="*/ 162 h 556"/>
                <a:gd name="T72" fmla="*/ 139 w 585"/>
                <a:gd name="T73" fmla="*/ 165 h 556"/>
                <a:gd name="T74" fmla="*/ 144 w 585"/>
                <a:gd name="T75" fmla="*/ 143 h 556"/>
                <a:gd name="T76" fmla="*/ 125 w 585"/>
                <a:gd name="T77" fmla="*/ 105 h 556"/>
                <a:gd name="T78" fmla="*/ 150 w 585"/>
                <a:gd name="T79" fmla="*/ 87 h 556"/>
                <a:gd name="T80" fmla="*/ 128 w 585"/>
                <a:gd name="T81" fmla="*/ 50 h 556"/>
                <a:gd name="T82" fmla="*/ 187 w 585"/>
                <a:gd name="T83" fmla="*/ 43 h 556"/>
                <a:gd name="T84" fmla="*/ 209 w 585"/>
                <a:gd name="T85" fmla="*/ 47 h 556"/>
                <a:gd name="T86" fmla="*/ 243 w 585"/>
                <a:gd name="T87" fmla="*/ 45 h 556"/>
                <a:gd name="T88" fmla="*/ 267 w 585"/>
                <a:gd name="T89" fmla="*/ 24 h 556"/>
                <a:gd name="T90" fmla="*/ 305 w 585"/>
                <a:gd name="T91" fmla="*/ 23 h 556"/>
                <a:gd name="T92" fmla="*/ 339 w 585"/>
                <a:gd name="T93" fmla="*/ 5 h 556"/>
                <a:gd name="T94" fmla="*/ 368 w 585"/>
                <a:gd name="T95" fmla="*/ 50 h 556"/>
                <a:gd name="T96" fmla="*/ 427 w 585"/>
                <a:gd name="T97" fmla="*/ 60 h 556"/>
                <a:gd name="T98" fmla="*/ 427 w 585"/>
                <a:gd name="T99" fmla="*/ 101 h 556"/>
                <a:gd name="T100" fmla="*/ 401 w 585"/>
                <a:gd name="T101" fmla="*/ 159 h 556"/>
                <a:gd name="T102" fmla="*/ 421 w 585"/>
                <a:gd name="T103" fmla="*/ 170 h 556"/>
                <a:gd name="T104" fmla="*/ 441 w 585"/>
                <a:gd name="T105" fmla="*/ 162 h 556"/>
                <a:gd name="T106" fmla="*/ 473 w 585"/>
                <a:gd name="T107" fmla="*/ 202 h 556"/>
                <a:gd name="T108" fmla="*/ 502 w 585"/>
                <a:gd name="T109" fmla="*/ 192 h 556"/>
                <a:gd name="T110" fmla="*/ 539 w 585"/>
                <a:gd name="T111" fmla="*/ 205 h 556"/>
                <a:gd name="T112" fmla="*/ 536 w 585"/>
                <a:gd name="T113" fmla="*/ 244 h 556"/>
                <a:gd name="T114" fmla="*/ 581 w 585"/>
                <a:gd name="T115" fmla="*/ 271 h 556"/>
                <a:gd name="T116" fmla="*/ 574 w 585"/>
                <a:gd name="T117" fmla="*/ 295 h 556"/>
                <a:gd name="T118" fmla="*/ 521 w 585"/>
                <a:gd name="T119" fmla="*/ 291 h 556"/>
                <a:gd name="T120" fmla="*/ 509 w 585"/>
                <a:gd name="T121" fmla="*/ 323 h 556"/>
                <a:gd name="T122" fmla="*/ 473 w 585"/>
                <a:gd name="T123" fmla="*/ 347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85" h="556">
                  <a:moveTo>
                    <a:pt x="473" y="347"/>
                  </a:moveTo>
                  <a:cubicBezTo>
                    <a:pt x="473" y="359"/>
                    <a:pt x="478" y="375"/>
                    <a:pt x="491" y="380"/>
                  </a:cubicBezTo>
                  <a:cubicBezTo>
                    <a:pt x="504" y="385"/>
                    <a:pt x="535" y="375"/>
                    <a:pt x="549" y="375"/>
                  </a:cubicBezTo>
                  <a:cubicBezTo>
                    <a:pt x="563" y="375"/>
                    <a:pt x="573" y="378"/>
                    <a:pt x="577" y="383"/>
                  </a:cubicBezTo>
                  <a:cubicBezTo>
                    <a:pt x="581" y="388"/>
                    <a:pt x="581" y="397"/>
                    <a:pt x="576" y="407"/>
                  </a:cubicBezTo>
                  <a:cubicBezTo>
                    <a:pt x="571" y="417"/>
                    <a:pt x="561" y="433"/>
                    <a:pt x="550" y="440"/>
                  </a:cubicBezTo>
                  <a:cubicBezTo>
                    <a:pt x="542" y="448"/>
                    <a:pt x="514" y="447"/>
                    <a:pt x="509" y="452"/>
                  </a:cubicBezTo>
                  <a:cubicBezTo>
                    <a:pt x="504" y="457"/>
                    <a:pt x="512" y="468"/>
                    <a:pt x="518" y="472"/>
                  </a:cubicBezTo>
                  <a:cubicBezTo>
                    <a:pt x="524" y="476"/>
                    <a:pt x="543" y="474"/>
                    <a:pt x="547" y="479"/>
                  </a:cubicBezTo>
                  <a:cubicBezTo>
                    <a:pt x="551" y="484"/>
                    <a:pt x="539" y="493"/>
                    <a:pt x="542" y="501"/>
                  </a:cubicBezTo>
                  <a:cubicBezTo>
                    <a:pt x="545" y="509"/>
                    <a:pt x="570" y="526"/>
                    <a:pt x="565" y="530"/>
                  </a:cubicBezTo>
                  <a:cubicBezTo>
                    <a:pt x="556" y="535"/>
                    <a:pt x="526" y="528"/>
                    <a:pt x="510" y="524"/>
                  </a:cubicBezTo>
                  <a:cubicBezTo>
                    <a:pt x="494" y="520"/>
                    <a:pt x="477" y="505"/>
                    <a:pt x="470" y="506"/>
                  </a:cubicBezTo>
                  <a:cubicBezTo>
                    <a:pt x="463" y="507"/>
                    <a:pt x="469" y="523"/>
                    <a:pt x="467" y="528"/>
                  </a:cubicBezTo>
                  <a:cubicBezTo>
                    <a:pt x="465" y="533"/>
                    <a:pt x="462" y="540"/>
                    <a:pt x="456" y="538"/>
                  </a:cubicBezTo>
                  <a:cubicBezTo>
                    <a:pt x="450" y="536"/>
                    <a:pt x="442" y="524"/>
                    <a:pt x="433" y="517"/>
                  </a:cubicBezTo>
                  <a:cubicBezTo>
                    <a:pt x="424" y="510"/>
                    <a:pt x="409" y="500"/>
                    <a:pt x="401" y="497"/>
                  </a:cubicBezTo>
                  <a:cubicBezTo>
                    <a:pt x="390" y="500"/>
                    <a:pt x="395" y="495"/>
                    <a:pt x="387" y="499"/>
                  </a:cubicBezTo>
                  <a:cubicBezTo>
                    <a:pt x="379" y="503"/>
                    <a:pt x="363" y="513"/>
                    <a:pt x="355" y="521"/>
                  </a:cubicBezTo>
                  <a:cubicBezTo>
                    <a:pt x="346" y="529"/>
                    <a:pt x="355" y="541"/>
                    <a:pt x="341" y="545"/>
                  </a:cubicBezTo>
                  <a:cubicBezTo>
                    <a:pt x="331" y="556"/>
                    <a:pt x="325" y="530"/>
                    <a:pt x="307" y="532"/>
                  </a:cubicBezTo>
                  <a:cubicBezTo>
                    <a:pt x="275" y="531"/>
                    <a:pt x="280" y="547"/>
                    <a:pt x="257" y="536"/>
                  </a:cubicBezTo>
                  <a:cubicBezTo>
                    <a:pt x="243" y="529"/>
                    <a:pt x="240" y="515"/>
                    <a:pt x="227" y="511"/>
                  </a:cubicBezTo>
                  <a:cubicBezTo>
                    <a:pt x="214" y="507"/>
                    <a:pt x="193" y="512"/>
                    <a:pt x="179" y="512"/>
                  </a:cubicBezTo>
                  <a:cubicBezTo>
                    <a:pt x="165" y="512"/>
                    <a:pt x="153" y="512"/>
                    <a:pt x="144" y="511"/>
                  </a:cubicBezTo>
                  <a:cubicBezTo>
                    <a:pt x="135" y="510"/>
                    <a:pt x="133" y="508"/>
                    <a:pt x="123" y="503"/>
                  </a:cubicBezTo>
                  <a:cubicBezTo>
                    <a:pt x="119" y="493"/>
                    <a:pt x="124" y="458"/>
                    <a:pt x="118" y="448"/>
                  </a:cubicBezTo>
                  <a:cubicBezTo>
                    <a:pt x="112" y="438"/>
                    <a:pt x="96" y="448"/>
                    <a:pt x="89" y="446"/>
                  </a:cubicBezTo>
                  <a:cubicBezTo>
                    <a:pt x="82" y="444"/>
                    <a:pt x="74" y="439"/>
                    <a:pt x="73" y="434"/>
                  </a:cubicBezTo>
                  <a:cubicBezTo>
                    <a:pt x="72" y="429"/>
                    <a:pt x="85" y="423"/>
                    <a:pt x="82" y="415"/>
                  </a:cubicBezTo>
                  <a:cubicBezTo>
                    <a:pt x="79" y="407"/>
                    <a:pt x="77" y="381"/>
                    <a:pt x="57" y="384"/>
                  </a:cubicBezTo>
                  <a:cubicBezTo>
                    <a:pt x="40" y="377"/>
                    <a:pt x="20" y="369"/>
                    <a:pt x="9" y="357"/>
                  </a:cubicBezTo>
                  <a:cubicBezTo>
                    <a:pt x="7" y="343"/>
                    <a:pt x="39" y="328"/>
                    <a:pt x="38" y="309"/>
                  </a:cubicBezTo>
                  <a:cubicBezTo>
                    <a:pt x="37" y="290"/>
                    <a:pt x="0" y="255"/>
                    <a:pt x="5" y="244"/>
                  </a:cubicBezTo>
                  <a:cubicBezTo>
                    <a:pt x="10" y="233"/>
                    <a:pt x="61" y="254"/>
                    <a:pt x="70" y="240"/>
                  </a:cubicBezTo>
                  <a:cubicBezTo>
                    <a:pt x="79" y="226"/>
                    <a:pt x="45" y="174"/>
                    <a:pt x="56" y="162"/>
                  </a:cubicBezTo>
                  <a:cubicBezTo>
                    <a:pt x="67" y="150"/>
                    <a:pt x="124" y="168"/>
                    <a:pt x="139" y="165"/>
                  </a:cubicBezTo>
                  <a:cubicBezTo>
                    <a:pt x="139" y="155"/>
                    <a:pt x="146" y="153"/>
                    <a:pt x="144" y="143"/>
                  </a:cubicBezTo>
                  <a:cubicBezTo>
                    <a:pt x="142" y="133"/>
                    <a:pt x="124" y="114"/>
                    <a:pt x="125" y="105"/>
                  </a:cubicBezTo>
                  <a:cubicBezTo>
                    <a:pt x="126" y="96"/>
                    <a:pt x="150" y="96"/>
                    <a:pt x="150" y="87"/>
                  </a:cubicBezTo>
                  <a:cubicBezTo>
                    <a:pt x="150" y="78"/>
                    <a:pt x="122" y="57"/>
                    <a:pt x="128" y="50"/>
                  </a:cubicBezTo>
                  <a:cubicBezTo>
                    <a:pt x="136" y="41"/>
                    <a:pt x="174" y="43"/>
                    <a:pt x="187" y="43"/>
                  </a:cubicBezTo>
                  <a:cubicBezTo>
                    <a:pt x="200" y="43"/>
                    <a:pt x="200" y="47"/>
                    <a:pt x="209" y="47"/>
                  </a:cubicBezTo>
                  <a:cubicBezTo>
                    <a:pt x="220" y="49"/>
                    <a:pt x="232" y="42"/>
                    <a:pt x="243" y="45"/>
                  </a:cubicBezTo>
                  <a:cubicBezTo>
                    <a:pt x="250" y="46"/>
                    <a:pt x="267" y="24"/>
                    <a:pt x="267" y="24"/>
                  </a:cubicBezTo>
                  <a:cubicBezTo>
                    <a:pt x="277" y="20"/>
                    <a:pt x="293" y="26"/>
                    <a:pt x="305" y="23"/>
                  </a:cubicBezTo>
                  <a:cubicBezTo>
                    <a:pt x="317" y="20"/>
                    <a:pt x="329" y="0"/>
                    <a:pt x="339" y="5"/>
                  </a:cubicBezTo>
                  <a:cubicBezTo>
                    <a:pt x="350" y="10"/>
                    <a:pt x="353" y="41"/>
                    <a:pt x="368" y="50"/>
                  </a:cubicBezTo>
                  <a:cubicBezTo>
                    <a:pt x="383" y="59"/>
                    <a:pt x="417" y="52"/>
                    <a:pt x="427" y="60"/>
                  </a:cubicBezTo>
                  <a:cubicBezTo>
                    <a:pt x="434" y="68"/>
                    <a:pt x="427" y="101"/>
                    <a:pt x="427" y="101"/>
                  </a:cubicBezTo>
                  <a:cubicBezTo>
                    <a:pt x="432" y="116"/>
                    <a:pt x="402" y="148"/>
                    <a:pt x="401" y="159"/>
                  </a:cubicBezTo>
                  <a:cubicBezTo>
                    <a:pt x="400" y="170"/>
                    <a:pt x="414" y="170"/>
                    <a:pt x="421" y="170"/>
                  </a:cubicBezTo>
                  <a:cubicBezTo>
                    <a:pt x="428" y="170"/>
                    <a:pt x="432" y="157"/>
                    <a:pt x="441" y="162"/>
                  </a:cubicBezTo>
                  <a:cubicBezTo>
                    <a:pt x="450" y="167"/>
                    <a:pt x="463" y="197"/>
                    <a:pt x="473" y="202"/>
                  </a:cubicBezTo>
                  <a:cubicBezTo>
                    <a:pt x="492" y="219"/>
                    <a:pt x="491" y="192"/>
                    <a:pt x="502" y="192"/>
                  </a:cubicBezTo>
                  <a:cubicBezTo>
                    <a:pt x="513" y="192"/>
                    <a:pt x="533" y="196"/>
                    <a:pt x="539" y="205"/>
                  </a:cubicBezTo>
                  <a:cubicBezTo>
                    <a:pt x="545" y="214"/>
                    <a:pt x="529" y="233"/>
                    <a:pt x="536" y="244"/>
                  </a:cubicBezTo>
                  <a:cubicBezTo>
                    <a:pt x="543" y="255"/>
                    <a:pt x="575" y="263"/>
                    <a:pt x="581" y="271"/>
                  </a:cubicBezTo>
                  <a:cubicBezTo>
                    <a:pt x="579" y="279"/>
                    <a:pt x="585" y="291"/>
                    <a:pt x="574" y="295"/>
                  </a:cubicBezTo>
                  <a:cubicBezTo>
                    <a:pt x="564" y="298"/>
                    <a:pt x="532" y="286"/>
                    <a:pt x="521" y="291"/>
                  </a:cubicBezTo>
                  <a:cubicBezTo>
                    <a:pt x="510" y="296"/>
                    <a:pt x="517" y="314"/>
                    <a:pt x="509" y="323"/>
                  </a:cubicBezTo>
                  <a:cubicBezTo>
                    <a:pt x="501" y="332"/>
                    <a:pt x="481" y="342"/>
                    <a:pt x="473" y="347"/>
                  </a:cubicBezTo>
                  <a:close/>
                </a:path>
              </a:pathLst>
            </a:custGeom>
            <a:solidFill>
              <a:srgbClr val="FFCCCC"/>
            </a:solidFill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6" name="Freeform 34"/>
            <p:cNvSpPr>
              <a:spLocks noChangeAspect="1"/>
            </p:cNvSpPr>
            <p:nvPr/>
          </p:nvSpPr>
          <p:spPr bwMode="auto">
            <a:xfrm flipH="1">
              <a:off x="8122900" y="3280676"/>
              <a:ext cx="127336" cy="119250"/>
            </a:xfrm>
            <a:custGeom>
              <a:avLst/>
              <a:gdLst>
                <a:gd name="T0" fmla="*/ 40 w 262"/>
                <a:gd name="T1" fmla="*/ 43 h 181"/>
                <a:gd name="T2" fmla="*/ 62 w 262"/>
                <a:gd name="T3" fmla="*/ 34 h 181"/>
                <a:gd name="T4" fmla="*/ 65 w 262"/>
                <a:gd name="T5" fmla="*/ 30 h 181"/>
                <a:gd name="T6" fmla="*/ 70 w 262"/>
                <a:gd name="T7" fmla="*/ 29 h 181"/>
                <a:gd name="T8" fmla="*/ 78 w 262"/>
                <a:gd name="T9" fmla="*/ 16 h 181"/>
                <a:gd name="T10" fmla="*/ 104 w 262"/>
                <a:gd name="T11" fmla="*/ 2 h 181"/>
                <a:gd name="T12" fmla="*/ 142 w 262"/>
                <a:gd name="T13" fmla="*/ 6 h 181"/>
                <a:gd name="T14" fmla="*/ 156 w 262"/>
                <a:gd name="T15" fmla="*/ 21 h 181"/>
                <a:gd name="T16" fmla="*/ 182 w 262"/>
                <a:gd name="T17" fmla="*/ 0 h 181"/>
                <a:gd name="T18" fmla="*/ 252 w 262"/>
                <a:gd name="T19" fmla="*/ 14 h 181"/>
                <a:gd name="T20" fmla="*/ 262 w 262"/>
                <a:gd name="T21" fmla="*/ 26 h 181"/>
                <a:gd name="T22" fmla="*/ 259 w 262"/>
                <a:gd name="T23" fmla="*/ 42 h 181"/>
                <a:gd name="T24" fmla="*/ 248 w 262"/>
                <a:gd name="T25" fmla="*/ 50 h 181"/>
                <a:gd name="T26" fmla="*/ 228 w 262"/>
                <a:gd name="T27" fmla="*/ 51 h 181"/>
                <a:gd name="T28" fmla="*/ 206 w 262"/>
                <a:gd name="T29" fmla="*/ 59 h 181"/>
                <a:gd name="T30" fmla="*/ 190 w 262"/>
                <a:gd name="T31" fmla="*/ 61 h 181"/>
                <a:gd name="T32" fmla="*/ 203 w 262"/>
                <a:gd name="T33" fmla="*/ 51 h 181"/>
                <a:gd name="T34" fmla="*/ 206 w 262"/>
                <a:gd name="T35" fmla="*/ 37 h 181"/>
                <a:gd name="T36" fmla="*/ 182 w 262"/>
                <a:gd name="T37" fmla="*/ 51 h 181"/>
                <a:gd name="T38" fmla="*/ 160 w 262"/>
                <a:gd name="T39" fmla="*/ 64 h 181"/>
                <a:gd name="T40" fmla="*/ 86 w 262"/>
                <a:gd name="T41" fmla="*/ 45 h 181"/>
                <a:gd name="T42" fmla="*/ 68 w 262"/>
                <a:gd name="T43" fmla="*/ 53 h 181"/>
                <a:gd name="T44" fmla="*/ 80 w 262"/>
                <a:gd name="T45" fmla="*/ 77 h 181"/>
                <a:gd name="T46" fmla="*/ 68 w 262"/>
                <a:gd name="T47" fmla="*/ 86 h 181"/>
                <a:gd name="T48" fmla="*/ 54 w 262"/>
                <a:gd name="T49" fmla="*/ 91 h 181"/>
                <a:gd name="T50" fmla="*/ 67 w 262"/>
                <a:gd name="T51" fmla="*/ 102 h 181"/>
                <a:gd name="T52" fmla="*/ 88 w 262"/>
                <a:gd name="T53" fmla="*/ 117 h 181"/>
                <a:gd name="T54" fmla="*/ 97 w 262"/>
                <a:gd name="T55" fmla="*/ 131 h 181"/>
                <a:gd name="T56" fmla="*/ 76 w 262"/>
                <a:gd name="T57" fmla="*/ 181 h 181"/>
                <a:gd name="T58" fmla="*/ 20 w 262"/>
                <a:gd name="T59" fmla="*/ 171 h 181"/>
                <a:gd name="T60" fmla="*/ 17 w 262"/>
                <a:gd name="T61" fmla="*/ 118 h 181"/>
                <a:gd name="T62" fmla="*/ 40 w 262"/>
                <a:gd name="T63" fmla="*/ 115 h 181"/>
                <a:gd name="T64" fmla="*/ 8 w 262"/>
                <a:gd name="T65" fmla="*/ 98 h 181"/>
                <a:gd name="T66" fmla="*/ 32 w 262"/>
                <a:gd name="T67" fmla="*/ 67 h 181"/>
                <a:gd name="T68" fmla="*/ 36 w 262"/>
                <a:gd name="T69" fmla="*/ 53 h 181"/>
                <a:gd name="T70" fmla="*/ 40 w 262"/>
                <a:gd name="T71" fmla="*/ 4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2" h="181">
                  <a:moveTo>
                    <a:pt x="40" y="43"/>
                  </a:moveTo>
                  <a:cubicBezTo>
                    <a:pt x="47" y="40"/>
                    <a:pt x="54" y="36"/>
                    <a:pt x="62" y="34"/>
                  </a:cubicBezTo>
                  <a:cubicBezTo>
                    <a:pt x="63" y="33"/>
                    <a:pt x="64" y="31"/>
                    <a:pt x="65" y="30"/>
                  </a:cubicBezTo>
                  <a:cubicBezTo>
                    <a:pt x="66" y="29"/>
                    <a:pt x="69" y="30"/>
                    <a:pt x="70" y="29"/>
                  </a:cubicBezTo>
                  <a:cubicBezTo>
                    <a:pt x="76" y="24"/>
                    <a:pt x="71" y="20"/>
                    <a:pt x="78" y="16"/>
                  </a:cubicBezTo>
                  <a:cubicBezTo>
                    <a:pt x="83" y="8"/>
                    <a:pt x="94" y="4"/>
                    <a:pt x="104" y="2"/>
                  </a:cubicBezTo>
                  <a:cubicBezTo>
                    <a:pt x="123" y="3"/>
                    <a:pt x="127" y="3"/>
                    <a:pt x="142" y="6"/>
                  </a:cubicBezTo>
                  <a:cubicBezTo>
                    <a:pt x="148" y="11"/>
                    <a:pt x="150" y="17"/>
                    <a:pt x="156" y="21"/>
                  </a:cubicBezTo>
                  <a:cubicBezTo>
                    <a:pt x="167" y="18"/>
                    <a:pt x="171" y="6"/>
                    <a:pt x="182" y="0"/>
                  </a:cubicBezTo>
                  <a:cubicBezTo>
                    <a:pt x="206" y="2"/>
                    <a:pt x="229" y="6"/>
                    <a:pt x="252" y="14"/>
                  </a:cubicBezTo>
                  <a:cubicBezTo>
                    <a:pt x="257" y="18"/>
                    <a:pt x="259" y="21"/>
                    <a:pt x="262" y="26"/>
                  </a:cubicBezTo>
                  <a:cubicBezTo>
                    <a:pt x="261" y="31"/>
                    <a:pt x="261" y="37"/>
                    <a:pt x="259" y="42"/>
                  </a:cubicBezTo>
                  <a:cubicBezTo>
                    <a:pt x="257" y="46"/>
                    <a:pt x="248" y="50"/>
                    <a:pt x="248" y="50"/>
                  </a:cubicBezTo>
                  <a:cubicBezTo>
                    <a:pt x="242" y="47"/>
                    <a:pt x="228" y="51"/>
                    <a:pt x="228" y="51"/>
                  </a:cubicBezTo>
                  <a:cubicBezTo>
                    <a:pt x="221" y="54"/>
                    <a:pt x="213" y="58"/>
                    <a:pt x="206" y="59"/>
                  </a:cubicBezTo>
                  <a:cubicBezTo>
                    <a:pt x="200" y="61"/>
                    <a:pt x="197" y="62"/>
                    <a:pt x="190" y="61"/>
                  </a:cubicBezTo>
                  <a:cubicBezTo>
                    <a:pt x="195" y="58"/>
                    <a:pt x="198" y="54"/>
                    <a:pt x="203" y="51"/>
                  </a:cubicBezTo>
                  <a:cubicBezTo>
                    <a:pt x="207" y="45"/>
                    <a:pt x="209" y="44"/>
                    <a:pt x="206" y="37"/>
                  </a:cubicBezTo>
                  <a:cubicBezTo>
                    <a:pt x="195" y="38"/>
                    <a:pt x="192" y="49"/>
                    <a:pt x="182" y="51"/>
                  </a:cubicBezTo>
                  <a:cubicBezTo>
                    <a:pt x="175" y="55"/>
                    <a:pt x="167" y="59"/>
                    <a:pt x="160" y="64"/>
                  </a:cubicBezTo>
                  <a:cubicBezTo>
                    <a:pt x="133" y="61"/>
                    <a:pt x="112" y="49"/>
                    <a:pt x="86" y="45"/>
                  </a:cubicBezTo>
                  <a:cubicBezTo>
                    <a:pt x="77" y="42"/>
                    <a:pt x="73" y="46"/>
                    <a:pt x="68" y="53"/>
                  </a:cubicBezTo>
                  <a:cubicBezTo>
                    <a:pt x="70" y="64"/>
                    <a:pt x="70" y="71"/>
                    <a:pt x="80" y="77"/>
                  </a:cubicBezTo>
                  <a:cubicBezTo>
                    <a:pt x="77" y="84"/>
                    <a:pt x="75" y="85"/>
                    <a:pt x="68" y="86"/>
                  </a:cubicBezTo>
                  <a:cubicBezTo>
                    <a:pt x="63" y="88"/>
                    <a:pt x="59" y="90"/>
                    <a:pt x="54" y="91"/>
                  </a:cubicBezTo>
                  <a:cubicBezTo>
                    <a:pt x="57" y="100"/>
                    <a:pt x="58" y="101"/>
                    <a:pt x="67" y="102"/>
                  </a:cubicBezTo>
                  <a:cubicBezTo>
                    <a:pt x="75" y="107"/>
                    <a:pt x="81" y="112"/>
                    <a:pt x="88" y="117"/>
                  </a:cubicBezTo>
                  <a:cubicBezTo>
                    <a:pt x="91" y="122"/>
                    <a:pt x="94" y="126"/>
                    <a:pt x="97" y="131"/>
                  </a:cubicBezTo>
                  <a:cubicBezTo>
                    <a:pt x="107" y="165"/>
                    <a:pt x="107" y="175"/>
                    <a:pt x="76" y="181"/>
                  </a:cubicBezTo>
                  <a:cubicBezTo>
                    <a:pt x="54" y="179"/>
                    <a:pt x="39" y="180"/>
                    <a:pt x="20" y="171"/>
                  </a:cubicBezTo>
                  <a:cubicBezTo>
                    <a:pt x="7" y="155"/>
                    <a:pt x="13" y="138"/>
                    <a:pt x="17" y="118"/>
                  </a:cubicBezTo>
                  <a:cubicBezTo>
                    <a:pt x="17" y="117"/>
                    <a:pt x="30" y="116"/>
                    <a:pt x="40" y="115"/>
                  </a:cubicBezTo>
                  <a:cubicBezTo>
                    <a:pt x="35" y="100"/>
                    <a:pt x="23" y="99"/>
                    <a:pt x="8" y="98"/>
                  </a:cubicBezTo>
                  <a:cubicBezTo>
                    <a:pt x="0" y="83"/>
                    <a:pt x="21" y="73"/>
                    <a:pt x="32" y="67"/>
                  </a:cubicBezTo>
                  <a:cubicBezTo>
                    <a:pt x="33" y="62"/>
                    <a:pt x="36" y="53"/>
                    <a:pt x="36" y="53"/>
                  </a:cubicBezTo>
                  <a:lnTo>
                    <a:pt x="40" y="43"/>
                  </a:lnTo>
                  <a:close/>
                </a:path>
              </a:pathLst>
            </a:custGeom>
            <a:solidFill>
              <a:schemeClr val="tx1"/>
            </a:solidFill>
            <a:ln w="190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7" name="Oval 36"/>
            <p:cNvSpPr>
              <a:spLocks noChangeAspect="1" noChangeArrowheads="1"/>
            </p:cNvSpPr>
            <p:nvPr/>
          </p:nvSpPr>
          <p:spPr bwMode="auto">
            <a:xfrm rot="11544184">
              <a:off x="7835419" y="2968458"/>
              <a:ext cx="204674" cy="188632"/>
            </a:xfrm>
            <a:prstGeom prst="ellipse">
              <a:avLst/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8" name="Oval 37"/>
            <p:cNvSpPr>
              <a:spLocks noChangeAspect="1" noChangeArrowheads="1"/>
            </p:cNvSpPr>
            <p:nvPr/>
          </p:nvSpPr>
          <p:spPr bwMode="auto">
            <a:xfrm rot="11544184">
              <a:off x="7884635" y="2989418"/>
              <a:ext cx="117180" cy="107686"/>
            </a:xfrm>
            <a:prstGeom prst="ellipse">
              <a:avLst/>
            </a:prstGeom>
            <a:gradFill rotWithShape="0">
              <a:gsLst>
                <a:gs pos="0">
                  <a:srgbClr val="CC6600"/>
                </a:gs>
                <a:gs pos="100000">
                  <a:srgbClr val="CC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9" name="Oval 39"/>
            <p:cNvSpPr>
              <a:spLocks noChangeAspect="1" noChangeArrowheads="1"/>
            </p:cNvSpPr>
            <p:nvPr/>
          </p:nvSpPr>
          <p:spPr bwMode="auto">
            <a:xfrm rot="11544184">
              <a:off x="7597934" y="3377522"/>
              <a:ext cx="204674" cy="188632"/>
            </a:xfrm>
            <a:prstGeom prst="ellipse">
              <a:avLst/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0" name="Oval 40"/>
            <p:cNvSpPr>
              <a:spLocks noChangeAspect="1" noChangeArrowheads="1"/>
            </p:cNvSpPr>
            <p:nvPr/>
          </p:nvSpPr>
          <p:spPr bwMode="auto">
            <a:xfrm rot="11544184">
              <a:off x="7647150" y="3398481"/>
              <a:ext cx="117180" cy="107686"/>
            </a:xfrm>
            <a:prstGeom prst="ellipse">
              <a:avLst/>
            </a:prstGeom>
            <a:gradFill rotWithShape="0">
              <a:gsLst>
                <a:gs pos="0">
                  <a:srgbClr val="CC6600"/>
                </a:gs>
                <a:gs pos="100000">
                  <a:srgbClr val="CC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1" name="Freeform 43"/>
            <p:cNvSpPr>
              <a:spLocks/>
            </p:cNvSpPr>
            <p:nvPr/>
          </p:nvSpPr>
          <p:spPr bwMode="auto">
            <a:xfrm>
              <a:off x="6324578" y="2913531"/>
              <a:ext cx="782" cy="205255"/>
            </a:xfrm>
            <a:custGeom>
              <a:avLst/>
              <a:gdLst>
                <a:gd name="T0" fmla="*/ 0 w 1"/>
                <a:gd name="T1" fmla="*/ 0 h 284"/>
                <a:gd name="T2" fmla="*/ 0 w 1"/>
                <a:gd name="T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284">
                  <a:moveTo>
                    <a:pt x="0" y="0"/>
                  </a:moveTo>
                  <a:lnTo>
                    <a:pt x="0" y="284"/>
                  </a:ln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2" name="Freeform 44"/>
            <p:cNvSpPr>
              <a:spLocks/>
            </p:cNvSpPr>
            <p:nvPr/>
          </p:nvSpPr>
          <p:spPr bwMode="auto">
            <a:xfrm>
              <a:off x="6412854" y="3680345"/>
              <a:ext cx="97649" cy="153218"/>
            </a:xfrm>
            <a:custGeom>
              <a:avLst/>
              <a:gdLst>
                <a:gd name="T0" fmla="*/ 125 w 125"/>
                <a:gd name="T1" fmla="*/ 0 h 212"/>
                <a:gd name="T2" fmla="*/ 0 w 125"/>
                <a:gd name="T3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5" h="212">
                  <a:moveTo>
                    <a:pt x="125" y="0"/>
                  </a:moveTo>
                  <a:lnTo>
                    <a:pt x="0" y="212"/>
                  </a:lnTo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3" name="Text Box 45"/>
            <p:cNvSpPr txBox="1">
              <a:spLocks noChangeArrowheads="1"/>
            </p:cNvSpPr>
            <p:nvPr/>
          </p:nvSpPr>
          <p:spPr bwMode="auto">
            <a:xfrm>
              <a:off x="8010408" y="2864386"/>
              <a:ext cx="468896" cy="316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altLang="ru-RU" sz="2000" b="1" baseline="30000" dirty="0">
                  <a:solidFill>
                    <a:srgbClr val="FF3399"/>
                  </a:solidFill>
                </a:rPr>
                <a:t>10</a:t>
              </a:r>
              <a:r>
                <a:rPr lang="ru-RU" altLang="ru-RU" sz="2000" b="1" dirty="0">
                  <a:solidFill>
                    <a:srgbClr val="FF3399"/>
                  </a:solidFill>
                </a:rPr>
                <a:t>В</a:t>
              </a:r>
            </a:p>
          </p:txBody>
        </p:sp>
        <p:sp>
          <p:nvSpPr>
            <p:cNvPr id="124" name="Line 46"/>
            <p:cNvSpPr>
              <a:spLocks noChangeShapeType="1"/>
            </p:cNvSpPr>
            <p:nvPr/>
          </p:nvSpPr>
          <p:spPr bwMode="auto">
            <a:xfrm>
              <a:off x="8189303" y="3003149"/>
              <a:ext cx="0" cy="15538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5" name="Oval 47"/>
            <p:cNvSpPr>
              <a:spLocks noChangeArrowheads="1"/>
            </p:cNvSpPr>
            <p:nvPr/>
          </p:nvSpPr>
          <p:spPr bwMode="auto">
            <a:xfrm>
              <a:off x="8151806" y="3176604"/>
              <a:ext cx="74996" cy="69382"/>
            </a:xfrm>
            <a:prstGeom prst="ellipse">
              <a:avLst/>
            </a:prstGeom>
            <a:gradFill rotWithShape="0">
              <a:gsLst>
                <a:gs pos="0">
                  <a:srgbClr val="FF3399"/>
                </a:gs>
                <a:gs pos="100000">
                  <a:srgbClr val="FF3399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6" name="Line 48"/>
            <p:cNvSpPr>
              <a:spLocks noChangeShapeType="1"/>
            </p:cNvSpPr>
            <p:nvPr/>
          </p:nvSpPr>
          <p:spPr bwMode="auto">
            <a:xfrm flipV="1">
              <a:off x="7998691" y="3749726"/>
              <a:ext cx="0" cy="1553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7" name="Oval 49"/>
            <p:cNvSpPr>
              <a:spLocks noChangeArrowheads="1"/>
            </p:cNvSpPr>
            <p:nvPr/>
          </p:nvSpPr>
          <p:spPr bwMode="auto">
            <a:xfrm>
              <a:off x="7961193" y="3627585"/>
              <a:ext cx="74996" cy="69382"/>
            </a:xfrm>
            <a:prstGeom prst="ellipse">
              <a:avLst/>
            </a:prstGeom>
            <a:gradFill rotWithShape="0">
              <a:gsLst>
                <a:gs pos="0">
                  <a:srgbClr val="FF3399"/>
                </a:gs>
                <a:gs pos="100000">
                  <a:srgbClr val="FF3399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8" name="Text Box 50"/>
            <p:cNvSpPr txBox="1">
              <a:spLocks noChangeArrowheads="1"/>
            </p:cNvSpPr>
            <p:nvPr/>
          </p:nvSpPr>
          <p:spPr bwMode="auto">
            <a:xfrm>
              <a:off x="7811203" y="3890659"/>
              <a:ext cx="468896" cy="316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altLang="ru-RU" sz="2000" b="1" baseline="30000" dirty="0">
                  <a:solidFill>
                    <a:srgbClr val="FF3399"/>
                  </a:solidFill>
                </a:rPr>
                <a:t>10</a:t>
              </a:r>
              <a:r>
                <a:rPr lang="ru-RU" altLang="ru-RU" sz="2000" b="1" dirty="0">
                  <a:solidFill>
                    <a:srgbClr val="FF3399"/>
                  </a:solidFill>
                </a:rPr>
                <a:t>В</a:t>
              </a:r>
            </a:p>
          </p:txBody>
        </p:sp>
        <p:sp>
          <p:nvSpPr>
            <p:cNvPr id="129" name="Freeform 51"/>
            <p:cNvSpPr>
              <a:spLocks noChangeAspect="1"/>
            </p:cNvSpPr>
            <p:nvPr/>
          </p:nvSpPr>
          <p:spPr bwMode="auto">
            <a:xfrm>
              <a:off x="9212675" y="3454131"/>
              <a:ext cx="323417" cy="312218"/>
            </a:xfrm>
            <a:custGeom>
              <a:avLst/>
              <a:gdLst>
                <a:gd name="T0" fmla="*/ 114 w 414"/>
                <a:gd name="T1" fmla="*/ 393 h 432"/>
                <a:gd name="T2" fmla="*/ 104 w 414"/>
                <a:gd name="T3" fmla="*/ 412 h 432"/>
                <a:gd name="T4" fmla="*/ 87 w 414"/>
                <a:gd name="T5" fmla="*/ 407 h 432"/>
                <a:gd name="T6" fmla="*/ 68 w 414"/>
                <a:gd name="T7" fmla="*/ 384 h 432"/>
                <a:gd name="T8" fmla="*/ 66 w 414"/>
                <a:gd name="T9" fmla="*/ 352 h 432"/>
                <a:gd name="T10" fmla="*/ 50 w 414"/>
                <a:gd name="T11" fmla="*/ 355 h 432"/>
                <a:gd name="T12" fmla="*/ 41 w 414"/>
                <a:gd name="T13" fmla="*/ 376 h 432"/>
                <a:gd name="T14" fmla="*/ 27 w 414"/>
                <a:gd name="T15" fmla="*/ 369 h 432"/>
                <a:gd name="T16" fmla="*/ 3 w 414"/>
                <a:gd name="T17" fmla="*/ 381 h 432"/>
                <a:gd name="T18" fmla="*/ 15 w 414"/>
                <a:gd name="T19" fmla="*/ 342 h 432"/>
                <a:gd name="T20" fmla="*/ 34 w 414"/>
                <a:gd name="T21" fmla="*/ 315 h 432"/>
                <a:gd name="T22" fmla="*/ 19 w 414"/>
                <a:gd name="T23" fmla="*/ 310 h 432"/>
                <a:gd name="T24" fmla="*/ 14 w 414"/>
                <a:gd name="T25" fmla="*/ 300 h 432"/>
                <a:gd name="T26" fmla="*/ 32 w 414"/>
                <a:gd name="T27" fmla="*/ 286 h 432"/>
                <a:gd name="T28" fmla="*/ 51 w 414"/>
                <a:gd name="T29" fmla="*/ 266 h 432"/>
                <a:gd name="T30" fmla="*/ 52 w 414"/>
                <a:gd name="T31" fmla="*/ 256 h 432"/>
                <a:gd name="T32" fmla="*/ 42 w 414"/>
                <a:gd name="T33" fmla="*/ 229 h 432"/>
                <a:gd name="T34" fmla="*/ 27 w 414"/>
                <a:gd name="T35" fmla="*/ 214 h 432"/>
                <a:gd name="T36" fmla="*/ 41 w 414"/>
                <a:gd name="T37" fmla="*/ 192 h 432"/>
                <a:gd name="T38" fmla="*/ 46 w 414"/>
                <a:gd name="T39" fmla="*/ 154 h 432"/>
                <a:gd name="T40" fmla="*/ 68 w 414"/>
                <a:gd name="T41" fmla="*/ 136 h 432"/>
                <a:gd name="T42" fmla="*/ 76 w 414"/>
                <a:gd name="T43" fmla="*/ 101 h 432"/>
                <a:gd name="T44" fmla="*/ 81 w 414"/>
                <a:gd name="T45" fmla="*/ 76 h 432"/>
                <a:gd name="T46" fmla="*/ 91 w 414"/>
                <a:gd name="T47" fmla="*/ 61 h 432"/>
                <a:gd name="T48" fmla="*/ 131 w 414"/>
                <a:gd name="T49" fmla="*/ 66 h 432"/>
                <a:gd name="T50" fmla="*/ 136 w 414"/>
                <a:gd name="T51" fmla="*/ 46 h 432"/>
                <a:gd name="T52" fmla="*/ 147 w 414"/>
                <a:gd name="T53" fmla="*/ 36 h 432"/>
                <a:gd name="T54" fmla="*/ 159 w 414"/>
                <a:gd name="T55" fmla="*/ 44 h 432"/>
                <a:gd name="T56" fmla="*/ 185 w 414"/>
                <a:gd name="T57" fmla="*/ 31 h 432"/>
                <a:gd name="T58" fmla="*/ 211 w 414"/>
                <a:gd name="T59" fmla="*/ 0 h 432"/>
                <a:gd name="T60" fmla="*/ 241 w 414"/>
                <a:gd name="T61" fmla="*/ 28 h 432"/>
                <a:gd name="T62" fmla="*/ 291 w 414"/>
                <a:gd name="T63" fmla="*/ 14 h 432"/>
                <a:gd name="T64" fmla="*/ 284 w 414"/>
                <a:gd name="T65" fmla="*/ 62 h 432"/>
                <a:gd name="T66" fmla="*/ 341 w 414"/>
                <a:gd name="T67" fmla="*/ 64 h 432"/>
                <a:gd name="T68" fmla="*/ 326 w 414"/>
                <a:gd name="T69" fmla="*/ 124 h 432"/>
                <a:gd name="T70" fmla="*/ 341 w 414"/>
                <a:gd name="T71" fmla="*/ 131 h 432"/>
                <a:gd name="T72" fmla="*/ 370 w 414"/>
                <a:gd name="T73" fmla="*/ 123 h 432"/>
                <a:gd name="T74" fmla="*/ 379 w 414"/>
                <a:gd name="T75" fmla="*/ 144 h 432"/>
                <a:gd name="T76" fmla="*/ 409 w 414"/>
                <a:gd name="T77" fmla="*/ 134 h 432"/>
                <a:gd name="T78" fmla="*/ 404 w 414"/>
                <a:gd name="T79" fmla="*/ 178 h 432"/>
                <a:gd name="T80" fmla="*/ 398 w 414"/>
                <a:gd name="T81" fmla="*/ 193 h 432"/>
                <a:gd name="T82" fmla="*/ 395 w 414"/>
                <a:gd name="T83" fmla="*/ 218 h 432"/>
                <a:gd name="T84" fmla="*/ 405 w 414"/>
                <a:gd name="T85" fmla="*/ 239 h 432"/>
                <a:gd name="T86" fmla="*/ 400 w 414"/>
                <a:gd name="T87" fmla="*/ 267 h 432"/>
                <a:gd name="T88" fmla="*/ 407 w 414"/>
                <a:gd name="T89" fmla="*/ 295 h 432"/>
                <a:gd name="T90" fmla="*/ 371 w 414"/>
                <a:gd name="T91" fmla="*/ 310 h 432"/>
                <a:gd name="T92" fmla="*/ 355 w 414"/>
                <a:gd name="T93" fmla="*/ 351 h 432"/>
                <a:gd name="T94" fmla="*/ 330 w 414"/>
                <a:gd name="T95" fmla="*/ 366 h 432"/>
                <a:gd name="T96" fmla="*/ 273 w 414"/>
                <a:gd name="T97" fmla="*/ 387 h 432"/>
                <a:gd name="T98" fmla="*/ 236 w 414"/>
                <a:gd name="T99" fmla="*/ 411 h 432"/>
                <a:gd name="T100" fmla="*/ 208 w 414"/>
                <a:gd name="T101" fmla="*/ 402 h 432"/>
                <a:gd name="T102" fmla="*/ 182 w 414"/>
                <a:gd name="T103" fmla="*/ 432 h 432"/>
                <a:gd name="T104" fmla="*/ 167 w 414"/>
                <a:gd name="T105" fmla="*/ 423 h 432"/>
                <a:gd name="T106" fmla="*/ 162 w 414"/>
                <a:gd name="T107" fmla="*/ 390 h 432"/>
                <a:gd name="T108" fmla="*/ 114 w 414"/>
                <a:gd name="T109" fmla="*/ 393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14" h="432">
                  <a:moveTo>
                    <a:pt x="114" y="393"/>
                  </a:moveTo>
                  <a:cubicBezTo>
                    <a:pt x="104" y="397"/>
                    <a:pt x="108" y="410"/>
                    <a:pt x="104" y="412"/>
                  </a:cubicBezTo>
                  <a:cubicBezTo>
                    <a:pt x="100" y="414"/>
                    <a:pt x="93" y="413"/>
                    <a:pt x="87" y="407"/>
                  </a:cubicBezTo>
                  <a:cubicBezTo>
                    <a:pt x="81" y="403"/>
                    <a:pt x="71" y="393"/>
                    <a:pt x="68" y="384"/>
                  </a:cubicBezTo>
                  <a:cubicBezTo>
                    <a:pt x="64" y="377"/>
                    <a:pt x="68" y="356"/>
                    <a:pt x="66" y="352"/>
                  </a:cubicBezTo>
                  <a:cubicBezTo>
                    <a:pt x="63" y="347"/>
                    <a:pt x="54" y="351"/>
                    <a:pt x="50" y="355"/>
                  </a:cubicBezTo>
                  <a:cubicBezTo>
                    <a:pt x="47" y="359"/>
                    <a:pt x="45" y="374"/>
                    <a:pt x="41" y="376"/>
                  </a:cubicBezTo>
                  <a:cubicBezTo>
                    <a:pt x="37" y="378"/>
                    <a:pt x="32" y="368"/>
                    <a:pt x="27" y="369"/>
                  </a:cubicBezTo>
                  <a:cubicBezTo>
                    <a:pt x="21" y="370"/>
                    <a:pt x="5" y="386"/>
                    <a:pt x="3" y="381"/>
                  </a:cubicBezTo>
                  <a:cubicBezTo>
                    <a:pt x="0" y="373"/>
                    <a:pt x="10" y="353"/>
                    <a:pt x="15" y="342"/>
                  </a:cubicBezTo>
                  <a:cubicBezTo>
                    <a:pt x="21" y="331"/>
                    <a:pt x="34" y="320"/>
                    <a:pt x="34" y="315"/>
                  </a:cubicBezTo>
                  <a:cubicBezTo>
                    <a:pt x="34" y="310"/>
                    <a:pt x="23" y="312"/>
                    <a:pt x="19" y="310"/>
                  </a:cubicBezTo>
                  <a:cubicBezTo>
                    <a:pt x="17" y="307"/>
                    <a:pt x="12" y="304"/>
                    <a:pt x="14" y="300"/>
                  </a:cubicBezTo>
                  <a:cubicBezTo>
                    <a:pt x="16" y="296"/>
                    <a:pt x="26" y="292"/>
                    <a:pt x="32" y="286"/>
                  </a:cubicBezTo>
                  <a:cubicBezTo>
                    <a:pt x="39" y="280"/>
                    <a:pt x="48" y="271"/>
                    <a:pt x="51" y="266"/>
                  </a:cubicBezTo>
                  <a:cubicBezTo>
                    <a:pt x="51" y="257"/>
                    <a:pt x="54" y="262"/>
                    <a:pt x="52" y="256"/>
                  </a:cubicBezTo>
                  <a:cubicBezTo>
                    <a:pt x="50" y="249"/>
                    <a:pt x="46" y="236"/>
                    <a:pt x="42" y="229"/>
                  </a:cubicBezTo>
                  <a:cubicBezTo>
                    <a:pt x="37" y="221"/>
                    <a:pt x="28" y="226"/>
                    <a:pt x="27" y="214"/>
                  </a:cubicBezTo>
                  <a:cubicBezTo>
                    <a:pt x="21" y="206"/>
                    <a:pt x="40" y="205"/>
                    <a:pt x="41" y="192"/>
                  </a:cubicBezTo>
                  <a:cubicBezTo>
                    <a:pt x="47" y="169"/>
                    <a:pt x="35" y="170"/>
                    <a:pt x="46" y="154"/>
                  </a:cubicBezTo>
                  <a:cubicBezTo>
                    <a:pt x="53" y="145"/>
                    <a:pt x="63" y="146"/>
                    <a:pt x="68" y="136"/>
                  </a:cubicBezTo>
                  <a:cubicBezTo>
                    <a:pt x="74" y="127"/>
                    <a:pt x="74" y="112"/>
                    <a:pt x="76" y="101"/>
                  </a:cubicBezTo>
                  <a:cubicBezTo>
                    <a:pt x="78" y="91"/>
                    <a:pt x="80" y="83"/>
                    <a:pt x="81" y="76"/>
                  </a:cubicBezTo>
                  <a:cubicBezTo>
                    <a:pt x="84" y="69"/>
                    <a:pt x="86" y="69"/>
                    <a:pt x="91" y="61"/>
                  </a:cubicBezTo>
                  <a:cubicBezTo>
                    <a:pt x="98" y="60"/>
                    <a:pt x="123" y="69"/>
                    <a:pt x="131" y="66"/>
                  </a:cubicBezTo>
                  <a:cubicBezTo>
                    <a:pt x="138" y="63"/>
                    <a:pt x="134" y="50"/>
                    <a:pt x="136" y="46"/>
                  </a:cubicBezTo>
                  <a:cubicBezTo>
                    <a:pt x="139" y="40"/>
                    <a:pt x="143" y="35"/>
                    <a:pt x="147" y="36"/>
                  </a:cubicBezTo>
                  <a:cubicBezTo>
                    <a:pt x="150" y="35"/>
                    <a:pt x="153" y="46"/>
                    <a:pt x="159" y="44"/>
                  </a:cubicBezTo>
                  <a:cubicBezTo>
                    <a:pt x="165" y="44"/>
                    <a:pt x="184" y="47"/>
                    <a:pt x="185" y="31"/>
                  </a:cubicBezTo>
                  <a:cubicBezTo>
                    <a:pt x="193" y="20"/>
                    <a:pt x="202" y="6"/>
                    <a:pt x="211" y="0"/>
                  </a:cubicBezTo>
                  <a:cubicBezTo>
                    <a:pt x="221" y="0"/>
                    <a:pt x="227" y="26"/>
                    <a:pt x="241" y="28"/>
                  </a:cubicBezTo>
                  <a:cubicBezTo>
                    <a:pt x="254" y="31"/>
                    <a:pt x="285" y="9"/>
                    <a:pt x="291" y="14"/>
                  </a:cubicBezTo>
                  <a:cubicBezTo>
                    <a:pt x="298" y="19"/>
                    <a:pt x="275" y="54"/>
                    <a:pt x="284" y="62"/>
                  </a:cubicBezTo>
                  <a:cubicBezTo>
                    <a:pt x="292" y="71"/>
                    <a:pt x="335" y="54"/>
                    <a:pt x="341" y="64"/>
                  </a:cubicBezTo>
                  <a:cubicBezTo>
                    <a:pt x="348" y="74"/>
                    <a:pt x="326" y="113"/>
                    <a:pt x="326" y="124"/>
                  </a:cubicBezTo>
                  <a:cubicBezTo>
                    <a:pt x="333" y="125"/>
                    <a:pt x="334" y="131"/>
                    <a:pt x="341" y="131"/>
                  </a:cubicBezTo>
                  <a:cubicBezTo>
                    <a:pt x="348" y="131"/>
                    <a:pt x="364" y="121"/>
                    <a:pt x="370" y="123"/>
                  </a:cubicBezTo>
                  <a:cubicBezTo>
                    <a:pt x="377" y="125"/>
                    <a:pt x="373" y="142"/>
                    <a:pt x="379" y="144"/>
                  </a:cubicBezTo>
                  <a:cubicBezTo>
                    <a:pt x="386" y="145"/>
                    <a:pt x="405" y="128"/>
                    <a:pt x="409" y="134"/>
                  </a:cubicBezTo>
                  <a:cubicBezTo>
                    <a:pt x="414" y="141"/>
                    <a:pt x="406" y="168"/>
                    <a:pt x="404" y="178"/>
                  </a:cubicBezTo>
                  <a:cubicBezTo>
                    <a:pt x="402" y="187"/>
                    <a:pt x="399" y="187"/>
                    <a:pt x="398" y="193"/>
                  </a:cubicBezTo>
                  <a:cubicBezTo>
                    <a:pt x="395" y="201"/>
                    <a:pt x="398" y="211"/>
                    <a:pt x="395" y="218"/>
                  </a:cubicBezTo>
                  <a:cubicBezTo>
                    <a:pt x="392" y="223"/>
                    <a:pt x="405" y="239"/>
                    <a:pt x="405" y="239"/>
                  </a:cubicBezTo>
                  <a:cubicBezTo>
                    <a:pt x="407" y="247"/>
                    <a:pt x="399" y="257"/>
                    <a:pt x="400" y="267"/>
                  </a:cubicBezTo>
                  <a:cubicBezTo>
                    <a:pt x="401" y="276"/>
                    <a:pt x="412" y="288"/>
                    <a:pt x="407" y="295"/>
                  </a:cubicBezTo>
                  <a:cubicBezTo>
                    <a:pt x="402" y="302"/>
                    <a:pt x="380" y="299"/>
                    <a:pt x="371" y="310"/>
                  </a:cubicBezTo>
                  <a:cubicBezTo>
                    <a:pt x="363" y="319"/>
                    <a:pt x="362" y="342"/>
                    <a:pt x="355" y="351"/>
                  </a:cubicBezTo>
                  <a:cubicBezTo>
                    <a:pt x="348" y="355"/>
                    <a:pt x="330" y="366"/>
                    <a:pt x="330" y="366"/>
                  </a:cubicBezTo>
                  <a:cubicBezTo>
                    <a:pt x="313" y="372"/>
                    <a:pt x="289" y="380"/>
                    <a:pt x="273" y="387"/>
                  </a:cubicBezTo>
                  <a:cubicBezTo>
                    <a:pt x="257" y="394"/>
                    <a:pt x="247" y="409"/>
                    <a:pt x="236" y="411"/>
                  </a:cubicBezTo>
                  <a:cubicBezTo>
                    <a:pt x="225" y="413"/>
                    <a:pt x="217" y="399"/>
                    <a:pt x="208" y="402"/>
                  </a:cubicBezTo>
                  <a:cubicBezTo>
                    <a:pt x="200" y="407"/>
                    <a:pt x="189" y="429"/>
                    <a:pt x="182" y="432"/>
                  </a:cubicBezTo>
                  <a:cubicBezTo>
                    <a:pt x="177" y="430"/>
                    <a:pt x="168" y="432"/>
                    <a:pt x="167" y="423"/>
                  </a:cubicBezTo>
                  <a:cubicBezTo>
                    <a:pt x="164" y="416"/>
                    <a:pt x="171" y="395"/>
                    <a:pt x="162" y="390"/>
                  </a:cubicBezTo>
                  <a:cubicBezTo>
                    <a:pt x="153" y="385"/>
                    <a:pt x="124" y="389"/>
                    <a:pt x="114" y="393"/>
                  </a:cubicBezTo>
                  <a:close/>
                </a:path>
              </a:pathLst>
            </a:custGeom>
            <a:solidFill>
              <a:srgbClr val="FFCCCC"/>
            </a:solidFill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0" name="Freeform 52"/>
            <p:cNvSpPr>
              <a:spLocks noChangeAspect="1"/>
            </p:cNvSpPr>
            <p:nvPr/>
          </p:nvSpPr>
          <p:spPr bwMode="auto">
            <a:xfrm rot="2736497">
              <a:off x="9320168" y="3518357"/>
              <a:ext cx="117805" cy="128116"/>
            </a:xfrm>
            <a:custGeom>
              <a:avLst/>
              <a:gdLst>
                <a:gd name="T0" fmla="*/ 40 w 262"/>
                <a:gd name="T1" fmla="*/ 43 h 181"/>
                <a:gd name="T2" fmla="*/ 62 w 262"/>
                <a:gd name="T3" fmla="*/ 34 h 181"/>
                <a:gd name="T4" fmla="*/ 65 w 262"/>
                <a:gd name="T5" fmla="*/ 30 h 181"/>
                <a:gd name="T6" fmla="*/ 70 w 262"/>
                <a:gd name="T7" fmla="*/ 29 h 181"/>
                <a:gd name="T8" fmla="*/ 78 w 262"/>
                <a:gd name="T9" fmla="*/ 16 h 181"/>
                <a:gd name="T10" fmla="*/ 104 w 262"/>
                <a:gd name="T11" fmla="*/ 2 h 181"/>
                <a:gd name="T12" fmla="*/ 142 w 262"/>
                <a:gd name="T13" fmla="*/ 6 h 181"/>
                <a:gd name="T14" fmla="*/ 156 w 262"/>
                <a:gd name="T15" fmla="*/ 21 h 181"/>
                <a:gd name="T16" fmla="*/ 182 w 262"/>
                <a:gd name="T17" fmla="*/ 0 h 181"/>
                <a:gd name="T18" fmla="*/ 252 w 262"/>
                <a:gd name="T19" fmla="*/ 14 h 181"/>
                <a:gd name="T20" fmla="*/ 262 w 262"/>
                <a:gd name="T21" fmla="*/ 26 h 181"/>
                <a:gd name="T22" fmla="*/ 259 w 262"/>
                <a:gd name="T23" fmla="*/ 42 h 181"/>
                <a:gd name="T24" fmla="*/ 248 w 262"/>
                <a:gd name="T25" fmla="*/ 50 h 181"/>
                <a:gd name="T26" fmla="*/ 228 w 262"/>
                <a:gd name="T27" fmla="*/ 51 h 181"/>
                <a:gd name="T28" fmla="*/ 206 w 262"/>
                <a:gd name="T29" fmla="*/ 59 h 181"/>
                <a:gd name="T30" fmla="*/ 190 w 262"/>
                <a:gd name="T31" fmla="*/ 61 h 181"/>
                <a:gd name="T32" fmla="*/ 203 w 262"/>
                <a:gd name="T33" fmla="*/ 51 h 181"/>
                <a:gd name="T34" fmla="*/ 206 w 262"/>
                <a:gd name="T35" fmla="*/ 37 h 181"/>
                <a:gd name="T36" fmla="*/ 182 w 262"/>
                <a:gd name="T37" fmla="*/ 51 h 181"/>
                <a:gd name="T38" fmla="*/ 160 w 262"/>
                <a:gd name="T39" fmla="*/ 64 h 181"/>
                <a:gd name="T40" fmla="*/ 86 w 262"/>
                <a:gd name="T41" fmla="*/ 45 h 181"/>
                <a:gd name="T42" fmla="*/ 68 w 262"/>
                <a:gd name="T43" fmla="*/ 53 h 181"/>
                <a:gd name="T44" fmla="*/ 80 w 262"/>
                <a:gd name="T45" fmla="*/ 77 h 181"/>
                <a:gd name="T46" fmla="*/ 68 w 262"/>
                <a:gd name="T47" fmla="*/ 86 h 181"/>
                <a:gd name="T48" fmla="*/ 54 w 262"/>
                <a:gd name="T49" fmla="*/ 91 h 181"/>
                <a:gd name="T50" fmla="*/ 67 w 262"/>
                <a:gd name="T51" fmla="*/ 102 h 181"/>
                <a:gd name="T52" fmla="*/ 88 w 262"/>
                <a:gd name="T53" fmla="*/ 117 h 181"/>
                <a:gd name="T54" fmla="*/ 97 w 262"/>
                <a:gd name="T55" fmla="*/ 131 h 181"/>
                <a:gd name="T56" fmla="*/ 76 w 262"/>
                <a:gd name="T57" fmla="*/ 181 h 181"/>
                <a:gd name="T58" fmla="*/ 20 w 262"/>
                <a:gd name="T59" fmla="*/ 171 h 181"/>
                <a:gd name="T60" fmla="*/ 17 w 262"/>
                <a:gd name="T61" fmla="*/ 118 h 181"/>
                <a:gd name="T62" fmla="*/ 40 w 262"/>
                <a:gd name="T63" fmla="*/ 115 h 181"/>
                <a:gd name="T64" fmla="*/ 8 w 262"/>
                <a:gd name="T65" fmla="*/ 98 h 181"/>
                <a:gd name="T66" fmla="*/ 32 w 262"/>
                <a:gd name="T67" fmla="*/ 67 h 181"/>
                <a:gd name="T68" fmla="*/ 36 w 262"/>
                <a:gd name="T69" fmla="*/ 53 h 181"/>
                <a:gd name="T70" fmla="*/ 40 w 262"/>
                <a:gd name="T71" fmla="*/ 43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62" h="181">
                  <a:moveTo>
                    <a:pt x="40" y="43"/>
                  </a:moveTo>
                  <a:cubicBezTo>
                    <a:pt x="47" y="40"/>
                    <a:pt x="54" y="36"/>
                    <a:pt x="62" y="34"/>
                  </a:cubicBezTo>
                  <a:cubicBezTo>
                    <a:pt x="63" y="33"/>
                    <a:pt x="64" y="31"/>
                    <a:pt x="65" y="30"/>
                  </a:cubicBezTo>
                  <a:cubicBezTo>
                    <a:pt x="66" y="29"/>
                    <a:pt x="69" y="30"/>
                    <a:pt x="70" y="29"/>
                  </a:cubicBezTo>
                  <a:cubicBezTo>
                    <a:pt x="76" y="24"/>
                    <a:pt x="71" y="20"/>
                    <a:pt x="78" y="16"/>
                  </a:cubicBezTo>
                  <a:cubicBezTo>
                    <a:pt x="83" y="8"/>
                    <a:pt x="94" y="4"/>
                    <a:pt x="104" y="2"/>
                  </a:cubicBezTo>
                  <a:cubicBezTo>
                    <a:pt x="123" y="3"/>
                    <a:pt x="127" y="3"/>
                    <a:pt x="142" y="6"/>
                  </a:cubicBezTo>
                  <a:cubicBezTo>
                    <a:pt x="148" y="11"/>
                    <a:pt x="150" y="17"/>
                    <a:pt x="156" y="21"/>
                  </a:cubicBezTo>
                  <a:cubicBezTo>
                    <a:pt x="167" y="18"/>
                    <a:pt x="171" y="6"/>
                    <a:pt x="182" y="0"/>
                  </a:cubicBezTo>
                  <a:cubicBezTo>
                    <a:pt x="206" y="2"/>
                    <a:pt x="229" y="6"/>
                    <a:pt x="252" y="14"/>
                  </a:cubicBezTo>
                  <a:cubicBezTo>
                    <a:pt x="257" y="18"/>
                    <a:pt x="259" y="21"/>
                    <a:pt x="262" y="26"/>
                  </a:cubicBezTo>
                  <a:cubicBezTo>
                    <a:pt x="261" y="31"/>
                    <a:pt x="261" y="37"/>
                    <a:pt x="259" y="42"/>
                  </a:cubicBezTo>
                  <a:cubicBezTo>
                    <a:pt x="257" y="46"/>
                    <a:pt x="248" y="50"/>
                    <a:pt x="248" y="50"/>
                  </a:cubicBezTo>
                  <a:cubicBezTo>
                    <a:pt x="242" y="47"/>
                    <a:pt x="228" y="51"/>
                    <a:pt x="228" y="51"/>
                  </a:cubicBezTo>
                  <a:cubicBezTo>
                    <a:pt x="221" y="54"/>
                    <a:pt x="213" y="58"/>
                    <a:pt x="206" y="59"/>
                  </a:cubicBezTo>
                  <a:cubicBezTo>
                    <a:pt x="200" y="61"/>
                    <a:pt x="197" y="62"/>
                    <a:pt x="190" y="61"/>
                  </a:cubicBezTo>
                  <a:cubicBezTo>
                    <a:pt x="195" y="58"/>
                    <a:pt x="198" y="54"/>
                    <a:pt x="203" y="51"/>
                  </a:cubicBezTo>
                  <a:cubicBezTo>
                    <a:pt x="207" y="45"/>
                    <a:pt x="209" y="44"/>
                    <a:pt x="206" y="37"/>
                  </a:cubicBezTo>
                  <a:cubicBezTo>
                    <a:pt x="195" y="38"/>
                    <a:pt x="192" y="49"/>
                    <a:pt x="182" y="51"/>
                  </a:cubicBezTo>
                  <a:cubicBezTo>
                    <a:pt x="175" y="55"/>
                    <a:pt x="167" y="59"/>
                    <a:pt x="160" y="64"/>
                  </a:cubicBezTo>
                  <a:cubicBezTo>
                    <a:pt x="133" y="61"/>
                    <a:pt x="112" y="49"/>
                    <a:pt x="86" y="45"/>
                  </a:cubicBezTo>
                  <a:cubicBezTo>
                    <a:pt x="77" y="42"/>
                    <a:pt x="73" y="46"/>
                    <a:pt x="68" y="53"/>
                  </a:cubicBezTo>
                  <a:cubicBezTo>
                    <a:pt x="70" y="64"/>
                    <a:pt x="70" y="71"/>
                    <a:pt x="80" y="77"/>
                  </a:cubicBezTo>
                  <a:cubicBezTo>
                    <a:pt x="77" y="84"/>
                    <a:pt x="75" y="85"/>
                    <a:pt x="68" y="86"/>
                  </a:cubicBezTo>
                  <a:cubicBezTo>
                    <a:pt x="63" y="88"/>
                    <a:pt x="59" y="90"/>
                    <a:pt x="54" y="91"/>
                  </a:cubicBezTo>
                  <a:cubicBezTo>
                    <a:pt x="57" y="100"/>
                    <a:pt x="58" y="101"/>
                    <a:pt x="67" y="102"/>
                  </a:cubicBezTo>
                  <a:cubicBezTo>
                    <a:pt x="75" y="107"/>
                    <a:pt x="81" y="112"/>
                    <a:pt x="88" y="117"/>
                  </a:cubicBezTo>
                  <a:cubicBezTo>
                    <a:pt x="91" y="122"/>
                    <a:pt x="94" y="126"/>
                    <a:pt x="97" y="131"/>
                  </a:cubicBezTo>
                  <a:cubicBezTo>
                    <a:pt x="107" y="165"/>
                    <a:pt x="107" y="175"/>
                    <a:pt x="76" y="181"/>
                  </a:cubicBezTo>
                  <a:cubicBezTo>
                    <a:pt x="54" y="179"/>
                    <a:pt x="39" y="180"/>
                    <a:pt x="20" y="171"/>
                  </a:cubicBezTo>
                  <a:cubicBezTo>
                    <a:pt x="7" y="155"/>
                    <a:pt x="13" y="138"/>
                    <a:pt x="17" y="118"/>
                  </a:cubicBezTo>
                  <a:cubicBezTo>
                    <a:pt x="17" y="117"/>
                    <a:pt x="30" y="116"/>
                    <a:pt x="40" y="115"/>
                  </a:cubicBezTo>
                  <a:cubicBezTo>
                    <a:pt x="35" y="100"/>
                    <a:pt x="23" y="99"/>
                    <a:pt x="8" y="98"/>
                  </a:cubicBezTo>
                  <a:cubicBezTo>
                    <a:pt x="0" y="83"/>
                    <a:pt x="21" y="73"/>
                    <a:pt x="32" y="67"/>
                  </a:cubicBezTo>
                  <a:cubicBezTo>
                    <a:pt x="33" y="62"/>
                    <a:pt x="36" y="53"/>
                    <a:pt x="36" y="53"/>
                  </a:cubicBezTo>
                  <a:lnTo>
                    <a:pt x="40" y="43"/>
                  </a:lnTo>
                  <a:close/>
                </a:path>
              </a:pathLst>
            </a:custGeom>
            <a:solidFill>
              <a:schemeClr val="tx1"/>
            </a:solidFill>
            <a:ln w="1905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1" name="Oval 54"/>
            <p:cNvSpPr>
              <a:spLocks noChangeAspect="1" noChangeArrowheads="1"/>
            </p:cNvSpPr>
            <p:nvPr/>
          </p:nvSpPr>
          <p:spPr bwMode="auto">
            <a:xfrm rot="11544184">
              <a:off x="8985346" y="3141913"/>
              <a:ext cx="204674" cy="188632"/>
            </a:xfrm>
            <a:prstGeom prst="ellipse">
              <a:avLst/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2" name="Oval 55"/>
            <p:cNvSpPr>
              <a:spLocks noChangeAspect="1" noChangeArrowheads="1"/>
            </p:cNvSpPr>
            <p:nvPr/>
          </p:nvSpPr>
          <p:spPr bwMode="auto">
            <a:xfrm rot="11544184">
              <a:off x="9034562" y="3162872"/>
              <a:ext cx="117180" cy="107686"/>
            </a:xfrm>
            <a:prstGeom prst="ellipse">
              <a:avLst/>
            </a:prstGeom>
            <a:gradFill rotWithShape="0">
              <a:gsLst>
                <a:gs pos="0">
                  <a:srgbClr val="CC6600"/>
                </a:gs>
                <a:gs pos="100000">
                  <a:srgbClr val="CC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" name="Oval 59"/>
            <p:cNvSpPr>
              <a:spLocks noChangeAspect="1" noChangeArrowheads="1"/>
            </p:cNvSpPr>
            <p:nvPr/>
          </p:nvSpPr>
          <p:spPr bwMode="auto">
            <a:xfrm rot="11544184">
              <a:off x="9230643" y="2968458"/>
              <a:ext cx="204674" cy="188632"/>
            </a:xfrm>
            <a:prstGeom prst="ellipse">
              <a:avLst/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4" name="Oval 60"/>
            <p:cNvSpPr>
              <a:spLocks noChangeAspect="1" noChangeArrowheads="1"/>
            </p:cNvSpPr>
            <p:nvPr/>
          </p:nvSpPr>
          <p:spPr bwMode="auto">
            <a:xfrm rot="11544184">
              <a:off x="9279858" y="2989418"/>
              <a:ext cx="117180" cy="107686"/>
            </a:xfrm>
            <a:prstGeom prst="ellipse">
              <a:avLst/>
            </a:prstGeom>
            <a:gradFill rotWithShape="0">
              <a:gsLst>
                <a:gs pos="0">
                  <a:srgbClr val="CC6600"/>
                </a:gs>
                <a:gs pos="100000">
                  <a:srgbClr val="CC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5" name="Oval 62"/>
            <p:cNvSpPr>
              <a:spLocks noChangeAspect="1" noChangeArrowheads="1"/>
            </p:cNvSpPr>
            <p:nvPr/>
          </p:nvSpPr>
          <p:spPr bwMode="auto">
            <a:xfrm rot="11544184">
              <a:off x="8989252" y="3384749"/>
              <a:ext cx="204674" cy="188632"/>
            </a:xfrm>
            <a:prstGeom prst="ellipse">
              <a:avLst/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6" name="Oval 63"/>
            <p:cNvSpPr>
              <a:spLocks noChangeAspect="1" noChangeArrowheads="1"/>
            </p:cNvSpPr>
            <p:nvPr/>
          </p:nvSpPr>
          <p:spPr bwMode="auto">
            <a:xfrm rot="11544184">
              <a:off x="9038468" y="3405708"/>
              <a:ext cx="117180" cy="107686"/>
            </a:xfrm>
            <a:prstGeom prst="ellipse">
              <a:avLst/>
            </a:prstGeom>
            <a:gradFill rotWithShape="0">
              <a:gsLst>
                <a:gs pos="0">
                  <a:srgbClr val="CC6600"/>
                </a:gs>
                <a:gs pos="100000">
                  <a:srgbClr val="CC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7" name="Line 66"/>
            <p:cNvSpPr>
              <a:spLocks noChangeShapeType="1"/>
            </p:cNvSpPr>
            <p:nvPr/>
          </p:nvSpPr>
          <p:spPr bwMode="auto">
            <a:xfrm flipV="1">
              <a:off x="9381414" y="3419440"/>
              <a:ext cx="0" cy="208146"/>
            </a:xfrm>
            <a:prstGeom prst="line">
              <a:avLst/>
            </a:prstGeom>
            <a:noFill/>
            <a:ln w="19050">
              <a:solidFill>
                <a:srgbClr val="FF0066"/>
              </a:solidFill>
              <a:round/>
              <a:headEnd/>
              <a:tailEnd type="triangle" w="med" len="med"/>
            </a:ln>
            <a:effectLst>
              <a:outerShdw dist="28398" dir="3806097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8" name="Oval 67"/>
            <p:cNvSpPr>
              <a:spLocks noChangeArrowheads="1"/>
            </p:cNvSpPr>
            <p:nvPr/>
          </p:nvSpPr>
          <p:spPr bwMode="auto">
            <a:xfrm>
              <a:off x="9343917" y="3627585"/>
              <a:ext cx="74996" cy="69382"/>
            </a:xfrm>
            <a:prstGeom prst="ellipse">
              <a:avLst/>
            </a:prstGeom>
            <a:gradFill rotWithShape="0">
              <a:gsLst>
                <a:gs pos="0">
                  <a:srgbClr val="FF3399"/>
                </a:gs>
                <a:gs pos="100000">
                  <a:srgbClr val="FF3399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9" name="Freeform 68"/>
            <p:cNvSpPr>
              <a:spLocks/>
            </p:cNvSpPr>
            <p:nvPr/>
          </p:nvSpPr>
          <p:spPr bwMode="auto">
            <a:xfrm>
              <a:off x="9419693" y="3661554"/>
              <a:ext cx="139835" cy="722"/>
            </a:xfrm>
            <a:custGeom>
              <a:avLst/>
              <a:gdLst>
                <a:gd name="T0" fmla="*/ 0 w 179"/>
                <a:gd name="T1" fmla="*/ 0 h 1"/>
                <a:gd name="T2" fmla="*/ 179 w 179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79" h="1">
                  <a:moveTo>
                    <a:pt x="0" y="0"/>
                  </a:moveTo>
                  <a:lnTo>
                    <a:pt x="179" y="1"/>
                  </a:lnTo>
                </a:path>
              </a:pathLst>
            </a:custGeom>
            <a:noFill/>
            <a:ln w="19050" cmpd="sng">
              <a:solidFill>
                <a:srgbClr val="FF0066"/>
              </a:solidFill>
              <a:round/>
              <a:headEnd type="none" w="med" len="med"/>
              <a:tailEnd type="triangle" w="med" len="med"/>
            </a:ln>
            <a:effectLst>
              <a:outerShdw dist="28398" dir="1593903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0" name="Freeform 69"/>
            <p:cNvSpPr>
              <a:spLocks/>
            </p:cNvSpPr>
            <p:nvPr/>
          </p:nvSpPr>
          <p:spPr bwMode="auto">
            <a:xfrm>
              <a:off x="9025187" y="3652882"/>
              <a:ext cx="330448" cy="22404"/>
            </a:xfrm>
            <a:custGeom>
              <a:avLst/>
              <a:gdLst>
                <a:gd name="T0" fmla="*/ 0 w 423"/>
                <a:gd name="T1" fmla="*/ 19 h 31"/>
                <a:gd name="T2" fmla="*/ 27 w 423"/>
                <a:gd name="T3" fmla="*/ 1 h 31"/>
                <a:gd name="T4" fmla="*/ 50 w 423"/>
                <a:gd name="T5" fmla="*/ 28 h 31"/>
                <a:gd name="T6" fmla="*/ 80 w 423"/>
                <a:gd name="T7" fmla="*/ 1 h 31"/>
                <a:gd name="T8" fmla="*/ 108 w 423"/>
                <a:gd name="T9" fmla="*/ 28 h 31"/>
                <a:gd name="T10" fmla="*/ 135 w 423"/>
                <a:gd name="T11" fmla="*/ 0 h 31"/>
                <a:gd name="T12" fmla="*/ 155 w 423"/>
                <a:gd name="T13" fmla="*/ 31 h 31"/>
                <a:gd name="T14" fmla="*/ 188 w 423"/>
                <a:gd name="T15" fmla="*/ 1 h 31"/>
                <a:gd name="T16" fmla="*/ 209 w 423"/>
                <a:gd name="T17" fmla="*/ 31 h 31"/>
                <a:gd name="T18" fmla="*/ 237 w 423"/>
                <a:gd name="T19" fmla="*/ 1 h 31"/>
                <a:gd name="T20" fmla="*/ 269 w 423"/>
                <a:gd name="T21" fmla="*/ 30 h 31"/>
                <a:gd name="T22" fmla="*/ 299 w 423"/>
                <a:gd name="T23" fmla="*/ 1 h 31"/>
                <a:gd name="T24" fmla="*/ 320 w 423"/>
                <a:gd name="T25" fmla="*/ 28 h 31"/>
                <a:gd name="T26" fmla="*/ 344 w 423"/>
                <a:gd name="T27" fmla="*/ 13 h 31"/>
                <a:gd name="T28" fmla="*/ 423 w 423"/>
                <a:gd name="T29" fmla="*/ 1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3" h="31">
                  <a:moveTo>
                    <a:pt x="0" y="19"/>
                  </a:moveTo>
                  <a:lnTo>
                    <a:pt x="27" y="1"/>
                  </a:lnTo>
                  <a:lnTo>
                    <a:pt x="50" y="28"/>
                  </a:lnTo>
                  <a:lnTo>
                    <a:pt x="80" y="1"/>
                  </a:lnTo>
                  <a:lnTo>
                    <a:pt x="108" y="28"/>
                  </a:lnTo>
                  <a:lnTo>
                    <a:pt x="135" y="0"/>
                  </a:lnTo>
                  <a:lnTo>
                    <a:pt x="155" y="31"/>
                  </a:lnTo>
                  <a:lnTo>
                    <a:pt x="188" y="1"/>
                  </a:lnTo>
                  <a:lnTo>
                    <a:pt x="209" y="31"/>
                  </a:lnTo>
                  <a:lnTo>
                    <a:pt x="237" y="1"/>
                  </a:lnTo>
                  <a:lnTo>
                    <a:pt x="269" y="30"/>
                  </a:lnTo>
                  <a:lnTo>
                    <a:pt x="299" y="1"/>
                  </a:lnTo>
                  <a:lnTo>
                    <a:pt x="320" y="28"/>
                  </a:lnTo>
                  <a:lnTo>
                    <a:pt x="344" y="13"/>
                  </a:lnTo>
                  <a:lnTo>
                    <a:pt x="423" y="12"/>
                  </a:lnTo>
                </a:path>
              </a:pathLst>
            </a:custGeom>
            <a:noFill/>
            <a:ln w="19050" cmpd="sng">
              <a:solidFill>
                <a:srgbClr val="FF0066"/>
              </a:solidFill>
              <a:round/>
              <a:headEnd type="none" w="med" len="med"/>
              <a:tailEnd type="triangle" w="med" len="med"/>
            </a:ln>
            <a:effectLst>
              <a:outerShdw dist="28398" dir="3806097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1" name="Line 70"/>
            <p:cNvSpPr>
              <a:spLocks noChangeShapeType="1"/>
            </p:cNvSpPr>
            <p:nvPr/>
          </p:nvSpPr>
          <p:spPr bwMode="auto">
            <a:xfrm>
              <a:off x="9380633" y="3696967"/>
              <a:ext cx="0" cy="106241"/>
            </a:xfrm>
            <a:prstGeom prst="line">
              <a:avLst/>
            </a:prstGeom>
            <a:noFill/>
            <a:ln w="19050">
              <a:solidFill>
                <a:srgbClr val="FF0066"/>
              </a:solidFill>
              <a:round/>
              <a:headEnd/>
              <a:tailEnd type="triangle" w="med" len="med"/>
            </a:ln>
            <a:effectLst>
              <a:outerShdw dist="28398" dir="3806097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2" name="Text Box 76"/>
            <p:cNvSpPr txBox="1">
              <a:spLocks noChangeArrowheads="1"/>
            </p:cNvSpPr>
            <p:nvPr/>
          </p:nvSpPr>
          <p:spPr bwMode="auto">
            <a:xfrm>
              <a:off x="6960725" y="2940995"/>
              <a:ext cx="468896" cy="3161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altLang="ru-RU" sz="2000" b="1" baseline="30000" dirty="0">
                  <a:solidFill>
                    <a:srgbClr val="FF3399"/>
                  </a:solidFill>
                </a:rPr>
                <a:t>10</a:t>
              </a:r>
              <a:r>
                <a:rPr lang="ru-RU" altLang="ru-RU" sz="2000" b="1" dirty="0">
                  <a:solidFill>
                    <a:srgbClr val="FF3399"/>
                  </a:solidFill>
                </a:rPr>
                <a:t>В</a:t>
              </a:r>
            </a:p>
          </p:txBody>
        </p:sp>
        <p:sp>
          <p:nvSpPr>
            <p:cNvPr id="143" name="Line 77"/>
            <p:cNvSpPr>
              <a:spLocks noChangeShapeType="1"/>
            </p:cNvSpPr>
            <p:nvPr/>
          </p:nvSpPr>
          <p:spPr bwMode="auto">
            <a:xfrm>
              <a:off x="6997972" y="3315367"/>
              <a:ext cx="559339" cy="0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 type="triangle" w="med" len="med"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4" name="Line 78"/>
            <p:cNvSpPr>
              <a:spLocks noChangeShapeType="1"/>
            </p:cNvSpPr>
            <p:nvPr/>
          </p:nvSpPr>
          <p:spPr bwMode="auto">
            <a:xfrm>
              <a:off x="8422882" y="3315367"/>
              <a:ext cx="524966" cy="0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 type="triangle" w="med" len="med"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5" name="Line 81"/>
            <p:cNvSpPr>
              <a:spLocks noChangeShapeType="1"/>
            </p:cNvSpPr>
            <p:nvPr/>
          </p:nvSpPr>
          <p:spPr bwMode="auto">
            <a:xfrm>
              <a:off x="9772796" y="3315367"/>
              <a:ext cx="223423" cy="0"/>
            </a:xfrm>
            <a:prstGeom prst="line">
              <a:avLst/>
            </a:prstGeom>
            <a:noFill/>
            <a:ln w="28575">
              <a:solidFill>
                <a:srgbClr val="FFFF00"/>
              </a:solidFill>
              <a:round/>
              <a:headEnd/>
              <a:tailEnd type="triangle" w="med" len="med"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6" name="Oval 83"/>
            <p:cNvSpPr>
              <a:spLocks noChangeAspect="1" noChangeArrowheads="1"/>
            </p:cNvSpPr>
            <p:nvPr/>
          </p:nvSpPr>
          <p:spPr bwMode="auto">
            <a:xfrm rot="11544184">
              <a:off x="10035278" y="3141913"/>
              <a:ext cx="204674" cy="188632"/>
            </a:xfrm>
            <a:prstGeom prst="ellipse">
              <a:avLst/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7" name="Oval 84"/>
            <p:cNvSpPr>
              <a:spLocks noChangeAspect="1" noChangeArrowheads="1"/>
            </p:cNvSpPr>
            <p:nvPr/>
          </p:nvSpPr>
          <p:spPr bwMode="auto">
            <a:xfrm rot="11544184">
              <a:off x="10084494" y="3162872"/>
              <a:ext cx="117180" cy="107686"/>
            </a:xfrm>
            <a:prstGeom prst="ellipse">
              <a:avLst/>
            </a:prstGeom>
            <a:gradFill rotWithShape="0">
              <a:gsLst>
                <a:gs pos="0">
                  <a:srgbClr val="CC6600"/>
                </a:gs>
                <a:gs pos="100000">
                  <a:srgbClr val="CC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8" name="Oval 86"/>
            <p:cNvSpPr>
              <a:spLocks noChangeAspect="1" noChangeArrowheads="1"/>
            </p:cNvSpPr>
            <p:nvPr/>
          </p:nvSpPr>
          <p:spPr bwMode="auto">
            <a:xfrm rot="11544184">
              <a:off x="10280576" y="2968458"/>
              <a:ext cx="204674" cy="188632"/>
            </a:xfrm>
            <a:prstGeom prst="ellipse">
              <a:avLst/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9" name="Oval 87"/>
            <p:cNvSpPr>
              <a:spLocks noChangeAspect="1" noChangeArrowheads="1"/>
            </p:cNvSpPr>
            <p:nvPr/>
          </p:nvSpPr>
          <p:spPr bwMode="auto">
            <a:xfrm rot="11544184">
              <a:off x="10329791" y="2989418"/>
              <a:ext cx="117180" cy="107686"/>
            </a:xfrm>
            <a:prstGeom prst="ellipse">
              <a:avLst/>
            </a:prstGeom>
            <a:gradFill rotWithShape="0">
              <a:gsLst>
                <a:gs pos="0">
                  <a:srgbClr val="CC6600"/>
                </a:gs>
                <a:gs pos="100000">
                  <a:srgbClr val="CC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0" name="Oval 89"/>
            <p:cNvSpPr>
              <a:spLocks noChangeAspect="1" noChangeArrowheads="1"/>
            </p:cNvSpPr>
            <p:nvPr/>
          </p:nvSpPr>
          <p:spPr bwMode="auto">
            <a:xfrm rot="11544184">
              <a:off x="10039185" y="3384749"/>
              <a:ext cx="204674" cy="188632"/>
            </a:xfrm>
            <a:prstGeom prst="ellipse">
              <a:avLst/>
            </a:prstGeom>
            <a:solidFill>
              <a:srgbClr val="FFCC99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51" name="Oval 90"/>
            <p:cNvSpPr>
              <a:spLocks noChangeAspect="1" noChangeArrowheads="1"/>
            </p:cNvSpPr>
            <p:nvPr/>
          </p:nvSpPr>
          <p:spPr bwMode="auto">
            <a:xfrm rot="11544184">
              <a:off x="10088400" y="3405708"/>
              <a:ext cx="117180" cy="107686"/>
            </a:xfrm>
            <a:prstGeom prst="ellipse">
              <a:avLst/>
            </a:prstGeom>
            <a:gradFill rotWithShape="0">
              <a:gsLst>
                <a:gs pos="0">
                  <a:srgbClr val="CC6600"/>
                </a:gs>
                <a:gs pos="100000">
                  <a:srgbClr val="CC660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52" name="Group 99"/>
            <p:cNvGrpSpPr>
              <a:grpSpLocks/>
            </p:cNvGrpSpPr>
            <p:nvPr/>
          </p:nvGrpSpPr>
          <p:grpSpPr bwMode="auto">
            <a:xfrm>
              <a:off x="9200957" y="3072531"/>
              <a:ext cx="534341" cy="383768"/>
              <a:chOff x="4275" y="2448"/>
              <a:chExt cx="684" cy="531"/>
            </a:xfrm>
          </p:grpSpPr>
          <p:sp>
            <p:nvSpPr>
              <p:cNvPr id="157" name="Freeform 92"/>
              <p:cNvSpPr>
                <a:spLocks noChangeAspect="1"/>
              </p:cNvSpPr>
              <p:nvPr/>
            </p:nvSpPr>
            <p:spPr bwMode="auto">
              <a:xfrm>
                <a:off x="4515" y="2496"/>
                <a:ext cx="414" cy="432"/>
              </a:xfrm>
              <a:custGeom>
                <a:avLst/>
                <a:gdLst>
                  <a:gd name="T0" fmla="*/ 114 w 414"/>
                  <a:gd name="T1" fmla="*/ 393 h 432"/>
                  <a:gd name="T2" fmla="*/ 104 w 414"/>
                  <a:gd name="T3" fmla="*/ 412 h 432"/>
                  <a:gd name="T4" fmla="*/ 87 w 414"/>
                  <a:gd name="T5" fmla="*/ 407 h 432"/>
                  <a:gd name="T6" fmla="*/ 68 w 414"/>
                  <a:gd name="T7" fmla="*/ 384 h 432"/>
                  <a:gd name="T8" fmla="*/ 66 w 414"/>
                  <a:gd name="T9" fmla="*/ 352 h 432"/>
                  <a:gd name="T10" fmla="*/ 50 w 414"/>
                  <a:gd name="T11" fmla="*/ 355 h 432"/>
                  <a:gd name="T12" fmla="*/ 41 w 414"/>
                  <a:gd name="T13" fmla="*/ 376 h 432"/>
                  <a:gd name="T14" fmla="*/ 27 w 414"/>
                  <a:gd name="T15" fmla="*/ 369 h 432"/>
                  <a:gd name="T16" fmla="*/ 3 w 414"/>
                  <a:gd name="T17" fmla="*/ 381 h 432"/>
                  <a:gd name="T18" fmla="*/ 15 w 414"/>
                  <a:gd name="T19" fmla="*/ 342 h 432"/>
                  <a:gd name="T20" fmla="*/ 34 w 414"/>
                  <a:gd name="T21" fmla="*/ 315 h 432"/>
                  <a:gd name="T22" fmla="*/ 19 w 414"/>
                  <a:gd name="T23" fmla="*/ 310 h 432"/>
                  <a:gd name="T24" fmla="*/ 14 w 414"/>
                  <a:gd name="T25" fmla="*/ 300 h 432"/>
                  <a:gd name="T26" fmla="*/ 32 w 414"/>
                  <a:gd name="T27" fmla="*/ 286 h 432"/>
                  <a:gd name="T28" fmla="*/ 51 w 414"/>
                  <a:gd name="T29" fmla="*/ 266 h 432"/>
                  <a:gd name="T30" fmla="*/ 52 w 414"/>
                  <a:gd name="T31" fmla="*/ 256 h 432"/>
                  <a:gd name="T32" fmla="*/ 42 w 414"/>
                  <a:gd name="T33" fmla="*/ 229 h 432"/>
                  <a:gd name="T34" fmla="*/ 27 w 414"/>
                  <a:gd name="T35" fmla="*/ 214 h 432"/>
                  <a:gd name="T36" fmla="*/ 41 w 414"/>
                  <a:gd name="T37" fmla="*/ 192 h 432"/>
                  <a:gd name="T38" fmla="*/ 46 w 414"/>
                  <a:gd name="T39" fmla="*/ 154 h 432"/>
                  <a:gd name="T40" fmla="*/ 68 w 414"/>
                  <a:gd name="T41" fmla="*/ 136 h 432"/>
                  <a:gd name="T42" fmla="*/ 76 w 414"/>
                  <a:gd name="T43" fmla="*/ 101 h 432"/>
                  <a:gd name="T44" fmla="*/ 81 w 414"/>
                  <a:gd name="T45" fmla="*/ 76 h 432"/>
                  <a:gd name="T46" fmla="*/ 91 w 414"/>
                  <a:gd name="T47" fmla="*/ 61 h 432"/>
                  <a:gd name="T48" fmla="*/ 131 w 414"/>
                  <a:gd name="T49" fmla="*/ 66 h 432"/>
                  <a:gd name="T50" fmla="*/ 136 w 414"/>
                  <a:gd name="T51" fmla="*/ 46 h 432"/>
                  <a:gd name="T52" fmla="*/ 147 w 414"/>
                  <a:gd name="T53" fmla="*/ 36 h 432"/>
                  <a:gd name="T54" fmla="*/ 159 w 414"/>
                  <a:gd name="T55" fmla="*/ 44 h 432"/>
                  <a:gd name="T56" fmla="*/ 185 w 414"/>
                  <a:gd name="T57" fmla="*/ 31 h 432"/>
                  <a:gd name="T58" fmla="*/ 211 w 414"/>
                  <a:gd name="T59" fmla="*/ 0 h 432"/>
                  <a:gd name="T60" fmla="*/ 241 w 414"/>
                  <a:gd name="T61" fmla="*/ 28 h 432"/>
                  <a:gd name="T62" fmla="*/ 291 w 414"/>
                  <a:gd name="T63" fmla="*/ 14 h 432"/>
                  <a:gd name="T64" fmla="*/ 284 w 414"/>
                  <a:gd name="T65" fmla="*/ 62 h 432"/>
                  <a:gd name="T66" fmla="*/ 341 w 414"/>
                  <a:gd name="T67" fmla="*/ 64 h 432"/>
                  <a:gd name="T68" fmla="*/ 326 w 414"/>
                  <a:gd name="T69" fmla="*/ 124 h 432"/>
                  <a:gd name="T70" fmla="*/ 341 w 414"/>
                  <a:gd name="T71" fmla="*/ 131 h 432"/>
                  <a:gd name="T72" fmla="*/ 370 w 414"/>
                  <a:gd name="T73" fmla="*/ 123 h 432"/>
                  <a:gd name="T74" fmla="*/ 379 w 414"/>
                  <a:gd name="T75" fmla="*/ 144 h 432"/>
                  <a:gd name="T76" fmla="*/ 409 w 414"/>
                  <a:gd name="T77" fmla="*/ 134 h 432"/>
                  <a:gd name="T78" fmla="*/ 404 w 414"/>
                  <a:gd name="T79" fmla="*/ 178 h 432"/>
                  <a:gd name="T80" fmla="*/ 398 w 414"/>
                  <a:gd name="T81" fmla="*/ 193 h 432"/>
                  <a:gd name="T82" fmla="*/ 395 w 414"/>
                  <a:gd name="T83" fmla="*/ 218 h 432"/>
                  <a:gd name="T84" fmla="*/ 405 w 414"/>
                  <a:gd name="T85" fmla="*/ 239 h 432"/>
                  <a:gd name="T86" fmla="*/ 400 w 414"/>
                  <a:gd name="T87" fmla="*/ 267 h 432"/>
                  <a:gd name="T88" fmla="*/ 407 w 414"/>
                  <a:gd name="T89" fmla="*/ 295 h 432"/>
                  <a:gd name="T90" fmla="*/ 371 w 414"/>
                  <a:gd name="T91" fmla="*/ 310 h 432"/>
                  <a:gd name="T92" fmla="*/ 355 w 414"/>
                  <a:gd name="T93" fmla="*/ 351 h 432"/>
                  <a:gd name="T94" fmla="*/ 330 w 414"/>
                  <a:gd name="T95" fmla="*/ 366 h 432"/>
                  <a:gd name="T96" fmla="*/ 273 w 414"/>
                  <a:gd name="T97" fmla="*/ 387 h 432"/>
                  <a:gd name="T98" fmla="*/ 236 w 414"/>
                  <a:gd name="T99" fmla="*/ 411 h 432"/>
                  <a:gd name="T100" fmla="*/ 208 w 414"/>
                  <a:gd name="T101" fmla="*/ 402 h 432"/>
                  <a:gd name="T102" fmla="*/ 182 w 414"/>
                  <a:gd name="T103" fmla="*/ 432 h 432"/>
                  <a:gd name="T104" fmla="*/ 167 w 414"/>
                  <a:gd name="T105" fmla="*/ 423 h 432"/>
                  <a:gd name="T106" fmla="*/ 162 w 414"/>
                  <a:gd name="T107" fmla="*/ 390 h 432"/>
                  <a:gd name="T108" fmla="*/ 114 w 414"/>
                  <a:gd name="T109" fmla="*/ 393 h 4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14" h="432">
                    <a:moveTo>
                      <a:pt x="114" y="393"/>
                    </a:moveTo>
                    <a:cubicBezTo>
                      <a:pt x="104" y="397"/>
                      <a:pt x="108" y="410"/>
                      <a:pt x="104" y="412"/>
                    </a:cubicBezTo>
                    <a:cubicBezTo>
                      <a:pt x="100" y="414"/>
                      <a:pt x="93" y="413"/>
                      <a:pt x="87" y="407"/>
                    </a:cubicBezTo>
                    <a:cubicBezTo>
                      <a:pt x="81" y="403"/>
                      <a:pt x="71" y="393"/>
                      <a:pt x="68" y="384"/>
                    </a:cubicBezTo>
                    <a:cubicBezTo>
                      <a:pt x="64" y="377"/>
                      <a:pt x="68" y="356"/>
                      <a:pt x="66" y="352"/>
                    </a:cubicBezTo>
                    <a:cubicBezTo>
                      <a:pt x="63" y="347"/>
                      <a:pt x="54" y="351"/>
                      <a:pt x="50" y="355"/>
                    </a:cubicBezTo>
                    <a:cubicBezTo>
                      <a:pt x="47" y="359"/>
                      <a:pt x="45" y="374"/>
                      <a:pt x="41" y="376"/>
                    </a:cubicBezTo>
                    <a:cubicBezTo>
                      <a:pt x="37" y="378"/>
                      <a:pt x="32" y="368"/>
                      <a:pt x="27" y="369"/>
                    </a:cubicBezTo>
                    <a:cubicBezTo>
                      <a:pt x="21" y="370"/>
                      <a:pt x="5" y="386"/>
                      <a:pt x="3" y="381"/>
                    </a:cubicBezTo>
                    <a:cubicBezTo>
                      <a:pt x="0" y="373"/>
                      <a:pt x="10" y="353"/>
                      <a:pt x="15" y="342"/>
                    </a:cubicBezTo>
                    <a:cubicBezTo>
                      <a:pt x="21" y="331"/>
                      <a:pt x="34" y="320"/>
                      <a:pt x="34" y="315"/>
                    </a:cubicBezTo>
                    <a:cubicBezTo>
                      <a:pt x="34" y="310"/>
                      <a:pt x="23" y="312"/>
                      <a:pt x="19" y="310"/>
                    </a:cubicBezTo>
                    <a:cubicBezTo>
                      <a:pt x="17" y="307"/>
                      <a:pt x="12" y="304"/>
                      <a:pt x="14" y="300"/>
                    </a:cubicBezTo>
                    <a:cubicBezTo>
                      <a:pt x="16" y="296"/>
                      <a:pt x="26" y="292"/>
                      <a:pt x="32" y="286"/>
                    </a:cubicBezTo>
                    <a:cubicBezTo>
                      <a:pt x="39" y="280"/>
                      <a:pt x="48" y="271"/>
                      <a:pt x="51" y="266"/>
                    </a:cubicBezTo>
                    <a:cubicBezTo>
                      <a:pt x="51" y="257"/>
                      <a:pt x="54" y="262"/>
                      <a:pt x="52" y="256"/>
                    </a:cubicBezTo>
                    <a:cubicBezTo>
                      <a:pt x="50" y="249"/>
                      <a:pt x="46" y="236"/>
                      <a:pt x="42" y="229"/>
                    </a:cubicBezTo>
                    <a:cubicBezTo>
                      <a:pt x="37" y="221"/>
                      <a:pt x="28" y="226"/>
                      <a:pt x="27" y="214"/>
                    </a:cubicBezTo>
                    <a:cubicBezTo>
                      <a:pt x="21" y="206"/>
                      <a:pt x="40" y="205"/>
                      <a:pt x="41" y="192"/>
                    </a:cubicBezTo>
                    <a:cubicBezTo>
                      <a:pt x="47" y="169"/>
                      <a:pt x="35" y="170"/>
                      <a:pt x="46" y="154"/>
                    </a:cubicBezTo>
                    <a:cubicBezTo>
                      <a:pt x="53" y="145"/>
                      <a:pt x="63" y="146"/>
                      <a:pt x="68" y="136"/>
                    </a:cubicBezTo>
                    <a:cubicBezTo>
                      <a:pt x="74" y="127"/>
                      <a:pt x="74" y="112"/>
                      <a:pt x="76" y="101"/>
                    </a:cubicBezTo>
                    <a:cubicBezTo>
                      <a:pt x="78" y="91"/>
                      <a:pt x="80" y="83"/>
                      <a:pt x="81" y="76"/>
                    </a:cubicBezTo>
                    <a:cubicBezTo>
                      <a:pt x="84" y="69"/>
                      <a:pt x="86" y="69"/>
                      <a:pt x="91" y="61"/>
                    </a:cubicBezTo>
                    <a:cubicBezTo>
                      <a:pt x="98" y="60"/>
                      <a:pt x="123" y="69"/>
                      <a:pt x="131" y="66"/>
                    </a:cubicBezTo>
                    <a:cubicBezTo>
                      <a:pt x="138" y="63"/>
                      <a:pt x="134" y="50"/>
                      <a:pt x="136" y="46"/>
                    </a:cubicBezTo>
                    <a:cubicBezTo>
                      <a:pt x="139" y="40"/>
                      <a:pt x="143" y="35"/>
                      <a:pt x="147" y="36"/>
                    </a:cubicBezTo>
                    <a:cubicBezTo>
                      <a:pt x="150" y="35"/>
                      <a:pt x="153" y="46"/>
                      <a:pt x="159" y="44"/>
                    </a:cubicBezTo>
                    <a:cubicBezTo>
                      <a:pt x="165" y="44"/>
                      <a:pt x="184" y="47"/>
                      <a:pt x="185" y="31"/>
                    </a:cubicBezTo>
                    <a:cubicBezTo>
                      <a:pt x="193" y="20"/>
                      <a:pt x="202" y="6"/>
                      <a:pt x="211" y="0"/>
                    </a:cubicBezTo>
                    <a:cubicBezTo>
                      <a:pt x="221" y="0"/>
                      <a:pt x="227" y="26"/>
                      <a:pt x="241" y="28"/>
                    </a:cubicBezTo>
                    <a:cubicBezTo>
                      <a:pt x="254" y="31"/>
                      <a:pt x="285" y="9"/>
                      <a:pt x="291" y="14"/>
                    </a:cubicBezTo>
                    <a:cubicBezTo>
                      <a:pt x="298" y="19"/>
                      <a:pt x="275" y="54"/>
                      <a:pt x="284" y="62"/>
                    </a:cubicBezTo>
                    <a:cubicBezTo>
                      <a:pt x="292" y="71"/>
                      <a:pt x="335" y="54"/>
                      <a:pt x="341" y="64"/>
                    </a:cubicBezTo>
                    <a:cubicBezTo>
                      <a:pt x="348" y="74"/>
                      <a:pt x="326" y="113"/>
                      <a:pt x="326" y="124"/>
                    </a:cubicBezTo>
                    <a:cubicBezTo>
                      <a:pt x="333" y="125"/>
                      <a:pt x="334" y="131"/>
                      <a:pt x="341" y="131"/>
                    </a:cubicBezTo>
                    <a:cubicBezTo>
                      <a:pt x="348" y="131"/>
                      <a:pt x="364" y="121"/>
                      <a:pt x="370" y="123"/>
                    </a:cubicBezTo>
                    <a:cubicBezTo>
                      <a:pt x="377" y="125"/>
                      <a:pt x="373" y="142"/>
                      <a:pt x="379" y="144"/>
                    </a:cubicBezTo>
                    <a:cubicBezTo>
                      <a:pt x="386" y="145"/>
                      <a:pt x="405" y="128"/>
                      <a:pt x="409" y="134"/>
                    </a:cubicBezTo>
                    <a:cubicBezTo>
                      <a:pt x="414" y="141"/>
                      <a:pt x="406" y="168"/>
                      <a:pt x="404" y="178"/>
                    </a:cubicBezTo>
                    <a:cubicBezTo>
                      <a:pt x="402" y="187"/>
                      <a:pt x="399" y="187"/>
                      <a:pt x="398" y="193"/>
                    </a:cubicBezTo>
                    <a:cubicBezTo>
                      <a:pt x="395" y="201"/>
                      <a:pt x="398" y="211"/>
                      <a:pt x="395" y="218"/>
                    </a:cubicBezTo>
                    <a:cubicBezTo>
                      <a:pt x="392" y="223"/>
                      <a:pt x="405" y="239"/>
                      <a:pt x="405" y="239"/>
                    </a:cubicBezTo>
                    <a:cubicBezTo>
                      <a:pt x="407" y="247"/>
                      <a:pt x="399" y="257"/>
                      <a:pt x="400" y="267"/>
                    </a:cubicBezTo>
                    <a:cubicBezTo>
                      <a:pt x="401" y="276"/>
                      <a:pt x="412" y="288"/>
                      <a:pt x="407" y="295"/>
                    </a:cubicBezTo>
                    <a:cubicBezTo>
                      <a:pt x="402" y="302"/>
                      <a:pt x="380" y="299"/>
                      <a:pt x="371" y="310"/>
                    </a:cubicBezTo>
                    <a:cubicBezTo>
                      <a:pt x="363" y="319"/>
                      <a:pt x="362" y="342"/>
                      <a:pt x="355" y="351"/>
                    </a:cubicBezTo>
                    <a:cubicBezTo>
                      <a:pt x="348" y="355"/>
                      <a:pt x="330" y="366"/>
                      <a:pt x="330" y="366"/>
                    </a:cubicBezTo>
                    <a:cubicBezTo>
                      <a:pt x="313" y="372"/>
                      <a:pt x="289" y="380"/>
                      <a:pt x="273" y="387"/>
                    </a:cubicBezTo>
                    <a:cubicBezTo>
                      <a:pt x="257" y="394"/>
                      <a:pt x="247" y="409"/>
                      <a:pt x="236" y="411"/>
                    </a:cubicBezTo>
                    <a:cubicBezTo>
                      <a:pt x="225" y="413"/>
                      <a:pt x="217" y="399"/>
                      <a:pt x="208" y="402"/>
                    </a:cubicBezTo>
                    <a:cubicBezTo>
                      <a:pt x="200" y="407"/>
                      <a:pt x="189" y="429"/>
                      <a:pt x="182" y="432"/>
                    </a:cubicBezTo>
                    <a:cubicBezTo>
                      <a:pt x="177" y="430"/>
                      <a:pt x="168" y="432"/>
                      <a:pt x="167" y="423"/>
                    </a:cubicBezTo>
                    <a:cubicBezTo>
                      <a:pt x="164" y="416"/>
                      <a:pt x="171" y="395"/>
                      <a:pt x="162" y="390"/>
                    </a:cubicBezTo>
                    <a:cubicBezTo>
                      <a:pt x="153" y="385"/>
                      <a:pt x="124" y="389"/>
                      <a:pt x="114" y="393"/>
                    </a:cubicBezTo>
                    <a:close/>
                  </a:path>
                </a:pathLst>
              </a:custGeom>
              <a:solidFill>
                <a:srgbClr val="FFCCCC"/>
              </a:solidFill>
              <a:ln w="28575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58" name="Freeform 93"/>
              <p:cNvSpPr>
                <a:spLocks noChangeAspect="1"/>
              </p:cNvSpPr>
              <p:nvPr/>
            </p:nvSpPr>
            <p:spPr bwMode="auto">
              <a:xfrm rot="2736497">
                <a:off x="4646" y="2592"/>
                <a:ext cx="163" cy="164"/>
              </a:xfrm>
              <a:custGeom>
                <a:avLst/>
                <a:gdLst>
                  <a:gd name="T0" fmla="*/ 40 w 262"/>
                  <a:gd name="T1" fmla="*/ 43 h 181"/>
                  <a:gd name="T2" fmla="*/ 62 w 262"/>
                  <a:gd name="T3" fmla="*/ 34 h 181"/>
                  <a:gd name="T4" fmla="*/ 65 w 262"/>
                  <a:gd name="T5" fmla="*/ 30 h 181"/>
                  <a:gd name="T6" fmla="*/ 70 w 262"/>
                  <a:gd name="T7" fmla="*/ 29 h 181"/>
                  <a:gd name="T8" fmla="*/ 78 w 262"/>
                  <a:gd name="T9" fmla="*/ 16 h 181"/>
                  <a:gd name="T10" fmla="*/ 104 w 262"/>
                  <a:gd name="T11" fmla="*/ 2 h 181"/>
                  <a:gd name="T12" fmla="*/ 142 w 262"/>
                  <a:gd name="T13" fmla="*/ 6 h 181"/>
                  <a:gd name="T14" fmla="*/ 156 w 262"/>
                  <a:gd name="T15" fmla="*/ 21 h 181"/>
                  <a:gd name="T16" fmla="*/ 182 w 262"/>
                  <a:gd name="T17" fmla="*/ 0 h 181"/>
                  <a:gd name="T18" fmla="*/ 252 w 262"/>
                  <a:gd name="T19" fmla="*/ 14 h 181"/>
                  <a:gd name="T20" fmla="*/ 262 w 262"/>
                  <a:gd name="T21" fmla="*/ 26 h 181"/>
                  <a:gd name="T22" fmla="*/ 259 w 262"/>
                  <a:gd name="T23" fmla="*/ 42 h 181"/>
                  <a:gd name="T24" fmla="*/ 248 w 262"/>
                  <a:gd name="T25" fmla="*/ 50 h 181"/>
                  <a:gd name="T26" fmla="*/ 228 w 262"/>
                  <a:gd name="T27" fmla="*/ 51 h 181"/>
                  <a:gd name="T28" fmla="*/ 206 w 262"/>
                  <a:gd name="T29" fmla="*/ 59 h 181"/>
                  <a:gd name="T30" fmla="*/ 190 w 262"/>
                  <a:gd name="T31" fmla="*/ 61 h 181"/>
                  <a:gd name="T32" fmla="*/ 203 w 262"/>
                  <a:gd name="T33" fmla="*/ 51 h 181"/>
                  <a:gd name="T34" fmla="*/ 206 w 262"/>
                  <a:gd name="T35" fmla="*/ 37 h 181"/>
                  <a:gd name="T36" fmla="*/ 182 w 262"/>
                  <a:gd name="T37" fmla="*/ 51 h 181"/>
                  <a:gd name="T38" fmla="*/ 160 w 262"/>
                  <a:gd name="T39" fmla="*/ 64 h 181"/>
                  <a:gd name="T40" fmla="*/ 86 w 262"/>
                  <a:gd name="T41" fmla="*/ 45 h 181"/>
                  <a:gd name="T42" fmla="*/ 68 w 262"/>
                  <a:gd name="T43" fmla="*/ 53 h 181"/>
                  <a:gd name="T44" fmla="*/ 80 w 262"/>
                  <a:gd name="T45" fmla="*/ 77 h 181"/>
                  <a:gd name="T46" fmla="*/ 68 w 262"/>
                  <a:gd name="T47" fmla="*/ 86 h 181"/>
                  <a:gd name="T48" fmla="*/ 54 w 262"/>
                  <a:gd name="T49" fmla="*/ 91 h 181"/>
                  <a:gd name="T50" fmla="*/ 67 w 262"/>
                  <a:gd name="T51" fmla="*/ 102 h 181"/>
                  <a:gd name="T52" fmla="*/ 88 w 262"/>
                  <a:gd name="T53" fmla="*/ 117 h 181"/>
                  <a:gd name="T54" fmla="*/ 97 w 262"/>
                  <a:gd name="T55" fmla="*/ 131 h 181"/>
                  <a:gd name="T56" fmla="*/ 76 w 262"/>
                  <a:gd name="T57" fmla="*/ 181 h 181"/>
                  <a:gd name="T58" fmla="*/ 20 w 262"/>
                  <a:gd name="T59" fmla="*/ 171 h 181"/>
                  <a:gd name="T60" fmla="*/ 17 w 262"/>
                  <a:gd name="T61" fmla="*/ 118 h 181"/>
                  <a:gd name="T62" fmla="*/ 40 w 262"/>
                  <a:gd name="T63" fmla="*/ 115 h 181"/>
                  <a:gd name="T64" fmla="*/ 8 w 262"/>
                  <a:gd name="T65" fmla="*/ 98 h 181"/>
                  <a:gd name="T66" fmla="*/ 32 w 262"/>
                  <a:gd name="T67" fmla="*/ 67 h 181"/>
                  <a:gd name="T68" fmla="*/ 36 w 262"/>
                  <a:gd name="T69" fmla="*/ 53 h 181"/>
                  <a:gd name="T70" fmla="*/ 40 w 262"/>
                  <a:gd name="T71" fmla="*/ 43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62" h="181">
                    <a:moveTo>
                      <a:pt x="40" y="43"/>
                    </a:moveTo>
                    <a:cubicBezTo>
                      <a:pt x="47" y="40"/>
                      <a:pt x="54" y="36"/>
                      <a:pt x="62" y="34"/>
                    </a:cubicBezTo>
                    <a:cubicBezTo>
                      <a:pt x="63" y="33"/>
                      <a:pt x="64" y="31"/>
                      <a:pt x="65" y="30"/>
                    </a:cubicBezTo>
                    <a:cubicBezTo>
                      <a:pt x="66" y="29"/>
                      <a:pt x="69" y="30"/>
                      <a:pt x="70" y="29"/>
                    </a:cubicBezTo>
                    <a:cubicBezTo>
                      <a:pt x="76" y="24"/>
                      <a:pt x="71" y="20"/>
                      <a:pt x="78" y="16"/>
                    </a:cubicBezTo>
                    <a:cubicBezTo>
                      <a:pt x="83" y="8"/>
                      <a:pt x="94" y="4"/>
                      <a:pt x="104" y="2"/>
                    </a:cubicBezTo>
                    <a:cubicBezTo>
                      <a:pt x="123" y="3"/>
                      <a:pt x="127" y="3"/>
                      <a:pt x="142" y="6"/>
                    </a:cubicBezTo>
                    <a:cubicBezTo>
                      <a:pt x="148" y="11"/>
                      <a:pt x="150" y="17"/>
                      <a:pt x="156" y="21"/>
                    </a:cubicBezTo>
                    <a:cubicBezTo>
                      <a:pt x="167" y="18"/>
                      <a:pt x="171" y="6"/>
                      <a:pt x="182" y="0"/>
                    </a:cubicBezTo>
                    <a:cubicBezTo>
                      <a:pt x="206" y="2"/>
                      <a:pt x="229" y="6"/>
                      <a:pt x="252" y="14"/>
                    </a:cubicBezTo>
                    <a:cubicBezTo>
                      <a:pt x="257" y="18"/>
                      <a:pt x="259" y="21"/>
                      <a:pt x="262" y="26"/>
                    </a:cubicBezTo>
                    <a:cubicBezTo>
                      <a:pt x="261" y="31"/>
                      <a:pt x="261" y="37"/>
                      <a:pt x="259" y="42"/>
                    </a:cubicBezTo>
                    <a:cubicBezTo>
                      <a:pt x="257" y="46"/>
                      <a:pt x="248" y="50"/>
                      <a:pt x="248" y="50"/>
                    </a:cubicBezTo>
                    <a:cubicBezTo>
                      <a:pt x="242" y="47"/>
                      <a:pt x="228" y="51"/>
                      <a:pt x="228" y="51"/>
                    </a:cubicBezTo>
                    <a:cubicBezTo>
                      <a:pt x="221" y="54"/>
                      <a:pt x="213" y="58"/>
                      <a:pt x="206" y="59"/>
                    </a:cubicBezTo>
                    <a:cubicBezTo>
                      <a:pt x="200" y="61"/>
                      <a:pt x="197" y="62"/>
                      <a:pt x="190" y="61"/>
                    </a:cubicBezTo>
                    <a:cubicBezTo>
                      <a:pt x="195" y="58"/>
                      <a:pt x="198" y="54"/>
                      <a:pt x="203" y="51"/>
                    </a:cubicBezTo>
                    <a:cubicBezTo>
                      <a:pt x="207" y="45"/>
                      <a:pt x="209" y="44"/>
                      <a:pt x="206" y="37"/>
                    </a:cubicBezTo>
                    <a:cubicBezTo>
                      <a:pt x="195" y="38"/>
                      <a:pt x="192" y="49"/>
                      <a:pt x="182" y="51"/>
                    </a:cubicBezTo>
                    <a:cubicBezTo>
                      <a:pt x="175" y="55"/>
                      <a:pt x="167" y="59"/>
                      <a:pt x="160" y="64"/>
                    </a:cubicBezTo>
                    <a:cubicBezTo>
                      <a:pt x="133" y="61"/>
                      <a:pt x="112" y="49"/>
                      <a:pt x="86" y="45"/>
                    </a:cubicBezTo>
                    <a:cubicBezTo>
                      <a:pt x="77" y="42"/>
                      <a:pt x="73" y="46"/>
                      <a:pt x="68" y="53"/>
                    </a:cubicBezTo>
                    <a:cubicBezTo>
                      <a:pt x="70" y="64"/>
                      <a:pt x="70" y="71"/>
                      <a:pt x="80" y="77"/>
                    </a:cubicBezTo>
                    <a:cubicBezTo>
                      <a:pt x="77" y="84"/>
                      <a:pt x="75" y="85"/>
                      <a:pt x="68" y="86"/>
                    </a:cubicBezTo>
                    <a:cubicBezTo>
                      <a:pt x="63" y="88"/>
                      <a:pt x="59" y="90"/>
                      <a:pt x="54" y="91"/>
                    </a:cubicBezTo>
                    <a:cubicBezTo>
                      <a:pt x="57" y="100"/>
                      <a:pt x="58" y="101"/>
                      <a:pt x="67" y="102"/>
                    </a:cubicBezTo>
                    <a:cubicBezTo>
                      <a:pt x="75" y="107"/>
                      <a:pt x="81" y="112"/>
                      <a:pt x="88" y="117"/>
                    </a:cubicBezTo>
                    <a:cubicBezTo>
                      <a:pt x="91" y="122"/>
                      <a:pt x="94" y="126"/>
                      <a:pt x="97" y="131"/>
                    </a:cubicBezTo>
                    <a:cubicBezTo>
                      <a:pt x="107" y="165"/>
                      <a:pt x="107" y="175"/>
                      <a:pt x="76" y="181"/>
                    </a:cubicBezTo>
                    <a:cubicBezTo>
                      <a:pt x="54" y="179"/>
                      <a:pt x="39" y="180"/>
                      <a:pt x="20" y="171"/>
                    </a:cubicBezTo>
                    <a:cubicBezTo>
                      <a:pt x="7" y="155"/>
                      <a:pt x="13" y="138"/>
                      <a:pt x="17" y="118"/>
                    </a:cubicBezTo>
                    <a:cubicBezTo>
                      <a:pt x="17" y="117"/>
                      <a:pt x="30" y="116"/>
                      <a:pt x="40" y="115"/>
                    </a:cubicBezTo>
                    <a:cubicBezTo>
                      <a:pt x="35" y="100"/>
                      <a:pt x="23" y="99"/>
                      <a:pt x="8" y="98"/>
                    </a:cubicBezTo>
                    <a:cubicBezTo>
                      <a:pt x="0" y="83"/>
                      <a:pt x="21" y="73"/>
                      <a:pt x="32" y="67"/>
                    </a:cubicBezTo>
                    <a:cubicBezTo>
                      <a:pt x="33" y="62"/>
                      <a:pt x="36" y="53"/>
                      <a:pt x="36" y="53"/>
                    </a:cubicBezTo>
                    <a:lnTo>
                      <a:pt x="40" y="43"/>
                    </a:lnTo>
                    <a:close/>
                  </a:path>
                </a:pathLst>
              </a:custGeom>
              <a:solidFill>
                <a:schemeClr val="tx1"/>
              </a:solidFill>
              <a:ln w="19050" cmpd="sng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59" name="Line 94"/>
              <p:cNvSpPr>
                <a:spLocks noChangeShapeType="1"/>
              </p:cNvSpPr>
              <p:nvPr/>
            </p:nvSpPr>
            <p:spPr bwMode="auto">
              <a:xfrm flipV="1">
                <a:off x="4731" y="2448"/>
                <a:ext cx="0" cy="288"/>
              </a:xfrm>
              <a:prstGeom prst="line">
                <a:avLst/>
              </a:prstGeom>
              <a:noFill/>
              <a:ln w="19050">
                <a:solidFill>
                  <a:srgbClr val="FF0066"/>
                </a:solidFill>
                <a:round/>
                <a:headEnd/>
                <a:tailEnd type="triangle" w="med" len="med"/>
              </a:ln>
              <a:effectLst>
                <a:outerShdw dist="28398" dir="3806097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60" name="Oval 95"/>
              <p:cNvSpPr>
                <a:spLocks noChangeArrowheads="1"/>
              </p:cNvSpPr>
              <p:nvPr/>
            </p:nvSpPr>
            <p:spPr bwMode="auto">
              <a:xfrm>
                <a:off x="4683" y="2736"/>
                <a:ext cx="96" cy="96"/>
              </a:xfrm>
              <a:prstGeom prst="ellipse">
                <a:avLst/>
              </a:prstGeom>
              <a:gradFill rotWithShape="0">
                <a:gsLst>
                  <a:gs pos="0">
                    <a:srgbClr val="FF3399"/>
                  </a:gs>
                  <a:gs pos="100000">
                    <a:srgbClr val="FF3399">
                      <a:gamma/>
                      <a:shade val="46275"/>
                      <a:invGamma/>
                    </a:srgbClr>
                  </a:gs>
                </a:gsLst>
                <a:path path="shape">
                  <a:fillToRect l="50000" t="50000" r="50000" b="50000"/>
                </a:path>
              </a:gra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61" name="Freeform 96"/>
              <p:cNvSpPr>
                <a:spLocks/>
              </p:cNvSpPr>
              <p:nvPr/>
            </p:nvSpPr>
            <p:spPr bwMode="auto">
              <a:xfrm>
                <a:off x="4780" y="2783"/>
                <a:ext cx="179" cy="1"/>
              </a:xfrm>
              <a:custGeom>
                <a:avLst/>
                <a:gdLst>
                  <a:gd name="T0" fmla="*/ 0 w 179"/>
                  <a:gd name="T1" fmla="*/ 0 h 1"/>
                  <a:gd name="T2" fmla="*/ 179 w 179"/>
                  <a:gd name="T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79" h="1">
                    <a:moveTo>
                      <a:pt x="0" y="0"/>
                    </a:moveTo>
                    <a:lnTo>
                      <a:pt x="179" y="1"/>
                    </a:lnTo>
                  </a:path>
                </a:pathLst>
              </a:custGeom>
              <a:noFill/>
              <a:ln w="19050" cmpd="sng">
                <a:solidFill>
                  <a:srgbClr val="FF0066"/>
                </a:solidFill>
                <a:round/>
                <a:headEnd type="none" w="med" len="med"/>
                <a:tailEnd type="triangle" w="med" len="med"/>
              </a:ln>
              <a:effectLst>
                <a:outerShdw dist="28398" dir="1593903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62" name="Freeform 97"/>
              <p:cNvSpPr>
                <a:spLocks/>
              </p:cNvSpPr>
              <p:nvPr/>
            </p:nvSpPr>
            <p:spPr bwMode="auto">
              <a:xfrm>
                <a:off x="4275" y="2771"/>
                <a:ext cx="423" cy="31"/>
              </a:xfrm>
              <a:custGeom>
                <a:avLst/>
                <a:gdLst>
                  <a:gd name="T0" fmla="*/ 0 w 423"/>
                  <a:gd name="T1" fmla="*/ 19 h 31"/>
                  <a:gd name="T2" fmla="*/ 27 w 423"/>
                  <a:gd name="T3" fmla="*/ 1 h 31"/>
                  <a:gd name="T4" fmla="*/ 50 w 423"/>
                  <a:gd name="T5" fmla="*/ 28 h 31"/>
                  <a:gd name="T6" fmla="*/ 80 w 423"/>
                  <a:gd name="T7" fmla="*/ 1 h 31"/>
                  <a:gd name="T8" fmla="*/ 108 w 423"/>
                  <a:gd name="T9" fmla="*/ 28 h 31"/>
                  <a:gd name="T10" fmla="*/ 135 w 423"/>
                  <a:gd name="T11" fmla="*/ 0 h 31"/>
                  <a:gd name="T12" fmla="*/ 155 w 423"/>
                  <a:gd name="T13" fmla="*/ 31 h 31"/>
                  <a:gd name="T14" fmla="*/ 188 w 423"/>
                  <a:gd name="T15" fmla="*/ 1 h 31"/>
                  <a:gd name="T16" fmla="*/ 209 w 423"/>
                  <a:gd name="T17" fmla="*/ 31 h 31"/>
                  <a:gd name="T18" fmla="*/ 237 w 423"/>
                  <a:gd name="T19" fmla="*/ 1 h 31"/>
                  <a:gd name="T20" fmla="*/ 269 w 423"/>
                  <a:gd name="T21" fmla="*/ 30 h 31"/>
                  <a:gd name="T22" fmla="*/ 299 w 423"/>
                  <a:gd name="T23" fmla="*/ 1 h 31"/>
                  <a:gd name="T24" fmla="*/ 320 w 423"/>
                  <a:gd name="T25" fmla="*/ 28 h 31"/>
                  <a:gd name="T26" fmla="*/ 344 w 423"/>
                  <a:gd name="T27" fmla="*/ 13 h 31"/>
                  <a:gd name="T28" fmla="*/ 423 w 423"/>
                  <a:gd name="T29" fmla="*/ 1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23" h="31">
                    <a:moveTo>
                      <a:pt x="0" y="19"/>
                    </a:moveTo>
                    <a:lnTo>
                      <a:pt x="27" y="1"/>
                    </a:lnTo>
                    <a:lnTo>
                      <a:pt x="50" y="28"/>
                    </a:lnTo>
                    <a:lnTo>
                      <a:pt x="80" y="1"/>
                    </a:lnTo>
                    <a:lnTo>
                      <a:pt x="108" y="28"/>
                    </a:lnTo>
                    <a:lnTo>
                      <a:pt x="135" y="0"/>
                    </a:lnTo>
                    <a:lnTo>
                      <a:pt x="155" y="31"/>
                    </a:lnTo>
                    <a:lnTo>
                      <a:pt x="188" y="1"/>
                    </a:lnTo>
                    <a:lnTo>
                      <a:pt x="209" y="31"/>
                    </a:lnTo>
                    <a:lnTo>
                      <a:pt x="237" y="1"/>
                    </a:lnTo>
                    <a:lnTo>
                      <a:pt x="269" y="30"/>
                    </a:lnTo>
                    <a:lnTo>
                      <a:pt x="299" y="1"/>
                    </a:lnTo>
                    <a:lnTo>
                      <a:pt x="320" y="28"/>
                    </a:lnTo>
                    <a:lnTo>
                      <a:pt x="344" y="13"/>
                    </a:lnTo>
                    <a:lnTo>
                      <a:pt x="423" y="12"/>
                    </a:lnTo>
                  </a:path>
                </a:pathLst>
              </a:custGeom>
              <a:noFill/>
              <a:ln w="19050" cmpd="sng">
                <a:solidFill>
                  <a:srgbClr val="FF0066"/>
                </a:solidFill>
                <a:round/>
                <a:headEnd type="none" w="med" len="med"/>
                <a:tailEnd type="triangle" w="med" len="med"/>
              </a:ln>
              <a:effectLst>
                <a:outerShdw dist="28398" dir="3806097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63" name="Line 98"/>
              <p:cNvSpPr>
                <a:spLocks noChangeShapeType="1"/>
              </p:cNvSpPr>
              <p:nvPr/>
            </p:nvSpPr>
            <p:spPr bwMode="auto">
              <a:xfrm>
                <a:off x="4730" y="2832"/>
                <a:ext cx="0" cy="147"/>
              </a:xfrm>
              <a:prstGeom prst="line">
                <a:avLst/>
              </a:prstGeom>
              <a:noFill/>
              <a:ln w="19050">
                <a:solidFill>
                  <a:srgbClr val="FF0066"/>
                </a:solidFill>
                <a:round/>
                <a:headEnd/>
                <a:tailEnd type="triangle" w="med" len="med"/>
              </a:ln>
              <a:effectLst>
                <a:outerShdw dist="28398" dir="3806097" algn="ctr" rotWithShape="0">
                  <a:schemeClr val="tx1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153" name="TextBox 152"/>
            <p:cNvSpPr txBox="1"/>
            <p:nvPr/>
          </p:nvSpPr>
          <p:spPr>
            <a:xfrm>
              <a:off x="5772736" y="2588934"/>
              <a:ext cx="1107969" cy="431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/>
                <a:t>Нормальные клетки</a:t>
              </a:r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6174301" y="3845357"/>
              <a:ext cx="1023945" cy="431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1200" b="1" dirty="0"/>
                <a:t>Опухолевые клетки</a:t>
              </a: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88248" y="2422921"/>
              <a:ext cx="1818633" cy="431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/>
                <a:t>Накопление бора в опухолевых клетках</a:t>
              </a:r>
            </a:p>
          </p:txBody>
        </p:sp>
        <p:sp>
          <p:nvSpPr>
            <p:cNvPr id="156" name="TextBox 155"/>
            <p:cNvSpPr txBox="1"/>
            <p:nvPr/>
          </p:nvSpPr>
          <p:spPr>
            <a:xfrm>
              <a:off x="8576944" y="2540407"/>
              <a:ext cx="1818633" cy="431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200" b="1" dirty="0"/>
                <a:t>Облучение тепловыми нейтронами</a:t>
              </a: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8651587" y="1310234"/>
            <a:ext cx="3233213" cy="1810391"/>
            <a:chOff x="8828884" y="1504570"/>
            <a:chExt cx="3233213" cy="1810391"/>
          </a:xfrm>
        </p:grpSpPr>
        <p:pic>
          <p:nvPicPr>
            <p:cNvPr id="166" name="Picture 4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889" t="3353" b="-1524"/>
            <a:stretch/>
          </p:blipFill>
          <p:spPr bwMode="auto">
            <a:xfrm>
              <a:off x="8828884" y="1504570"/>
              <a:ext cx="3233213" cy="1295657"/>
            </a:xfrm>
            <a:prstGeom prst="rect">
              <a:avLst/>
            </a:prstGeom>
            <a:noFill/>
            <a:effectLst/>
          </p:spPr>
        </p:pic>
        <p:sp>
          <p:nvSpPr>
            <p:cNvPr id="171" name="TextBox 170"/>
            <p:cNvSpPr txBox="1"/>
            <p:nvPr/>
          </p:nvSpPr>
          <p:spPr>
            <a:xfrm>
              <a:off x="9908653" y="3007184"/>
              <a:ext cx="166017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1400" dirty="0"/>
                <a:t>σ</a:t>
              </a:r>
              <a:r>
                <a:rPr lang="en-US" sz="1400" dirty="0"/>
                <a:t>=257 000 </a:t>
              </a:r>
              <a:r>
                <a:rPr lang="ru-RU" sz="1400" dirty="0" err="1"/>
                <a:t>барн</a:t>
              </a:r>
              <a:endParaRPr lang="ru-RU" sz="1400" dirty="0"/>
            </a:p>
          </p:txBody>
        </p:sp>
      </p:grpSp>
      <p:grpSp>
        <p:nvGrpSpPr>
          <p:cNvPr id="165" name="Группа 164"/>
          <p:cNvGrpSpPr/>
          <p:nvPr/>
        </p:nvGrpSpPr>
        <p:grpSpPr>
          <a:xfrm>
            <a:off x="4577750" y="1446818"/>
            <a:ext cx="3659000" cy="975519"/>
            <a:chOff x="4032783" y="992747"/>
            <a:chExt cx="3659000" cy="975519"/>
          </a:xfrm>
        </p:grpSpPr>
        <p:grpSp>
          <p:nvGrpSpPr>
            <p:cNvPr id="169" name="Группа 168"/>
            <p:cNvGrpSpPr/>
            <p:nvPr/>
          </p:nvGrpSpPr>
          <p:grpSpPr>
            <a:xfrm>
              <a:off x="5326098" y="1634644"/>
              <a:ext cx="384872" cy="316297"/>
              <a:chOff x="5326098" y="1634644"/>
              <a:chExt cx="384872" cy="316297"/>
            </a:xfrm>
          </p:grpSpPr>
          <p:sp>
            <p:nvSpPr>
              <p:cNvPr id="179" name="Овал 178"/>
              <p:cNvSpPr/>
              <p:nvPr/>
            </p:nvSpPr>
            <p:spPr>
              <a:xfrm>
                <a:off x="5375271" y="1634644"/>
                <a:ext cx="316297" cy="316297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4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80" name="TextBox 179"/>
              <p:cNvSpPr txBox="1"/>
              <p:nvPr/>
            </p:nvSpPr>
            <p:spPr>
              <a:xfrm>
                <a:off x="5326098" y="1634644"/>
                <a:ext cx="3848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400" b="1" baseline="30000" dirty="0"/>
                  <a:t>2</a:t>
                </a:r>
                <a:r>
                  <a:rPr lang="en-US" sz="1400" b="1" dirty="0"/>
                  <a:t>H</a:t>
                </a:r>
                <a:endParaRPr lang="ru-RU" sz="1400" b="1" dirty="0"/>
              </a:p>
            </p:txBody>
          </p:sp>
        </p:grpSp>
        <p:sp>
          <p:nvSpPr>
            <p:cNvPr id="170" name="Овал 169"/>
            <p:cNvSpPr/>
            <p:nvPr/>
          </p:nvSpPr>
          <p:spPr>
            <a:xfrm>
              <a:off x="4048573" y="1672076"/>
              <a:ext cx="270345" cy="270345"/>
            </a:xfrm>
            <a:prstGeom prst="ellipse">
              <a:avLst/>
            </a:prstGeom>
            <a:solidFill>
              <a:srgbClr val="FFFF00"/>
            </a:solidFill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72" name="Прямая со стрелкой 171"/>
            <p:cNvCxnSpPr/>
            <p:nvPr/>
          </p:nvCxnSpPr>
          <p:spPr>
            <a:xfrm>
              <a:off x="4345878" y="1799683"/>
              <a:ext cx="277696" cy="1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3" name="TextBox 172"/>
            <p:cNvSpPr txBox="1"/>
            <p:nvPr/>
          </p:nvSpPr>
          <p:spPr>
            <a:xfrm>
              <a:off x="4032783" y="1598934"/>
              <a:ext cx="3120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i="1" dirty="0">
                  <a:solidFill>
                    <a:srgbClr val="FF0000"/>
                  </a:solidFill>
                </a:rPr>
                <a:t>n</a:t>
              </a:r>
              <a:endParaRPr lang="ru-RU" b="1" i="1" dirty="0">
                <a:solidFill>
                  <a:srgbClr val="FF0000"/>
                </a:solidFill>
              </a:endParaRPr>
            </a:p>
          </p:txBody>
        </p:sp>
        <p:cxnSp>
          <p:nvCxnSpPr>
            <p:cNvPr id="174" name="Прямая со стрелкой 173"/>
            <p:cNvCxnSpPr/>
            <p:nvPr/>
          </p:nvCxnSpPr>
          <p:spPr>
            <a:xfrm flipV="1">
              <a:off x="5708559" y="1337557"/>
              <a:ext cx="725482" cy="356821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5" name="TextBox 174"/>
            <p:cNvSpPr txBox="1"/>
            <p:nvPr/>
          </p:nvSpPr>
          <p:spPr>
            <a:xfrm>
              <a:off x="6434041" y="992747"/>
              <a:ext cx="125774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γ</a:t>
              </a:r>
              <a:r>
                <a: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2,2 </a:t>
              </a:r>
              <a:r>
                <a:rPr lang="ru-RU" sz="16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МэВ</a:t>
              </a:r>
            </a:p>
          </p:txBody>
        </p:sp>
        <p:sp>
          <p:nvSpPr>
            <p:cNvPr id="176" name="Овал 175"/>
            <p:cNvSpPr/>
            <p:nvPr/>
          </p:nvSpPr>
          <p:spPr>
            <a:xfrm>
              <a:off x="4702485" y="1642081"/>
              <a:ext cx="316297" cy="316297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177" name="TextBox 176"/>
            <p:cNvSpPr txBox="1"/>
            <p:nvPr/>
          </p:nvSpPr>
          <p:spPr>
            <a:xfrm>
              <a:off x="4653312" y="1642081"/>
              <a:ext cx="3848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baseline="30000" dirty="0"/>
                <a:t>1</a:t>
              </a:r>
              <a:r>
                <a:rPr lang="en-US" sz="1400" b="1" dirty="0"/>
                <a:t>H</a:t>
              </a:r>
              <a:endParaRPr lang="ru-RU" sz="1400" b="1" dirty="0"/>
            </a:p>
          </p:txBody>
        </p:sp>
        <p:cxnSp>
          <p:nvCxnSpPr>
            <p:cNvPr id="178" name="Прямая со стрелкой 177"/>
            <p:cNvCxnSpPr/>
            <p:nvPr/>
          </p:nvCxnSpPr>
          <p:spPr>
            <a:xfrm>
              <a:off x="5078140" y="1807120"/>
              <a:ext cx="277696" cy="1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4" name="Номер слайда 2">
            <a:extLst>
              <a:ext uri="{FF2B5EF4-FFF2-40B4-BE49-F238E27FC236}">
                <a16:creationId xmlns:a16="http://schemas.microsoft.com/office/drawing/2014/main" id="{088C4AE5-2818-47BB-8BB3-B9ED22E65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6</a:t>
            </a:fld>
            <a:endParaRPr lang="ru-RU" dirty="0"/>
          </a:p>
        </p:txBody>
      </p:sp>
      <p:pic>
        <p:nvPicPr>
          <p:cNvPr id="181" name="Рисунок 180">
            <a:extLst>
              <a:ext uri="{FF2B5EF4-FFF2-40B4-BE49-F238E27FC236}">
                <a16:creationId xmlns:a16="http://schemas.microsoft.com/office/drawing/2014/main" id="{85B5279D-53E0-4F42-B91A-27684DACC1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319" y="0"/>
            <a:ext cx="962680" cy="132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636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Нижний колонтитул 7"/>
          <p:cNvSpPr txBox="1">
            <a:spLocks/>
          </p:cNvSpPr>
          <p:nvPr/>
        </p:nvSpPr>
        <p:spPr>
          <a:xfrm>
            <a:off x="9307292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pic>
        <p:nvPicPr>
          <p:cNvPr id="168" name="Рисунок 16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61648" y="145156"/>
            <a:ext cx="1311832" cy="623177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2694364" y="144437"/>
            <a:ext cx="76839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/>
              <a:t>Схема проведения нейтронозахватной терапии</a:t>
            </a:r>
          </a:p>
        </p:txBody>
      </p:sp>
      <p:sp>
        <p:nvSpPr>
          <p:cNvPr id="164" name="Номер слайда 2">
            <a:extLst>
              <a:ext uri="{FF2B5EF4-FFF2-40B4-BE49-F238E27FC236}">
                <a16:creationId xmlns:a16="http://schemas.microsoft.com/office/drawing/2014/main" id="{088C4AE5-2818-47BB-8BB3-B9ED22E654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7</a:t>
            </a:fld>
            <a:endParaRPr lang="ru-RU" dirty="0"/>
          </a:p>
        </p:txBody>
      </p:sp>
      <p:pic>
        <p:nvPicPr>
          <p:cNvPr id="181" name="Рисунок 180">
            <a:extLst>
              <a:ext uri="{FF2B5EF4-FFF2-40B4-BE49-F238E27FC236}">
                <a16:creationId xmlns:a16="http://schemas.microsoft.com/office/drawing/2014/main" id="{85B5279D-53E0-4F42-B91A-27684DACC1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9319" y="0"/>
            <a:ext cx="962680" cy="1322565"/>
          </a:xfrm>
          <a:prstGeom prst="rect">
            <a:avLst/>
          </a:prstGeom>
        </p:spPr>
      </p:pic>
      <p:grpSp>
        <p:nvGrpSpPr>
          <p:cNvPr id="182" name="Группа 181">
            <a:extLst>
              <a:ext uri="{FF2B5EF4-FFF2-40B4-BE49-F238E27FC236}">
                <a16:creationId xmlns:a16="http://schemas.microsoft.com/office/drawing/2014/main" id="{C417DCAF-467A-4853-B845-BC65AD83B6AB}"/>
              </a:ext>
            </a:extLst>
          </p:cNvPr>
          <p:cNvGrpSpPr/>
          <p:nvPr/>
        </p:nvGrpSpPr>
        <p:grpSpPr>
          <a:xfrm flipH="1">
            <a:off x="5502545" y="4379296"/>
            <a:ext cx="5900759" cy="1472667"/>
            <a:chOff x="541236" y="4340999"/>
            <a:chExt cx="5900759" cy="1472667"/>
          </a:xfrm>
        </p:grpSpPr>
        <p:grpSp>
          <p:nvGrpSpPr>
            <p:cNvPr id="183" name="Группа 182">
              <a:extLst>
                <a:ext uri="{FF2B5EF4-FFF2-40B4-BE49-F238E27FC236}">
                  <a16:creationId xmlns:a16="http://schemas.microsoft.com/office/drawing/2014/main" id="{58687F5E-FF48-4213-A021-41EF17A21FA2}"/>
                </a:ext>
              </a:extLst>
            </p:cNvPr>
            <p:cNvGrpSpPr/>
            <p:nvPr/>
          </p:nvGrpSpPr>
          <p:grpSpPr>
            <a:xfrm rot="16200000">
              <a:off x="4301314" y="3346649"/>
              <a:ext cx="1060194" cy="3221168"/>
              <a:chOff x="4898001" y="4020138"/>
              <a:chExt cx="734936" cy="2232943"/>
            </a:xfrm>
          </p:grpSpPr>
          <p:grpSp>
            <p:nvGrpSpPr>
              <p:cNvPr id="185" name="Группа 184">
                <a:extLst>
                  <a:ext uri="{FF2B5EF4-FFF2-40B4-BE49-F238E27FC236}">
                    <a16:creationId xmlns:a16="http://schemas.microsoft.com/office/drawing/2014/main" id="{2C43D807-06BB-4080-A704-8844320A6AFF}"/>
                  </a:ext>
                </a:extLst>
              </p:cNvPr>
              <p:cNvGrpSpPr/>
              <p:nvPr/>
            </p:nvGrpSpPr>
            <p:grpSpPr>
              <a:xfrm>
                <a:off x="4898001" y="4405590"/>
                <a:ext cx="734936" cy="1847491"/>
                <a:chOff x="864656" y="1574657"/>
                <a:chExt cx="1547053" cy="3888999"/>
              </a:xfrm>
            </p:grpSpPr>
            <p:pic>
              <p:nvPicPr>
                <p:cNvPr id="189" name="Рисунок 188">
                  <a:extLst>
                    <a:ext uri="{FF2B5EF4-FFF2-40B4-BE49-F238E27FC236}">
                      <a16:creationId xmlns:a16="http://schemas.microsoft.com/office/drawing/2014/main" id="{864DA2B5-5662-4759-A83C-3383FC4A040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5920" t="10882" r="33678" b="10687"/>
                <a:stretch/>
              </p:blipFill>
              <p:spPr>
                <a:xfrm>
                  <a:off x="864656" y="1574657"/>
                  <a:ext cx="1547053" cy="3888999"/>
                </a:xfrm>
                <a:prstGeom prst="rect">
                  <a:avLst/>
                </a:prstGeom>
              </p:spPr>
            </p:pic>
            <p:pic>
              <p:nvPicPr>
                <p:cNvPr id="190" name="Рисунок 189">
                  <a:extLst>
                    <a:ext uri="{FF2B5EF4-FFF2-40B4-BE49-F238E27FC236}">
                      <a16:creationId xmlns:a16="http://schemas.microsoft.com/office/drawing/2014/main" id="{AB54EB0F-C5A5-4A18-98D5-88B92022868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lum bright="70000" contrast="-7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24871" y="2379726"/>
                  <a:ext cx="325120" cy="325120"/>
                </a:xfrm>
                <a:prstGeom prst="rect">
                  <a:avLst/>
                </a:prstGeom>
              </p:spPr>
            </p:pic>
            <p:pic>
              <p:nvPicPr>
                <p:cNvPr id="191" name="Рисунок 190">
                  <a:extLst>
                    <a:ext uri="{FF2B5EF4-FFF2-40B4-BE49-F238E27FC236}">
                      <a16:creationId xmlns:a16="http://schemas.microsoft.com/office/drawing/2014/main" id="{F19E6662-621D-4A60-9274-B33AFBE725F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>
                  <a:lum bright="70000" contrast="-7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55803" y="2764570"/>
                  <a:ext cx="201941" cy="201941"/>
                </a:xfrm>
                <a:prstGeom prst="rect">
                  <a:avLst/>
                </a:prstGeom>
              </p:spPr>
            </p:pic>
            <p:pic>
              <p:nvPicPr>
                <p:cNvPr id="192" name="Рисунок 191">
                  <a:extLst>
                    <a:ext uri="{FF2B5EF4-FFF2-40B4-BE49-F238E27FC236}">
                      <a16:creationId xmlns:a16="http://schemas.microsoft.com/office/drawing/2014/main" id="{CFEB14EB-594A-4178-92B8-5F67E449541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335087" y="3009576"/>
                  <a:ext cx="251628" cy="251628"/>
                </a:xfrm>
                <a:prstGeom prst="rect">
                  <a:avLst/>
                </a:prstGeom>
              </p:spPr>
            </p:pic>
            <p:pic>
              <p:nvPicPr>
                <p:cNvPr id="193" name="Рисунок 192">
                  <a:extLst>
                    <a:ext uri="{FF2B5EF4-FFF2-40B4-BE49-F238E27FC236}">
                      <a16:creationId xmlns:a16="http://schemas.microsoft.com/office/drawing/2014/main" id="{023AE347-6F40-4581-8F08-FA845B47197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809644" y="3012577"/>
                  <a:ext cx="252742" cy="252742"/>
                </a:xfrm>
                <a:prstGeom prst="rect">
                  <a:avLst/>
                </a:prstGeom>
              </p:spPr>
            </p:pic>
            <p:pic>
              <p:nvPicPr>
                <p:cNvPr id="194" name="Рисунок 193">
                  <a:extLst>
                    <a:ext uri="{FF2B5EF4-FFF2-40B4-BE49-F238E27FC236}">
                      <a16:creationId xmlns:a16="http://schemas.microsoft.com/office/drawing/2014/main" id="{B15B4823-070B-4DD1-BCBA-CE23BC41F03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lum bright="70000" contrast="-7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538564" y="2819702"/>
                  <a:ext cx="211541" cy="143330"/>
                </a:xfrm>
                <a:prstGeom prst="rect">
                  <a:avLst/>
                </a:prstGeom>
              </p:spPr>
            </p:pic>
            <p:sp>
              <p:nvSpPr>
                <p:cNvPr id="195" name="Овал 194">
                  <a:extLst>
                    <a:ext uri="{FF2B5EF4-FFF2-40B4-BE49-F238E27FC236}">
                      <a16:creationId xmlns:a16="http://schemas.microsoft.com/office/drawing/2014/main" id="{78126C70-996B-4C3C-AFA8-C0E467398BF9}"/>
                    </a:ext>
                  </a:extLst>
                </p:cNvPr>
                <p:cNvSpPr/>
                <p:nvPr/>
              </p:nvSpPr>
              <p:spPr>
                <a:xfrm>
                  <a:off x="1564372" y="3261204"/>
                  <a:ext cx="228600" cy="146025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186" name="Стрелка вправо 2">
                <a:extLst>
                  <a:ext uri="{FF2B5EF4-FFF2-40B4-BE49-F238E27FC236}">
                    <a16:creationId xmlns:a16="http://schemas.microsoft.com/office/drawing/2014/main" id="{FF8CF79E-36CF-4665-9840-050DE349CD82}"/>
                  </a:ext>
                </a:extLst>
              </p:cNvPr>
              <p:cNvSpPr/>
              <p:nvPr/>
            </p:nvSpPr>
            <p:spPr>
              <a:xfrm rot="5400000">
                <a:off x="4961618" y="4112226"/>
                <a:ext cx="460247" cy="276071"/>
              </a:xfrm>
              <a:prstGeom prst="rightArrow">
                <a:avLst/>
              </a:prstGeom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87" name="TextBox 186">
                <a:extLst>
                  <a:ext uri="{FF2B5EF4-FFF2-40B4-BE49-F238E27FC236}">
                    <a16:creationId xmlns:a16="http://schemas.microsoft.com/office/drawing/2014/main" id="{CBB71029-EB04-4050-967F-CE4991403727}"/>
                  </a:ext>
                </a:extLst>
              </p:cNvPr>
              <p:cNvSpPr txBox="1"/>
              <p:nvPr/>
            </p:nvSpPr>
            <p:spPr>
              <a:xfrm rot="5400000">
                <a:off x="5063728" y="4003025"/>
                <a:ext cx="18015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b="1" dirty="0"/>
                  <a:t>n</a:t>
                </a:r>
                <a:endParaRPr lang="ru-RU" sz="2000" b="1" dirty="0"/>
              </a:p>
            </p:txBody>
          </p:sp>
          <p:pic>
            <p:nvPicPr>
              <p:cNvPr id="188" name="Рисунок 187">
                <a:extLst>
                  <a:ext uri="{FF2B5EF4-FFF2-40B4-BE49-F238E27FC236}">
                    <a16:creationId xmlns:a16="http://schemas.microsoft.com/office/drawing/2014/main" id="{6350F661-EB3C-469C-896E-B3127626C5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31943" y="4484836"/>
                <a:ext cx="102852" cy="91120"/>
              </a:xfrm>
              <a:prstGeom prst="rect">
                <a:avLst/>
              </a:prstGeom>
            </p:spPr>
          </p:pic>
        </p:grpSp>
        <p:pic>
          <p:nvPicPr>
            <p:cNvPr id="184" name="Рисунок 183">
              <a:extLst>
                <a:ext uri="{FF2B5EF4-FFF2-40B4-BE49-F238E27FC236}">
                  <a16:creationId xmlns:a16="http://schemas.microsoft.com/office/drawing/2014/main" id="{CC13CBAC-3C84-4FC8-89E0-DA116AE49D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483" t="34466" b="6384"/>
            <a:stretch/>
          </p:blipFill>
          <p:spPr>
            <a:xfrm>
              <a:off x="541236" y="4340999"/>
              <a:ext cx="2759320" cy="1472667"/>
            </a:xfrm>
            <a:prstGeom prst="rect">
              <a:avLst/>
            </a:prstGeom>
          </p:spPr>
        </p:pic>
      </p:grpSp>
      <p:grpSp>
        <p:nvGrpSpPr>
          <p:cNvPr id="196" name="Группа 195">
            <a:extLst>
              <a:ext uri="{FF2B5EF4-FFF2-40B4-BE49-F238E27FC236}">
                <a16:creationId xmlns:a16="http://schemas.microsoft.com/office/drawing/2014/main" id="{AA21DF7B-B466-4CEA-8A59-94FD7C853EA0}"/>
              </a:ext>
            </a:extLst>
          </p:cNvPr>
          <p:cNvGrpSpPr/>
          <p:nvPr/>
        </p:nvGrpSpPr>
        <p:grpSpPr>
          <a:xfrm>
            <a:off x="1207185" y="1474051"/>
            <a:ext cx="929525" cy="2336650"/>
            <a:chOff x="1116083" y="1308750"/>
            <a:chExt cx="1081232" cy="2718013"/>
          </a:xfrm>
        </p:grpSpPr>
        <p:grpSp>
          <p:nvGrpSpPr>
            <p:cNvPr id="197" name="Группа 196">
              <a:extLst>
                <a:ext uri="{FF2B5EF4-FFF2-40B4-BE49-F238E27FC236}">
                  <a16:creationId xmlns:a16="http://schemas.microsoft.com/office/drawing/2014/main" id="{CACBDFFF-3C8C-4004-AD0E-17E334B0D2BA}"/>
                </a:ext>
              </a:extLst>
            </p:cNvPr>
            <p:cNvGrpSpPr/>
            <p:nvPr/>
          </p:nvGrpSpPr>
          <p:grpSpPr>
            <a:xfrm>
              <a:off x="1116083" y="1308750"/>
              <a:ext cx="1081232" cy="2718013"/>
              <a:chOff x="927847" y="1374490"/>
              <a:chExt cx="1547053" cy="3888999"/>
            </a:xfrm>
          </p:grpSpPr>
          <p:pic>
            <p:nvPicPr>
              <p:cNvPr id="199" name="Рисунок 198">
                <a:extLst>
                  <a:ext uri="{FF2B5EF4-FFF2-40B4-BE49-F238E27FC236}">
                    <a16:creationId xmlns:a16="http://schemas.microsoft.com/office/drawing/2014/main" id="{1D8035DC-39FB-4AA1-99B3-E35927C767E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920" t="10882" r="33678" b="10687"/>
              <a:stretch/>
            </p:blipFill>
            <p:spPr>
              <a:xfrm>
                <a:off x="927847" y="1374490"/>
                <a:ext cx="1547053" cy="3888999"/>
              </a:xfrm>
              <a:prstGeom prst="rect">
                <a:avLst/>
              </a:prstGeom>
            </p:spPr>
          </p:pic>
          <p:pic>
            <p:nvPicPr>
              <p:cNvPr id="200" name="Рисунок 199">
                <a:extLst>
                  <a:ext uri="{FF2B5EF4-FFF2-40B4-BE49-F238E27FC236}">
                    <a16:creationId xmlns:a16="http://schemas.microsoft.com/office/drawing/2014/main" id="{EE588100-573D-4155-B8B1-653BFAE8CE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24871" y="2379726"/>
                <a:ext cx="325120" cy="325120"/>
              </a:xfrm>
              <a:prstGeom prst="rect">
                <a:avLst/>
              </a:prstGeom>
            </p:spPr>
          </p:pic>
          <p:pic>
            <p:nvPicPr>
              <p:cNvPr id="201" name="Рисунок 200">
                <a:extLst>
                  <a:ext uri="{FF2B5EF4-FFF2-40B4-BE49-F238E27FC236}">
                    <a16:creationId xmlns:a16="http://schemas.microsoft.com/office/drawing/2014/main" id="{E16FF59F-0FE8-4168-9C30-0EC0B8D49F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55803" y="2764570"/>
                <a:ext cx="201941" cy="201941"/>
              </a:xfrm>
              <a:prstGeom prst="rect">
                <a:avLst/>
              </a:prstGeom>
            </p:spPr>
          </p:pic>
          <p:pic>
            <p:nvPicPr>
              <p:cNvPr id="202" name="Рисунок 201">
                <a:extLst>
                  <a:ext uri="{FF2B5EF4-FFF2-40B4-BE49-F238E27FC236}">
                    <a16:creationId xmlns:a16="http://schemas.microsoft.com/office/drawing/2014/main" id="{3211222D-E505-4991-86D4-500D507F7D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35087" y="3009576"/>
                <a:ext cx="251628" cy="251628"/>
              </a:xfrm>
              <a:prstGeom prst="rect">
                <a:avLst/>
              </a:prstGeom>
            </p:spPr>
          </p:pic>
          <p:pic>
            <p:nvPicPr>
              <p:cNvPr id="203" name="Рисунок 202">
                <a:extLst>
                  <a:ext uri="{FF2B5EF4-FFF2-40B4-BE49-F238E27FC236}">
                    <a16:creationId xmlns:a16="http://schemas.microsoft.com/office/drawing/2014/main" id="{C5D1AEBB-B5C2-41DC-8380-BE65D2F545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09644" y="3012577"/>
                <a:ext cx="252742" cy="252742"/>
              </a:xfrm>
              <a:prstGeom prst="rect">
                <a:avLst/>
              </a:prstGeom>
            </p:spPr>
          </p:pic>
          <p:pic>
            <p:nvPicPr>
              <p:cNvPr id="204" name="Рисунок 203">
                <a:extLst>
                  <a:ext uri="{FF2B5EF4-FFF2-40B4-BE49-F238E27FC236}">
                    <a16:creationId xmlns:a16="http://schemas.microsoft.com/office/drawing/2014/main" id="{1A95D8DB-88B2-43A7-A115-67E0FDE2CA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8564" y="2819702"/>
                <a:ext cx="211541" cy="143330"/>
              </a:xfrm>
              <a:prstGeom prst="rect">
                <a:avLst/>
              </a:prstGeom>
            </p:spPr>
          </p:pic>
          <p:sp>
            <p:nvSpPr>
              <p:cNvPr id="205" name="Овал 204">
                <a:extLst>
                  <a:ext uri="{FF2B5EF4-FFF2-40B4-BE49-F238E27FC236}">
                    <a16:creationId xmlns:a16="http://schemas.microsoft.com/office/drawing/2014/main" id="{491650DC-45AA-4AB9-B621-8F1DA45036EB}"/>
                  </a:ext>
                </a:extLst>
              </p:cNvPr>
              <p:cNvSpPr/>
              <p:nvPr/>
            </p:nvSpPr>
            <p:spPr>
              <a:xfrm>
                <a:off x="1564372" y="3261204"/>
                <a:ext cx="228600" cy="14602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98" name="Овал 197">
              <a:extLst>
                <a:ext uri="{FF2B5EF4-FFF2-40B4-BE49-F238E27FC236}">
                  <a16:creationId xmlns:a16="http://schemas.microsoft.com/office/drawing/2014/main" id="{262164F3-839B-4B5A-849A-6A9D1E92D2EB}"/>
                </a:ext>
              </a:extLst>
            </p:cNvPr>
            <p:cNvSpPr/>
            <p:nvPr/>
          </p:nvSpPr>
          <p:spPr>
            <a:xfrm rot="1996855">
              <a:off x="1476282" y="1452933"/>
              <a:ext cx="100282" cy="154471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06" name="Группа 205">
            <a:extLst>
              <a:ext uri="{FF2B5EF4-FFF2-40B4-BE49-F238E27FC236}">
                <a16:creationId xmlns:a16="http://schemas.microsoft.com/office/drawing/2014/main" id="{89693447-9D16-4623-BD0B-AFCD2E865B02}"/>
              </a:ext>
            </a:extLst>
          </p:cNvPr>
          <p:cNvGrpSpPr/>
          <p:nvPr/>
        </p:nvGrpSpPr>
        <p:grpSpPr>
          <a:xfrm rot="16200000">
            <a:off x="3128641" y="1737869"/>
            <a:ext cx="2482693" cy="1634137"/>
            <a:chOff x="3978310" y="1452934"/>
            <a:chExt cx="2878179" cy="1894450"/>
          </a:xfrm>
        </p:grpSpPr>
        <p:grpSp>
          <p:nvGrpSpPr>
            <p:cNvPr id="207" name="Группа 206">
              <a:extLst>
                <a:ext uri="{FF2B5EF4-FFF2-40B4-BE49-F238E27FC236}">
                  <a16:creationId xmlns:a16="http://schemas.microsoft.com/office/drawing/2014/main" id="{67600C38-C240-460D-B5B6-BBF19ACF1857}"/>
                </a:ext>
              </a:extLst>
            </p:cNvPr>
            <p:cNvGrpSpPr/>
            <p:nvPr/>
          </p:nvGrpSpPr>
          <p:grpSpPr>
            <a:xfrm rot="5400000">
              <a:off x="4793948" y="1454152"/>
              <a:ext cx="1077594" cy="2708869"/>
              <a:chOff x="927847" y="1374490"/>
              <a:chExt cx="1547053" cy="3888999"/>
            </a:xfrm>
          </p:grpSpPr>
          <p:pic>
            <p:nvPicPr>
              <p:cNvPr id="211" name="Рисунок 210">
                <a:extLst>
                  <a:ext uri="{FF2B5EF4-FFF2-40B4-BE49-F238E27FC236}">
                    <a16:creationId xmlns:a16="http://schemas.microsoft.com/office/drawing/2014/main" id="{DC9AC5D4-6CEA-48A5-9B1A-6E204C532AE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920" t="10882" r="33678" b="10687"/>
              <a:stretch/>
            </p:blipFill>
            <p:spPr>
              <a:xfrm>
                <a:off x="927847" y="1374490"/>
                <a:ext cx="1547053" cy="3888999"/>
              </a:xfrm>
              <a:prstGeom prst="rect">
                <a:avLst/>
              </a:prstGeom>
            </p:spPr>
          </p:pic>
          <p:pic>
            <p:nvPicPr>
              <p:cNvPr id="212" name="Рисунок 211">
                <a:extLst>
                  <a:ext uri="{FF2B5EF4-FFF2-40B4-BE49-F238E27FC236}">
                    <a16:creationId xmlns:a16="http://schemas.microsoft.com/office/drawing/2014/main" id="{B8FE0E75-8C1E-4351-A376-81958B607D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24871" y="2379726"/>
                <a:ext cx="325120" cy="325120"/>
              </a:xfrm>
              <a:prstGeom prst="rect">
                <a:avLst/>
              </a:prstGeom>
            </p:spPr>
          </p:pic>
          <p:pic>
            <p:nvPicPr>
              <p:cNvPr id="213" name="Рисунок 212">
                <a:extLst>
                  <a:ext uri="{FF2B5EF4-FFF2-40B4-BE49-F238E27FC236}">
                    <a16:creationId xmlns:a16="http://schemas.microsoft.com/office/drawing/2014/main" id="{75E9C727-9E5D-4F57-8F39-32675E70EB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55803" y="2764570"/>
                <a:ext cx="201941" cy="201941"/>
              </a:xfrm>
              <a:prstGeom prst="rect">
                <a:avLst/>
              </a:prstGeom>
            </p:spPr>
          </p:pic>
          <p:pic>
            <p:nvPicPr>
              <p:cNvPr id="214" name="Рисунок 213">
                <a:extLst>
                  <a:ext uri="{FF2B5EF4-FFF2-40B4-BE49-F238E27FC236}">
                    <a16:creationId xmlns:a16="http://schemas.microsoft.com/office/drawing/2014/main" id="{18C91B2B-6CBD-41FE-B277-062A4E7B7F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35087" y="3009576"/>
                <a:ext cx="251628" cy="251628"/>
              </a:xfrm>
              <a:prstGeom prst="rect">
                <a:avLst/>
              </a:prstGeom>
            </p:spPr>
          </p:pic>
          <p:pic>
            <p:nvPicPr>
              <p:cNvPr id="215" name="Рисунок 214">
                <a:extLst>
                  <a:ext uri="{FF2B5EF4-FFF2-40B4-BE49-F238E27FC236}">
                    <a16:creationId xmlns:a16="http://schemas.microsoft.com/office/drawing/2014/main" id="{AF82CC0E-8FBC-4797-9EB3-F0E58EACB5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09644" y="3012577"/>
                <a:ext cx="252742" cy="252742"/>
              </a:xfrm>
              <a:prstGeom prst="rect">
                <a:avLst/>
              </a:prstGeom>
            </p:spPr>
          </p:pic>
          <p:pic>
            <p:nvPicPr>
              <p:cNvPr id="216" name="Рисунок 215">
                <a:extLst>
                  <a:ext uri="{FF2B5EF4-FFF2-40B4-BE49-F238E27FC236}">
                    <a16:creationId xmlns:a16="http://schemas.microsoft.com/office/drawing/2014/main" id="{F747DCA7-BA03-4D22-BF19-475DA07E73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8564" y="2819702"/>
                <a:ext cx="211541" cy="143330"/>
              </a:xfrm>
              <a:prstGeom prst="rect">
                <a:avLst/>
              </a:prstGeom>
            </p:spPr>
          </p:pic>
          <p:sp>
            <p:nvSpPr>
              <p:cNvPr id="217" name="Овал 216">
                <a:extLst>
                  <a:ext uri="{FF2B5EF4-FFF2-40B4-BE49-F238E27FC236}">
                    <a16:creationId xmlns:a16="http://schemas.microsoft.com/office/drawing/2014/main" id="{F3E5E2E0-8AF0-4FDB-A128-08DE23083EEF}"/>
                  </a:ext>
                </a:extLst>
              </p:cNvPr>
              <p:cNvSpPr/>
              <p:nvPr/>
            </p:nvSpPr>
            <p:spPr>
              <a:xfrm>
                <a:off x="1564372" y="3261204"/>
                <a:ext cx="228600" cy="14602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08" name="TextBox 207">
              <a:extLst>
                <a:ext uri="{FF2B5EF4-FFF2-40B4-BE49-F238E27FC236}">
                  <a16:creationId xmlns:a16="http://schemas.microsoft.com/office/drawing/2014/main" id="{4174672B-4F1B-45DF-A505-628D2046C96B}"/>
                </a:ext>
              </a:extLst>
            </p:cNvPr>
            <p:cNvSpPr txBox="1"/>
            <p:nvPr/>
          </p:nvSpPr>
          <p:spPr>
            <a:xfrm rot="5400000">
              <a:off x="6355493" y="1740164"/>
              <a:ext cx="573826" cy="4281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b="1" baseline="30000" dirty="0"/>
                <a:t>10</a:t>
              </a:r>
              <a:r>
                <a:rPr lang="en-US" b="1" dirty="0"/>
                <a:t>B</a:t>
              </a:r>
              <a:endParaRPr lang="ru-RU" b="1" dirty="0"/>
            </a:p>
          </p:txBody>
        </p:sp>
        <p:pic>
          <p:nvPicPr>
            <p:cNvPr id="209" name="Рисунок 208">
              <a:extLst>
                <a:ext uri="{FF2B5EF4-FFF2-40B4-BE49-F238E27FC236}">
                  <a16:creationId xmlns:a16="http://schemas.microsoft.com/office/drawing/2014/main" id="{DFF3F1AB-241B-4529-812F-DA91C2EE1B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630604" y="1452934"/>
              <a:ext cx="1033341" cy="1033341"/>
            </a:xfrm>
            <a:prstGeom prst="rect">
              <a:avLst/>
            </a:prstGeom>
          </p:spPr>
        </p:pic>
        <p:sp>
          <p:nvSpPr>
            <p:cNvPr id="210" name="Овал 209">
              <a:extLst>
                <a:ext uri="{FF2B5EF4-FFF2-40B4-BE49-F238E27FC236}">
                  <a16:creationId xmlns:a16="http://schemas.microsoft.com/office/drawing/2014/main" id="{0EB4B345-CAD3-44FA-BA4A-6D1063C5C5F6}"/>
                </a:ext>
              </a:extLst>
            </p:cNvPr>
            <p:cNvSpPr/>
            <p:nvPr/>
          </p:nvSpPr>
          <p:spPr>
            <a:xfrm rot="7153309">
              <a:off x="6410582" y="2592929"/>
              <a:ext cx="100282" cy="154471"/>
            </a:xfrm>
            <a:prstGeom prst="ellipse">
              <a:avLst/>
            </a:prstGeom>
            <a:solidFill>
              <a:srgbClr val="C0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18" name="Группа 217">
            <a:extLst>
              <a:ext uri="{FF2B5EF4-FFF2-40B4-BE49-F238E27FC236}">
                <a16:creationId xmlns:a16="http://schemas.microsoft.com/office/drawing/2014/main" id="{920C7C0D-3900-489F-B4F1-12190F66D005}"/>
              </a:ext>
            </a:extLst>
          </p:cNvPr>
          <p:cNvGrpSpPr/>
          <p:nvPr/>
        </p:nvGrpSpPr>
        <p:grpSpPr>
          <a:xfrm>
            <a:off x="2281019" y="3970560"/>
            <a:ext cx="876944" cy="2204474"/>
            <a:chOff x="7477273" y="3373416"/>
            <a:chExt cx="1081231" cy="2718012"/>
          </a:xfrm>
        </p:grpSpPr>
        <p:grpSp>
          <p:nvGrpSpPr>
            <p:cNvPr id="219" name="Группа 218">
              <a:extLst>
                <a:ext uri="{FF2B5EF4-FFF2-40B4-BE49-F238E27FC236}">
                  <a16:creationId xmlns:a16="http://schemas.microsoft.com/office/drawing/2014/main" id="{A7DAC286-4FA4-4062-9E7D-D51A7B3EADA4}"/>
                </a:ext>
              </a:extLst>
            </p:cNvPr>
            <p:cNvGrpSpPr/>
            <p:nvPr/>
          </p:nvGrpSpPr>
          <p:grpSpPr>
            <a:xfrm>
              <a:off x="7477273" y="3373416"/>
              <a:ext cx="1081231" cy="2718012"/>
              <a:chOff x="927847" y="1374490"/>
              <a:chExt cx="1547053" cy="3888999"/>
            </a:xfrm>
          </p:grpSpPr>
          <p:pic>
            <p:nvPicPr>
              <p:cNvPr id="221" name="Рисунок 220">
                <a:extLst>
                  <a:ext uri="{FF2B5EF4-FFF2-40B4-BE49-F238E27FC236}">
                    <a16:creationId xmlns:a16="http://schemas.microsoft.com/office/drawing/2014/main" id="{CE6510C3-A3A2-43BC-B565-D1D95CC91FF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920" t="10882" r="33678" b="10687"/>
              <a:stretch/>
            </p:blipFill>
            <p:spPr>
              <a:xfrm>
                <a:off x="927847" y="1374490"/>
                <a:ext cx="1547053" cy="3888999"/>
              </a:xfrm>
              <a:prstGeom prst="rect">
                <a:avLst/>
              </a:prstGeom>
            </p:spPr>
          </p:pic>
          <p:pic>
            <p:nvPicPr>
              <p:cNvPr id="222" name="Рисунок 221">
                <a:extLst>
                  <a:ext uri="{FF2B5EF4-FFF2-40B4-BE49-F238E27FC236}">
                    <a16:creationId xmlns:a16="http://schemas.microsoft.com/office/drawing/2014/main" id="{8965D32B-0B55-4508-A4B9-7F1A06B257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24871" y="2379726"/>
                <a:ext cx="325120" cy="325120"/>
              </a:xfrm>
              <a:prstGeom prst="rect">
                <a:avLst/>
              </a:prstGeom>
            </p:spPr>
          </p:pic>
          <p:pic>
            <p:nvPicPr>
              <p:cNvPr id="223" name="Рисунок 222">
                <a:extLst>
                  <a:ext uri="{FF2B5EF4-FFF2-40B4-BE49-F238E27FC236}">
                    <a16:creationId xmlns:a16="http://schemas.microsoft.com/office/drawing/2014/main" id="{264F0AD4-6D01-4EA6-879B-BA75A697B3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55803" y="2764570"/>
                <a:ext cx="201941" cy="201941"/>
              </a:xfrm>
              <a:prstGeom prst="rect">
                <a:avLst/>
              </a:prstGeom>
            </p:spPr>
          </p:pic>
          <p:pic>
            <p:nvPicPr>
              <p:cNvPr id="224" name="Рисунок 223">
                <a:extLst>
                  <a:ext uri="{FF2B5EF4-FFF2-40B4-BE49-F238E27FC236}">
                    <a16:creationId xmlns:a16="http://schemas.microsoft.com/office/drawing/2014/main" id="{608E39E6-75B9-4160-A6A0-0146F269C1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35087" y="3009576"/>
                <a:ext cx="251628" cy="251628"/>
              </a:xfrm>
              <a:prstGeom prst="rect">
                <a:avLst/>
              </a:prstGeom>
            </p:spPr>
          </p:pic>
          <p:pic>
            <p:nvPicPr>
              <p:cNvPr id="225" name="Рисунок 224">
                <a:extLst>
                  <a:ext uri="{FF2B5EF4-FFF2-40B4-BE49-F238E27FC236}">
                    <a16:creationId xmlns:a16="http://schemas.microsoft.com/office/drawing/2014/main" id="{E0639D83-9597-42F6-9E8C-84849C70DC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09644" y="3012577"/>
                <a:ext cx="252742" cy="252742"/>
              </a:xfrm>
              <a:prstGeom prst="rect">
                <a:avLst/>
              </a:prstGeom>
            </p:spPr>
          </p:pic>
          <p:pic>
            <p:nvPicPr>
              <p:cNvPr id="226" name="Рисунок 225">
                <a:extLst>
                  <a:ext uri="{FF2B5EF4-FFF2-40B4-BE49-F238E27FC236}">
                    <a16:creationId xmlns:a16="http://schemas.microsoft.com/office/drawing/2014/main" id="{DE6186C1-D155-4EE7-A716-50AC55B610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8564" y="2819702"/>
                <a:ext cx="211541" cy="143330"/>
              </a:xfrm>
              <a:prstGeom prst="rect">
                <a:avLst/>
              </a:prstGeom>
            </p:spPr>
          </p:pic>
          <p:sp>
            <p:nvSpPr>
              <p:cNvPr id="227" name="Овал 226">
                <a:extLst>
                  <a:ext uri="{FF2B5EF4-FFF2-40B4-BE49-F238E27FC236}">
                    <a16:creationId xmlns:a16="http://schemas.microsoft.com/office/drawing/2014/main" id="{37AC3BD5-6AE7-4D91-B53E-9F017842E637}"/>
                  </a:ext>
                </a:extLst>
              </p:cNvPr>
              <p:cNvSpPr/>
              <p:nvPr/>
            </p:nvSpPr>
            <p:spPr>
              <a:xfrm>
                <a:off x="1564372" y="3261204"/>
                <a:ext cx="228600" cy="146025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20" name="Овал 219">
              <a:extLst>
                <a:ext uri="{FF2B5EF4-FFF2-40B4-BE49-F238E27FC236}">
                  <a16:creationId xmlns:a16="http://schemas.microsoft.com/office/drawing/2014/main" id="{0F6592D7-65FA-427E-A8DE-A0FF78AAB2BF}"/>
                </a:ext>
              </a:extLst>
            </p:cNvPr>
            <p:cNvSpPr/>
            <p:nvPr/>
          </p:nvSpPr>
          <p:spPr>
            <a:xfrm rot="1996855">
              <a:off x="7829504" y="3528969"/>
              <a:ext cx="100282" cy="154471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28" name="Группа 227">
            <a:extLst>
              <a:ext uri="{FF2B5EF4-FFF2-40B4-BE49-F238E27FC236}">
                <a16:creationId xmlns:a16="http://schemas.microsoft.com/office/drawing/2014/main" id="{E50A1E08-FF35-46FE-A352-90CA0C70853D}"/>
              </a:ext>
            </a:extLst>
          </p:cNvPr>
          <p:cNvGrpSpPr/>
          <p:nvPr/>
        </p:nvGrpSpPr>
        <p:grpSpPr>
          <a:xfrm>
            <a:off x="7417773" y="1408793"/>
            <a:ext cx="952726" cy="2394972"/>
            <a:chOff x="9007766" y="1483526"/>
            <a:chExt cx="1081231" cy="2718008"/>
          </a:xfrm>
        </p:grpSpPr>
        <p:grpSp>
          <p:nvGrpSpPr>
            <p:cNvPr id="229" name="Группа 228">
              <a:extLst>
                <a:ext uri="{FF2B5EF4-FFF2-40B4-BE49-F238E27FC236}">
                  <a16:creationId xmlns:a16="http://schemas.microsoft.com/office/drawing/2014/main" id="{F4CB780F-7637-463E-804E-E1E3E44BCE38}"/>
                </a:ext>
              </a:extLst>
            </p:cNvPr>
            <p:cNvGrpSpPr/>
            <p:nvPr/>
          </p:nvGrpSpPr>
          <p:grpSpPr>
            <a:xfrm>
              <a:off x="9007766" y="1483526"/>
              <a:ext cx="1081231" cy="2718008"/>
              <a:chOff x="7284358" y="1937196"/>
              <a:chExt cx="1547053" cy="3888999"/>
            </a:xfrm>
          </p:grpSpPr>
          <p:pic>
            <p:nvPicPr>
              <p:cNvPr id="231" name="Рисунок 230">
                <a:extLst>
                  <a:ext uri="{FF2B5EF4-FFF2-40B4-BE49-F238E27FC236}">
                    <a16:creationId xmlns:a16="http://schemas.microsoft.com/office/drawing/2014/main" id="{5E2E7581-2791-4D5C-9B79-7E550B1F22C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5920" t="10882" r="33678" b="10687"/>
              <a:stretch/>
            </p:blipFill>
            <p:spPr>
              <a:xfrm>
                <a:off x="7284358" y="1937196"/>
                <a:ext cx="1547053" cy="3888999"/>
              </a:xfrm>
              <a:prstGeom prst="rect">
                <a:avLst/>
              </a:prstGeom>
            </p:spPr>
          </p:pic>
          <p:pic>
            <p:nvPicPr>
              <p:cNvPr id="232" name="Рисунок 231">
                <a:extLst>
                  <a:ext uri="{FF2B5EF4-FFF2-40B4-BE49-F238E27FC236}">
                    <a16:creationId xmlns:a16="http://schemas.microsoft.com/office/drawing/2014/main" id="{4B2D0D9C-E53E-46D1-8E1F-BE1D1DF721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81382" y="2942432"/>
                <a:ext cx="325120" cy="325120"/>
              </a:xfrm>
              <a:prstGeom prst="rect">
                <a:avLst/>
              </a:prstGeom>
            </p:spPr>
          </p:pic>
          <p:pic>
            <p:nvPicPr>
              <p:cNvPr id="233" name="Рисунок 232">
                <a:extLst>
                  <a:ext uri="{FF2B5EF4-FFF2-40B4-BE49-F238E27FC236}">
                    <a16:creationId xmlns:a16="http://schemas.microsoft.com/office/drawing/2014/main" id="{D5154A62-48EB-4D47-BC30-BE1B5685FE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12314" y="3327276"/>
                <a:ext cx="201941" cy="201941"/>
              </a:xfrm>
              <a:prstGeom prst="rect">
                <a:avLst/>
              </a:prstGeom>
            </p:spPr>
          </p:pic>
          <p:pic>
            <p:nvPicPr>
              <p:cNvPr id="234" name="Рисунок 233">
                <a:extLst>
                  <a:ext uri="{FF2B5EF4-FFF2-40B4-BE49-F238E27FC236}">
                    <a16:creationId xmlns:a16="http://schemas.microsoft.com/office/drawing/2014/main" id="{BE7944E7-C452-4030-B187-0367A363B2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91598" y="3572282"/>
                <a:ext cx="251628" cy="251628"/>
              </a:xfrm>
              <a:prstGeom prst="rect">
                <a:avLst/>
              </a:prstGeom>
            </p:spPr>
          </p:pic>
          <p:pic>
            <p:nvPicPr>
              <p:cNvPr id="235" name="Рисунок 234">
                <a:extLst>
                  <a:ext uri="{FF2B5EF4-FFF2-40B4-BE49-F238E27FC236}">
                    <a16:creationId xmlns:a16="http://schemas.microsoft.com/office/drawing/2014/main" id="{DA9C16D4-3D08-4253-9C0D-34DA2C4D8D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66155" y="3575283"/>
                <a:ext cx="252742" cy="252742"/>
              </a:xfrm>
              <a:prstGeom prst="rect">
                <a:avLst/>
              </a:prstGeom>
            </p:spPr>
          </p:pic>
          <p:pic>
            <p:nvPicPr>
              <p:cNvPr id="236" name="Рисунок 235">
                <a:extLst>
                  <a:ext uri="{FF2B5EF4-FFF2-40B4-BE49-F238E27FC236}">
                    <a16:creationId xmlns:a16="http://schemas.microsoft.com/office/drawing/2014/main" id="{715D76C1-154E-4594-ABFE-1EEF44195C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lum bright="70000" contrast="-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895075" y="3382408"/>
                <a:ext cx="211541" cy="143330"/>
              </a:xfrm>
              <a:prstGeom prst="rect">
                <a:avLst/>
              </a:prstGeom>
            </p:spPr>
          </p:pic>
          <p:sp>
            <p:nvSpPr>
              <p:cNvPr id="237" name="Овал 236">
                <a:extLst>
                  <a:ext uri="{FF2B5EF4-FFF2-40B4-BE49-F238E27FC236}">
                    <a16:creationId xmlns:a16="http://schemas.microsoft.com/office/drawing/2014/main" id="{99B71AA6-1F13-415E-8FC1-07209749E4AB}"/>
                  </a:ext>
                </a:extLst>
              </p:cNvPr>
              <p:cNvSpPr/>
              <p:nvPr/>
            </p:nvSpPr>
            <p:spPr>
              <a:xfrm>
                <a:off x="7920883" y="3823910"/>
                <a:ext cx="228600" cy="146025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30" name="Овал 229">
              <a:extLst>
                <a:ext uri="{FF2B5EF4-FFF2-40B4-BE49-F238E27FC236}">
                  <a16:creationId xmlns:a16="http://schemas.microsoft.com/office/drawing/2014/main" id="{48540C84-AED5-4B76-B23F-D4960F873970}"/>
                </a:ext>
              </a:extLst>
            </p:cNvPr>
            <p:cNvSpPr/>
            <p:nvPr/>
          </p:nvSpPr>
          <p:spPr>
            <a:xfrm rot="2589542">
              <a:off x="9374883" y="1606554"/>
              <a:ext cx="100282" cy="154471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38" name="TextBox 237">
            <a:extLst>
              <a:ext uri="{FF2B5EF4-FFF2-40B4-BE49-F238E27FC236}">
                <a16:creationId xmlns:a16="http://schemas.microsoft.com/office/drawing/2014/main" id="{D06B0D64-4014-4EF1-B0B9-8102E85A8F8F}"/>
              </a:ext>
            </a:extLst>
          </p:cNvPr>
          <p:cNvSpPr txBox="1"/>
          <p:nvPr/>
        </p:nvSpPr>
        <p:spPr>
          <a:xfrm>
            <a:off x="2771414" y="2818181"/>
            <a:ext cx="16181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Системное введение борсодержащего препарата</a:t>
            </a:r>
            <a:endParaRPr lang="en-US" sz="1400" b="1" dirty="0"/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80440D93-EA4E-439C-B5A3-E2E87B668F02}"/>
              </a:ext>
            </a:extLst>
          </p:cNvPr>
          <p:cNvSpPr txBox="1"/>
          <p:nvPr/>
        </p:nvSpPr>
        <p:spPr>
          <a:xfrm>
            <a:off x="6128194" y="3123010"/>
            <a:ext cx="1464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Накопление </a:t>
            </a:r>
            <a:r>
              <a:rPr lang="ru-RU" sz="1400" b="1" baseline="30000" dirty="0"/>
              <a:t>10</a:t>
            </a:r>
            <a:r>
              <a:rPr lang="en-US" sz="1400" b="1" dirty="0"/>
              <a:t>B</a:t>
            </a:r>
            <a:r>
              <a:rPr lang="ru-RU" sz="1400" b="1" dirty="0"/>
              <a:t> в опухоли</a:t>
            </a:r>
            <a:endParaRPr lang="en-US" sz="1400" b="1" dirty="0"/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46009CA8-2F91-4CCC-B58F-04668DC097F0}"/>
              </a:ext>
            </a:extLst>
          </p:cNvPr>
          <p:cNvSpPr txBox="1"/>
          <p:nvPr/>
        </p:nvSpPr>
        <p:spPr>
          <a:xfrm>
            <a:off x="4932978" y="5692537"/>
            <a:ext cx="39890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Облучение </a:t>
            </a:r>
            <a:r>
              <a:rPr lang="ru-RU" sz="1400" b="1" dirty="0" err="1"/>
              <a:t>эпитепловыми</a:t>
            </a:r>
            <a:r>
              <a:rPr lang="ru-RU" sz="1400" b="1" dirty="0"/>
              <a:t> нейтронами</a:t>
            </a:r>
            <a:endParaRPr lang="en-US" sz="1400" b="1" dirty="0"/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2EA766A4-E1C9-4355-B752-8759E70C758C}"/>
              </a:ext>
            </a:extLst>
          </p:cNvPr>
          <p:cNvSpPr txBox="1"/>
          <p:nvPr/>
        </p:nvSpPr>
        <p:spPr>
          <a:xfrm>
            <a:off x="857250" y="5430927"/>
            <a:ext cx="1546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Терапевтический эффект</a:t>
            </a:r>
            <a:endParaRPr lang="en-US" sz="1400" b="1" dirty="0"/>
          </a:p>
        </p:txBody>
      </p:sp>
      <p:sp>
        <p:nvSpPr>
          <p:cNvPr id="242" name="Стрелка: изогнутая 241">
            <a:extLst>
              <a:ext uri="{FF2B5EF4-FFF2-40B4-BE49-F238E27FC236}">
                <a16:creationId xmlns:a16="http://schemas.microsoft.com/office/drawing/2014/main" id="{0CEF65EE-C2BA-4355-8310-E4B54148E601}"/>
              </a:ext>
            </a:extLst>
          </p:cNvPr>
          <p:cNvSpPr/>
          <p:nvPr/>
        </p:nvSpPr>
        <p:spPr>
          <a:xfrm rot="5400000">
            <a:off x="9221995" y="2344800"/>
            <a:ext cx="952726" cy="1043813"/>
          </a:xfrm>
          <a:prstGeom prst="bentArrow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43" name="Стрелка: вправо 242">
            <a:extLst>
              <a:ext uri="{FF2B5EF4-FFF2-40B4-BE49-F238E27FC236}">
                <a16:creationId xmlns:a16="http://schemas.microsoft.com/office/drawing/2014/main" id="{FA93F2C3-6FBD-469C-A3BD-EB1EF8CFE9A0}"/>
              </a:ext>
            </a:extLst>
          </p:cNvPr>
          <p:cNvSpPr/>
          <p:nvPr/>
        </p:nvSpPr>
        <p:spPr>
          <a:xfrm>
            <a:off x="5802380" y="2206492"/>
            <a:ext cx="1046833" cy="484458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44" name="Стрелка: вправо 243">
            <a:extLst>
              <a:ext uri="{FF2B5EF4-FFF2-40B4-BE49-F238E27FC236}">
                <a16:creationId xmlns:a16="http://schemas.microsoft.com/office/drawing/2014/main" id="{FCC7A4DB-366A-4C71-8B93-E69E352E0A72}"/>
              </a:ext>
            </a:extLst>
          </p:cNvPr>
          <p:cNvSpPr/>
          <p:nvPr/>
        </p:nvSpPr>
        <p:spPr>
          <a:xfrm>
            <a:off x="2616682" y="2206595"/>
            <a:ext cx="932730" cy="431653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5" name="Стрелка: влево 244">
            <a:extLst>
              <a:ext uri="{FF2B5EF4-FFF2-40B4-BE49-F238E27FC236}">
                <a16:creationId xmlns:a16="http://schemas.microsoft.com/office/drawing/2014/main" id="{C646FB6C-D709-4E21-A235-510E6F56ED03}"/>
              </a:ext>
            </a:extLst>
          </p:cNvPr>
          <p:cNvSpPr/>
          <p:nvPr/>
        </p:nvSpPr>
        <p:spPr>
          <a:xfrm>
            <a:off x="3652088" y="4778136"/>
            <a:ext cx="897035" cy="450634"/>
          </a:xfrm>
          <a:prstGeom prst="leftArrow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8905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68656" y="184774"/>
            <a:ext cx="8399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>
                <a:cs typeface="Times New Roman" panose="02020603050405020304" pitchFamily="18" charset="0"/>
              </a:rPr>
              <a:t>Формирование поглощенной дозы в НЗТ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0780" y="918422"/>
            <a:ext cx="1120055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/>
              <a:t>Поглощенная доза в тканях пациента при БНЗТ</a:t>
            </a:r>
            <a:r>
              <a:rPr lang="ru-RU" sz="2400" dirty="0"/>
              <a:t>:</a:t>
            </a:r>
          </a:p>
          <a:p>
            <a:pPr algn="ctr"/>
            <a:r>
              <a:rPr lang="ru-RU" sz="2400" dirty="0"/>
              <a:t>     </a:t>
            </a:r>
            <a:r>
              <a:rPr lang="en-US" sz="2800" b="1" dirty="0"/>
              <a:t>D</a:t>
            </a:r>
            <a:r>
              <a:rPr lang="ru-RU" sz="2800" b="1" dirty="0"/>
              <a:t> </a:t>
            </a:r>
            <a:r>
              <a:rPr lang="en-US" sz="2800" b="1" dirty="0"/>
              <a:t>=</a:t>
            </a:r>
            <a:r>
              <a:rPr lang="ru-RU" sz="2800" b="1" dirty="0"/>
              <a:t> </a:t>
            </a:r>
            <a:r>
              <a:rPr lang="en-US" sz="2800" b="1" dirty="0"/>
              <a:t>D</a:t>
            </a:r>
            <a:r>
              <a:rPr lang="en-US" sz="2800" b="1" baseline="-25000" dirty="0"/>
              <a:t>fn</a:t>
            </a:r>
            <a:r>
              <a:rPr lang="ru-RU" sz="2800" b="1" baseline="-25000" dirty="0"/>
              <a:t> </a:t>
            </a:r>
            <a:r>
              <a:rPr lang="en-US" sz="2800" b="1" dirty="0"/>
              <a:t>+ D</a:t>
            </a:r>
            <a:r>
              <a:rPr lang="el-GR" sz="2800" b="1" baseline="-25000" dirty="0"/>
              <a:t>γ</a:t>
            </a:r>
            <a:r>
              <a:rPr lang="ru-RU" sz="2800" b="1" baseline="-25000" dirty="0"/>
              <a:t>1</a:t>
            </a:r>
            <a:r>
              <a:rPr lang="ru-RU" sz="2800" b="1" dirty="0"/>
              <a:t> + </a:t>
            </a:r>
            <a:r>
              <a:rPr lang="en-US" sz="2800" b="1" dirty="0" err="1"/>
              <a:t>D</a:t>
            </a:r>
            <a:r>
              <a:rPr lang="en-US" sz="2800" b="1" baseline="-25000" dirty="0" err="1"/>
              <a:t>Np</a:t>
            </a:r>
            <a:r>
              <a:rPr lang="ru-RU" sz="2800" b="1" dirty="0"/>
              <a:t> +</a:t>
            </a:r>
            <a:r>
              <a:rPr lang="en-US" sz="2800" b="1" dirty="0"/>
              <a:t> D</a:t>
            </a:r>
            <a:r>
              <a:rPr lang="el-GR" sz="2800" b="1" baseline="-25000" dirty="0"/>
              <a:t>γ</a:t>
            </a:r>
            <a:r>
              <a:rPr lang="en-US" sz="2800" b="1" baseline="-25000" dirty="0"/>
              <a:t>H</a:t>
            </a:r>
            <a:r>
              <a:rPr lang="ru-RU" sz="2800" b="1" baseline="-25000" dirty="0"/>
              <a:t> </a:t>
            </a:r>
            <a:r>
              <a:rPr lang="ru-RU" sz="2800" b="1" dirty="0"/>
              <a:t>+</a:t>
            </a:r>
            <a:r>
              <a:rPr lang="en-US" sz="2800" b="1" dirty="0"/>
              <a:t> D</a:t>
            </a:r>
            <a:r>
              <a:rPr lang="en-US" sz="2800" b="1" baseline="-25000" dirty="0"/>
              <a:t>10B</a:t>
            </a:r>
            <a:endParaRPr lang="ru-RU" sz="2800" b="1" baseline="-250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38009" y="56271"/>
            <a:ext cx="1316091" cy="625200"/>
          </a:xfrm>
          <a:prstGeom prst="rect">
            <a:avLst/>
          </a:prstGeom>
        </p:spPr>
      </p:pic>
      <p:sp>
        <p:nvSpPr>
          <p:cNvPr id="19" name="Нижний колонтитул 7"/>
          <p:cNvSpPr txBox="1">
            <a:spLocks/>
          </p:cNvSpPr>
          <p:nvPr/>
        </p:nvSpPr>
        <p:spPr>
          <a:xfrm>
            <a:off x="9423288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230354" y="2395794"/>
            <a:ext cx="414570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  <a:r>
              <a:rPr lang="en-US" baseline="-25000" dirty="0"/>
              <a:t>fn </a:t>
            </a:r>
            <a:r>
              <a:rPr lang="en-US" dirty="0"/>
              <a:t>– </a:t>
            </a:r>
            <a:r>
              <a:rPr lang="ru-RU" dirty="0"/>
              <a:t>поглощенная доза от быстрых нейтронов</a:t>
            </a:r>
            <a:r>
              <a:rPr lang="en-US" dirty="0"/>
              <a:t> </a:t>
            </a:r>
            <a:endParaRPr lang="ru-RU" dirty="0"/>
          </a:p>
          <a:p>
            <a:r>
              <a:rPr lang="en-US" dirty="0"/>
              <a:t>D</a:t>
            </a:r>
            <a:r>
              <a:rPr lang="el-GR" baseline="-25000" dirty="0"/>
              <a:t>γ</a:t>
            </a:r>
            <a:r>
              <a:rPr lang="ru-RU" baseline="-25000" dirty="0"/>
              <a:t>1</a:t>
            </a:r>
            <a:r>
              <a:rPr lang="en-US" baseline="-25000" dirty="0"/>
              <a:t> </a:t>
            </a:r>
            <a:r>
              <a:rPr lang="en-US" dirty="0"/>
              <a:t>– </a:t>
            </a:r>
            <a:r>
              <a:rPr lang="ru-RU" dirty="0"/>
              <a:t>поглощенная доза от</a:t>
            </a:r>
            <a:r>
              <a:rPr lang="en-US" dirty="0"/>
              <a:t> </a:t>
            </a:r>
            <a:r>
              <a:rPr lang="ru-RU" dirty="0"/>
              <a:t>внешнего фотонного излучения</a:t>
            </a:r>
            <a:endParaRPr lang="en-US" dirty="0"/>
          </a:p>
          <a:p>
            <a:endParaRPr lang="ru-RU" dirty="0"/>
          </a:p>
          <a:p>
            <a:r>
              <a:rPr lang="en-US" dirty="0" err="1"/>
              <a:t>D</a:t>
            </a:r>
            <a:r>
              <a:rPr lang="en-US" baseline="-25000" dirty="0" err="1"/>
              <a:t>Np</a:t>
            </a:r>
            <a:r>
              <a:rPr lang="ru-RU" baseline="-25000" dirty="0"/>
              <a:t> </a:t>
            </a:r>
            <a:r>
              <a:rPr lang="ru-RU" dirty="0"/>
              <a:t>– поглощенная доза от реакции </a:t>
            </a:r>
            <a:r>
              <a:rPr lang="ru-RU" baseline="30000" dirty="0"/>
              <a:t>14</a:t>
            </a:r>
            <a:r>
              <a:rPr lang="en-US" dirty="0"/>
              <a:t>N(</a:t>
            </a:r>
            <a:r>
              <a:rPr lang="en-US" dirty="0" err="1"/>
              <a:t>n,p</a:t>
            </a:r>
            <a:r>
              <a:rPr lang="en-US" dirty="0"/>
              <a:t>)</a:t>
            </a:r>
            <a:r>
              <a:rPr lang="en-US" baseline="30000" dirty="0"/>
              <a:t>14</a:t>
            </a:r>
            <a:r>
              <a:rPr lang="en-US" dirty="0"/>
              <a:t>C</a:t>
            </a:r>
            <a:r>
              <a:rPr lang="ru-RU" baseline="-25000" dirty="0"/>
              <a:t> </a:t>
            </a:r>
          </a:p>
          <a:p>
            <a:r>
              <a:rPr lang="en-US" dirty="0"/>
              <a:t>D</a:t>
            </a:r>
            <a:r>
              <a:rPr lang="el-GR" baseline="-25000" dirty="0"/>
              <a:t>γ</a:t>
            </a:r>
            <a:r>
              <a:rPr lang="en-US" baseline="-25000" dirty="0"/>
              <a:t>H </a:t>
            </a:r>
            <a:r>
              <a:rPr lang="en-US" dirty="0"/>
              <a:t>– </a:t>
            </a:r>
            <a:r>
              <a:rPr lang="ru-RU" dirty="0"/>
              <a:t>поглощенная доза от внутреннего фотонного излучения, реакции </a:t>
            </a:r>
            <a:r>
              <a:rPr lang="en-US" baseline="30000" dirty="0"/>
              <a:t>1</a:t>
            </a:r>
            <a:r>
              <a:rPr lang="en-US" dirty="0"/>
              <a:t>H(n,</a:t>
            </a:r>
            <a:r>
              <a:rPr lang="el-GR" dirty="0"/>
              <a:t>γ</a:t>
            </a:r>
            <a:r>
              <a:rPr lang="en-US" dirty="0"/>
              <a:t>)</a:t>
            </a:r>
            <a:r>
              <a:rPr lang="en-US" baseline="30000" dirty="0"/>
              <a:t>2</a:t>
            </a:r>
            <a:r>
              <a:rPr lang="en-US" dirty="0"/>
              <a:t>H</a:t>
            </a:r>
            <a:endParaRPr lang="ru-RU" dirty="0"/>
          </a:p>
          <a:p>
            <a:endParaRPr lang="ru-RU" dirty="0"/>
          </a:p>
          <a:p>
            <a:endParaRPr lang="ru-RU" baseline="-25000" dirty="0"/>
          </a:p>
          <a:p>
            <a:r>
              <a:rPr lang="en-US" b="1" dirty="0"/>
              <a:t>D</a:t>
            </a:r>
            <a:r>
              <a:rPr lang="en-US" b="1" baseline="-25000" dirty="0"/>
              <a:t>10B</a:t>
            </a:r>
            <a:r>
              <a:rPr lang="en-US" b="1" dirty="0"/>
              <a:t>-</a:t>
            </a:r>
            <a:r>
              <a:rPr lang="ru-RU" b="1" dirty="0"/>
              <a:t> поглощенная доза от реакции </a:t>
            </a:r>
            <a:r>
              <a:rPr lang="en-US" b="1" baseline="30000" dirty="0"/>
              <a:t>10</a:t>
            </a:r>
            <a:r>
              <a:rPr lang="en-US" b="1" dirty="0"/>
              <a:t>B(n,</a:t>
            </a:r>
            <a:r>
              <a:rPr lang="el-GR" b="1" dirty="0"/>
              <a:t>α</a:t>
            </a:r>
            <a:r>
              <a:rPr lang="en-US" b="1" dirty="0"/>
              <a:t>)</a:t>
            </a:r>
            <a:r>
              <a:rPr lang="en-US" b="1" baseline="30000" dirty="0"/>
              <a:t>7</a:t>
            </a:r>
            <a:r>
              <a:rPr lang="en-US" b="1" dirty="0"/>
              <a:t>Li – “</a:t>
            </a:r>
            <a:r>
              <a:rPr lang="ru-RU" b="1" dirty="0"/>
              <a:t>борная доза</a:t>
            </a:r>
            <a:r>
              <a:rPr lang="en-US" b="1" dirty="0"/>
              <a:t>”</a:t>
            </a:r>
            <a:endParaRPr lang="ru-RU" dirty="0"/>
          </a:p>
        </p:txBody>
      </p:sp>
      <p:sp>
        <p:nvSpPr>
          <p:cNvPr id="13" name="Цилиндр 12"/>
          <p:cNvSpPr/>
          <p:nvPr/>
        </p:nvSpPr>
        <p:spPr>
          <a:xfrm>
            <a:off x="5377542" y="2841171"/>
            <a:ext cx="1524000" cy="2144486"/>
          </a:xfrm>
          <a:prstGeom prst="can">
            <a:avLst/>
          </a:prstGeom>
          <a:solidFill>
            <a:schemeClr val="bg1">
              <a:lumMod val="75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20" t="10882" r="33678" b="10687"/>
          <a:stretch/>
        </p:blipFill>
        <p:spPr>
          <a:xfrm>
            <a:off x="9436636" y="2395794"/>
            <a:ext cx="1604962" cy="4034573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9876899" y="3395876"/>
            <a:ext cx="715006" cy="580208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82000">
                <a:schemeClr val="accent1">
                  <a:lumMod val="23000"/>
                  <a:lumOff val="77000"/>
                </a:schemeClr>
              </a:gs>
              <a:gs pos="100000">
                <a:schemeClr val="bg1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право 26"/>
          <p:cNvSpPr/>
          <p:nvPr/>
        </p:nvSpPr>
        <p:spPr>
          <a:xfrm>
            <a:off x="6950834" y="3017520"/>
            <a:ext cx="2540836" cy="1280160"/>
          </a:xfrm>
          <a:prstGeom prst="rightArrow">
            <a:avLst/>
          </a:prstGeom>
          <a:solidFill>
            <a:schemeClr val="accent1">
              <a:lumMod val="40000"/>
              <a:lumOff val="60000"/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8157244" y="3485925"/>
            <a:ext cx="3265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n</a:t>
            </a:r>
            <a:endParaRPr lang="ru-RU" sz="2000" b="1" dirty="0"/>
          </a:p>
        </p:txBody>
      </p:sp>
      <p:cxnSp>
        <p:nvCxnSpPr>
          <p:cNvPr id="31" name="Прямая со стрелкой 30"/>
          <p:cNvCxnSpPr>
            <a:cxnSpLocks/>
          </p:cNvCxnSpPr>
          <p:nvPr/>
        </p:nvCxnSpPr>
        <p:spPr>
          <a:xfrm flipV="1">
            <a:off x="6685508" y="3545811"/>
            <a:ext cx="2435722" cy="16068"/>
          </a:xfrm>
          <a:prstGeom prst="straightConnector1">
            <a:avLst/>
          </a:prstGeom>
          <a:ln w="38100">
            <a:solidFill>
              <a:srgbClr val="FFC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8826469" y="3182654"/>
            <a:ext cx="497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i="1" dirty="0">
                <a:solidFill>
                  <a:srgbClr val="FFC000"/>
                </a:solidFill>
              </a:rPr>
              <a:t>γ</a:t>
            </a:r>
            <a:r>
              <a:rPr lang="en-US" b="1" i="1" dirty="0">
                <a:solidFill>
                  <a:srgbClr val="FFC000"/>
                </a:solidFill>
              </a:rPr>
              <a:t>1</a:t>
            </a:r>
            <a:endParaRPr lang="ru-RU" b="1" i="1" dirty="0">
              <a:solidFill>
                <a:srgbClr val="FFC000"/>
              </a:solidFill>
            </a:endParaRPr>
          </a:p>
        </p:txBody>
      </p:sp>
      <p:cxnSp>
        <p:nvCxnSpPr>
          <p:cNvPr id="33" name="Прямая со стрелкой 32"/>
          <p:cNvCxnSpPr>
            <a:cxnSpLocks/>
          </p:cNvCxnSpPr>
          <p:nvPr/>
        </p:nvCxnSpPr>
        <p:spPr>
          <a:xfrm>
            <a:off x="6685508" y="3881000"/>
            <a:ext cx="2464267" cy="0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8810316" y="3544082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fn</a:t>
            </a:r>
            <a:endParaRPr lang="ru-RU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6" name="Прямая со стрелкой 35"/>
          <p:cNvCxnSpPr/>
          <p:nvPr/>
        </p:nvCxnSpPr>
        <p:spPr>
          <a:xfrm flipH="1" flipV="1">
            <a:off x="9226066" y="2446667"/>
            <a:ext cx="771277" cy="1160183"/>
          </a:xfrm>
          <a:prstGeom prst="straightConnector1">
            <a:avLst/>
          </a:prstGeom>
          <a:ln w="38100">
            <a:solidFill>
              <a:srgbClr val="FFC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8952553" y="1914540"/>
            <a:ext cx="473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baseline="-25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γ</a:t>
            </a:r>
            <a:r>
              <a:rPr lang="en-US" sz="2400" b="1" baseline="-25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endParaRPr lang="ru-RU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1" name="Прямая со стрелкой 40"/>
          <p:cNvCxnSpPr>
            <a:cxnSpLocks/>
          </p:cNvCxnSpPr>
          <p:nvPr/>
        </p:nvCxnSpPr>
        <p:spPr>
          <a:xfrm flipV="1">
            <a:off x="10244840" y="3485925"/>
            <a:ext cx="175510" cy="18620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10349767" y="3224752"/>
            <a:ext cx="5094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5" name="Рисунок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258" y="3537066"/>
            <a:ext cx="824919" cy="730828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486400" y="5277394"/>
            <a:ext cx="14151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Источник нейтронов</a:t>
            </a:r>
          </a:p>
        </p:txBody>
      </p:sp>
      <p:sp>
        <p:nvSpPr>
          <p:cNvPr id="22" name="Номер слайда 2">
            <a:extLst>
              <a:ext uri="{FF2B5EF4-FFF2-40B4-BE49-F238E27FC236}">
                <a16:creationId xmlns:a16="http://schemas.microsoft.com/office/drawing/2014/main" id="{0CA2637E-DBF5-448A-9EF2-772F9F428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8</a:t>
            </a:fld>
            <a:endParaRPr lang="ru-RU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60BC1B6-DC48-411F-91FB-F7FBD2697506}"/>
              </a:ext>
            </a:extLst>
          </p:cNvPr>
          <p:cNvSpPr txBox="1"/>
          <p:nvPr/>
        </p:nvSpPr>
        <p:spPr>
          <a:xfrm>
            <a:off x="10884754" y="3663201"/>
            <a:ext cx="1286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</a:t>
            </a:r>
            <a:r>
              <a:rPr lang="el-GR" b="1" baseline="-25000" dirty="0"/>
              <a:t>γ</a:t>
            </a:r>
            <a:r>
              <a:rPr lang="en-US" b="1" baseline="-25000" dirty="0"/>
              <a:t>H </a:t>
            </a:r>
            <a:r>
              <a:rPr lang="ru-RU" b="1" baseline="-25000" dirty="0"/>
              <a:t>,</a:t>
            </a:r>
            <a:r>
              <a:rPr lang="ru-RU" baseline="30000" dirty="0"/>
              <a:t>1</a:t>
            </a:r>
            <a:r>
              <a:rPr lang="en-US" dirty="0"/>
              <a:t>H (n,</a:t>
            </a:r>
            <a:r>
              <a:rPr lang="el-GR" dirty="0"/>
              <a:t>γ</a:t>
            </a:r>
            <a:r>
              <a:rPr lang="en-US" dirty="0"/>
              <a:t>)</a:t>
            </a:r>
            <a:r>
              <a:rPr lang="ru-RU" dirty="0"/>
              <a:t> </a:t>
            </a:r>
            <a:r>
              <a:rPr lang="en-US" dirty="0"/>
              <a:t>2.2 </a:t>
            </a:r>
            <a:r>
              <a:rPr lang="ru-RU" dirty="0"/>
              <a:t>МэВ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C01F118-73BB-4672-8901-BAE6C8EA8A15}"/>
              </a:ext>
            </a:extLst>
          </p:cNvPr>
          <p:cNvSpPr txBox="1"/>
          <p:nvPr/>
        </p:nvSpPr>
        <p:spPr>
          <a:xfrm>
            <a:off x="10724338" y="4827817"/>
            <a:ext cx="1467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D</a:t>
            </a:r>
            <a:r>
              <a:rPr lang="en-US" b="1" baseline="-25000" dirty="0" err="1"/>
              <a:t>Np</a:t>
            </a:r>
            <a:r>
              <a:rPr lang="en-US" b="1" baseline="-25000" dirty="0"/>
              <a:t> </a:t>
            </a:r>
            <a:r>
              <a:rPr lang="ru-RU" b="1" baseline="-25000" dirty="0"/>
              <a:t>,</a:t>
            </a:r>
            <a:r>
              <a:rPr lang="ru-RU" baseline="30000" dirty="0"/>
              <a:t>14</a:t>
            </a:r>
            <a:r>
              <a:rPr lang="en-US" dirty="0"/>
              <a:t>N (</a:t>
            </a:r>
            <a:r>
              <a:rPr lang="en-US" dirty="0" err="1"/>
              <a:t>n,p</a:t>
            </a:r>
            <a:r>
              <a:rPr lang="en-US" dirty="0"/>
              <a:t>)</a:t>
            </a:r>
          </a:p>
          <a:p>
            <a:r>
              <a:rPr lang="en-US" dirty="0"/>
              <a:t>590 </a:t>
            </a:r>
            <a:r>
              <a:rPr lang="ru-RU" dirty="0"/>
              <a:t>кэВ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E0E8C5-DD23-4908-81F6-6279CE43F575}"/>
              </a:ext>
            </a:extLst>
          </p:cNvPr>
          <p:cNvSpPr txBox="1"/>
          <p:nvPr/>
        </p:nvSpPr>
        <p:spPr>
          <a:xfrm>
            <a:off x="10591905" y="2692599"/>
            <a:ext cx="1503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</a:t>
            </a:r>
            <a:r>
              <a:rPr lang="en-US" b="1" baseline="-25000" dirty="0"/>
              <a:t>10B </a:t>
            </a:r>
            <a:r>
              <a:rPr lang="ru-RU" b="1" baseline="-25000" dirty="0"/>
              <a:t>,</a:t>
            </a:r>
            <a:r>
              <a:rPr lang="en-US" baseline="30000" dirty="0"/>
              <a:t>10</a:t>
            </a:r>
            <a:r>
              <a:rPr lang="en-US" dirty="0"/>
              <a:t>B (n,</a:t>
            </a:r>
            <a:r>
              <a:rPr lang="el-GR" dirty="0"/>
              <a:t>α</a:t>
            </a:r>
            <a:r>
              <a:rPr lang="en-US" dirty="0"/>
              <a:t>)</a:t>
            </a:r>
            <a:endParaRPr lang="ru-RU" dirty="0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ACED82AE-7109-4EB5-8887-CE980BFBDC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3936AFA3-D9DB-472E-99E1-6830D0B7C482}"/>
              </a:ext>
            </a:extLst>
          </p:cNvPr>
          <p:cNvCxnSpPr>
            <a:cxnSpLocks/>
          </p:cNvCxnSpPr>
          <p:nvPr/>
        </p:nvCxnSpPr>
        <p:spPr>
          <a:xfrm flipH="1">
            <a:off x="9950191" y="3813999"/>
            <a:ext cx="284211" cy="9941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ADE396A3-76AC-4C18-9B00-801EF212CBBB}"/>
              </a:ext>
            </a:extLst>
          </p:cNvPr>
          <p:cNvSpPr txBox="1"/>
          <p:nvPr/>
        </p:nvSpPr>
        <p:spPr>
          <a:xfrm>
            <a:off x="9860513" y="3549751"/>
            <a:ext cx="29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7" name="Прямая со стрелкой 36">
            <a:extLst>
              <a:ext uri="{FF2B5EF4-FFF2-40B4-BE49-F238E27FC236}">
                <a16:creationId xmlns:a16="http://schemas.microsoft.com/office/drawing/2014/main" id="{5E0B74F5-26E2-4C25-9A5C-B88C26323DCC}"/>
              </a:ext>
            </a:extLst>
          </p:cNvPr>
          <p:cNvCxnSpPr>
            <a:cxnSpLocks/>
          </p:cNvCxnSpPr>
          <p:nvPr/>
        </p:nvCxnSpPr>
        <p:spPr>
          <a:xfrm flipV="1">
            <a:off x="10306530" y="3672131"/>
            <a:ext cx="227639" cy="85561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5422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Стрелка: вправо 48">
            <a:extLst>
              <a:ext uri="{FF2B5EF4-FFF2-40B4-BE49-F238E27FC236}">
                <a16:creationId xmlns:a16="http://schemas.microsoft.com/office/drawing/2014/main" id="{4AB6832E-85E3-414E-8EA4-D984E509149A}"/>
              </a:ext>
            </a:extLst>
          </p:cNvPr>
          <p:cNvSpPr/>
          <p:nvPr/>
        </p:nvSpPr>
        <p:spPr>
          <a:xfrm>
            <a:off x="4585968" y="3774245"/>
            <a:ext cx="2338504" cy="906449"/>
          </a:xfrm>
          <a:prstGeom prst="rightArrow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: вправо 33">
            <a:extLst>
              <a:ext uri="{FF2B5EF4-FFF2-40B4-BE49-F238E27FC236}">
                <a16:creationId xmlns:a16="http://schemas.microsoft.com/office/drawing/2014/main" id="{498611C4-FBAC-4517-BD0E-93DFD9E4A9C8}"/>
              </a:ext>
            </a:extLst>
          </p:cNvPr>
          <p:cNvSpPr/>
          <p:nvPr/>
        </p:nvSpPr>
        <p:spPr>
          <a:xfrm>
            <a:off x="4548313" y="2837019"/>
            <a:ext cx="2338504" cy="906449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7B99FBA4-4420-49A5-9CF9-2A5687518BF0}"/>
              </a:ext>
            </a:extLst>
          </p:cNvPr>
          <p:cNvSpPr/>
          <p:nvPr/>
        </p:nvSpPr>
        <p:spPr>
          <a:xfrm>
            <a:off x="6962431" y="2277766"/>
            <a:ext cx="4000844" cy="324660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2268656" y="184774"/>
            <a:ext cx="83993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>
                <a:cs typeface="Times New Roman" panose="02020603050405020304" pitchFamily="18" charset="0"/>
              </a:rPr>
              <a:t>Формирование поглощенной дозы в НЗТ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0780" y="918422"/>
            <a:ext cx="1120055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/>
              <a:t>Поглощенная доза в тканях пациента при БНЗТ</a:t>
            </a:r>
            <a:r>
              <a:rPr lang="ru-RU" sz="2400" dirty="0"/>
              <a:t>:</a:t>
            </a:r>
          </a:p>
          <a:p>
            <a:pPr algn="ctr"/>
            <a:r>
              <a:rPr lang="ru-RU" sz="2400" dirty="0"/>
              <a:t>     </a:t>
            </a:r>
            <a:r>
              <a:rPr lang="en-US" sz="2800" b="1" dirty="0"/>
              <a:t>D</a:t>
            </a:r>
            <a:r>
              <a:rPr lang="ru-RU" sz="2800" b="1" dirty="0"/>
              <a:t> </a:t>
            </a:r>
            <a:r>
              <a:rPr lang="en-US" sz="2800" b="1" dirty="0"/>
              <a:t>=</a:t>
            </a:r>
            <a:r>
              <a:rPr lang="ru-RU" sz="2800" b="1" dirty="0"/>
              <a:t> </a:t>
            </a:r>
            <a:r>
              <a:rPr lang="en-US" sz="2800" b="1" dirty="0"/>
              <a:t>D</a:t>
            </a:r>
            <a:r>
              <a:rPr lang="en-US" sz="2800" b="1" baseline="-25000" dirty="0"/>
              <a:t>fn</a:t>
            </a:r>
            <a:r>
              <a:rPr lang="ru-RU" sz="2800" b="1" baseline="-25000" dirty="0"/>
              <a:t> </a:t>
            </a:r>
            <a:r>
              <a:rPr lang="en-US" sz="2800" b="1" dirty="0"/>
              <a:t>+ D</a:t>
            </a:r>
            <a:r>
              <a:rPr lang="el-GR" sz="2800" b="1" baseline="-25000" dirty="0"/>
              <a:t>γ</a:t>
            </a:r>
            <a:r>
              <a:rPr lang="ru-RU" sz="2800" b="1" baseline="-25000" dirty="0"/>
              <a:t>1</a:t>
            </a:r>
            <a:r>
              <a:rPr lang="ru-RU" sz="2800" b="1" dirty="0"/>
              <a:t> + </a:t>
            </a:r>
            <a:r>
              <a:rPr lang="en-US" sz="2800" b="1" dirty="0" err="1"/>
              <a:t>D</a:t>
            </a:r>
            <a:r>
              <a:rPr lang="en-US" sz="2800" b="1" baseline="-25000" dirty="0" err="1"/>
              <a:t>Np</a:t>
            </a:r>
            <a:r>
              <a:rPr lang="ru-RU" sz="2800" b="1" dirty="0"/>
              <a:t> +</a:t>
            </a:r>
            <a:r>
              <a:rPr lang="en-US" sz="2800" b="1" dirty="0"/>
              <a:t> D</a:t>
            </a:r>
            <a:r>
              <a:rPr lang="el-GR" sz="2800" b="1" baseline="-25000" dirty="0"/>
              <a:t>γ</a:t>
            </a:r>
            <a:r>
              <a:rPr lang="en-US" sz="2800" b="1" baseline="-25000" dirty="0"/>
              <a:t>H</a:t>
            </a:r>
            <a:r>
              <a:rPr lang="ru-RU" sz="2800" b="1" baseline="-25000" dirty="0"/>
              <a:t> </a:t>
            </a:r>
            <a:r>
              <a:rPr lang="ru-RU" sz="2800" b="1" dirty="0"/>
              <a:t>+</a:t>
            </a:r>
            <a:r>
              <a:rPr lang="en-US" sz="2800" b="1" dirty="0"/>
              <a:t> D</a:t>
            </a:r>
            <a:r>
              <a:rPr lang="en-US" sz="2800" b="1" baseline="-25000" dirty="0"/>
              <a:t>10B</a:t>
            </a:r>
            <a:endParaRPr lang="ru-RU" sz="2800" b="1" baseline="-250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38009" y="56271"/>
            <a:ext cx="1316091" cy="625200"/>
          </a:xfrm>
          <a:prstGeom prst="rect">
            <a:avLst/>
          </a:prstGeom>
        </p:spPr>
      </p:pic>
      <p:sp>
        <p:nvSpPr>
          <p:cNvPr id="19" name="Нижний колонтитул 7"/>
          <p:cNvSpPr txBox="1">
            <a:spLocks/>
          </p:cNvSpPr>
          <p:nvPr/>
        </p:nvSpPr>
        <p:spPr>
          <a:xfrm>
            <a:off x="9423288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230354" y="2395794"/>
            <a:ext cx="414570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  <a:r>
              <a:rPr lang="en-US" baseline="-25000" dirty="0"/>
              <a:t>fn </a:t>
            </a:r>
            <a:r>
              <a:rPr lang="en-US" dirty="0"/>
              <a:t>– </a:t>
            </a:r>
            <a:r>
              <a:rPr lang="ru-RU" dirty="0"/>
              <a:t>поглощенная доза от быстрых нейтронов</a:t>
            </a:r>
            <a:r>
              <a:rPr lang="en-US" dirty="0"/>
              <a:t> </a:t>
            </a:r>
            <a:endParaRPr lang="ru-RU" dirty="0"/>
          </a:p>
          <a:p>
            <a:r>
              <a:rPr lang="en-US" dirty="0"/>
              <a:t>D</a:t>
            </a:r>
            <a:r>
              <a:rPr lang="el-GR" baseline="-25000" dirty="0"/>
              <a:t>γ</a:t>
            </a:r>
            <a:r>
              <a:rPr lang="ru-RU" baseline="-25000" dirty="0"/>
              <a:t>1</a:t>
            </a:r>
            <a:r>
              <a:rPr lang="en-US" baseline="-25000" dirty="0"/>
              <a:t> </a:t>
            </a:r>
            <a:r>
              <a:rPr lang="en-US" dirty="0"/>
              <a:t>– </a:t>
            </a:r>
            <a:r>
              <a:rPr lang="ru-RU" dirty="0"/>
              <a:t>поглощенная доза от</a:t>
            </a:r>
            <a:r>
              <a:rPr lang="en-US" dirty="0"/>
              <a:t> </a:t>
            </a:r>
            <a:r>
              <a:rPr lang="ru-RU" dirty="0"/>
              <a:t>внешнего фотонного излучения</a:t>
            </a:r>
            <a:endParaRPr lang="en-US" dirty="0"/>
          </a:p>
          <a:p>
            <a:endParaRPr lang="ru-RU" dirty="0"/>
          </a:p>
          <a:p>
            <a:r>
              <a:rPr lang="en-US" dirty="0" err="1"/>
              <a:t>D</a:t>
            </a:r>
            <a:r>
              <a:rPr lang="en-US" baseline="-25000" dirty="0" err="1"/>
              <a:t>Np</a:t>
            </a:r>
            <a:r>
              <a:rPr lang="ru-RU" baseline="-25000" dirty="0"/>
              <a:t> </a:t>
            </a:r>
            <a:r>
              <a:rPr lang="ru-RU" dirty="0"/>
              <a:t>– поглощенная доза от реакции </a:t>
            </a:r>
            <a:r>
              <a:rPr lang="ru-RU" baseline="30000" dirty="0"/>
              <a:t>14</a:t>
            </a:r>
            <a:r>
              <a:rPr lang="en-US" dirty="0"/>
              <a:t>N(</a:t>
            </a:r>
            <a:r>
              <a:rPr lang="en-US" dirty="0" err="1"/>
              <a:t>n,p</a:t>
            </a:r>
            <a:r>
              <a:rPr lang="en-US" dirty="0"/>
              <a:t>)</a:t>
            </a:r>
            <a:r>
              <a:rPr lang="en-US" baseline="30000" dirty="0"/>
              <a:t>14</a:t>
            </a:r>
            <a:r>
              <a:rPr lang="en-US" dirty="0"/>
              <a:t>C</a:t>
            </a:r>
            <a:r>
              <a:rPr lang="ru-RU" baseline="-25000" dirty="0"/>
              <a:t> </a:t>
            </a:r>
          </a:p>
          <a:p>
            <a:r>
              <a:rPr lang="en-US" dirty="0"/>
              <a:t>D</a:t>
            </a:r>
            <a:r>
              <a:rPr lang="el-GR" baseline="-25000" dirty="0"/>
              <a:t>γ</a:t>
            </a:r>
            <a:r>
              <a:rPr lang="en-US" baseline="-25000" dirty="0"/>
              <a:t>H </a:t>
            </a:r>
            <a:r>
              <a:rPr lang="en-US" dirty="0"/>
              <a:t>– </a:t>
            </a:r>
            <a:r>
              <a:rPr lang="ru-RU" dirty="0"/>
              <a:t>поглощенная доза от внутреннего фотонного излучения, реакции </a:t>
            </a:r>
            <a:r>
              <a:rPr lang="en-US" baseline="30000" dirty="0"/>
              <a:t>1</a:t>
            </a:r>
            <a:r>
              <a:rPr lang="en-US" dirty="0"/>
              <a:t>H(n,</a:t>
            </a:r>
            <a:r>
              <a:rPr lang="el-GR" dirty="0"/>
              <a:t>γ</a:t>
            </a:r>
            <a:r>
              <a:rPr lang="en-US" dirty="0"/>
              <a:t>)</a:t>
            </a:r>
            <a:r>
              <a:rPr lang="en-US" baseline="30000" dirty="0"/>
              <a:t>2</a:t>
            </a:r>
            <a:r>
              <a:rPr lang="en-US" dirty="0"/>
              <a:t>H</a:t>
            </a:r>
            <a:endParaRPr lang="ru-RU" dirty="0"/>
          </a:p>
          <a:p>
            <a:endParaRPr lang="ru-RU" dirty="0"/>
          </a:p>
          <a:p>
            <a:endParaRPr lang="ru-RU" baseline="-25000" dirty="0"/>
          </a:p>
          <a:p>
            <a:r>
              <a:rPr lang="en-US" b="1" dirty="0"/>
              <a:t>D</a:t>
            </a:r>
            <a:r>
              <a:rPr lang="en-US" b="1" baseline="-25000" dirty="0"/>
              <a:t>10B</a:t>
            </a:r>
            <a:r>
              <a:rPr lang="en-US" b="1" dirty="0"/>
              <a:t>-</a:t>
            </a:r>
            <a:r>
              <a:rPr lang="ru-RU" b="1" dirty="0"/>
              <a:t> поглощенная доза от реакции </a:t>
            </a:r>
            <a:r>
              <a:rPr lang="en-US" b="1" baseline="30000" dirty="0"/>
              <a:t>10</a:t>
            </a:r>
            <a:r>
              <a:rPr lang="en-US" b="1" dirty="0"/>
              <a:t>B(n,</a:t>
            </a:r>
            <a:r>
              <a:rPr lang="el-GR" b="1" dirty="0"/>
              <a:t>α</a:t>
            </a:r>
            <a:r>
              <a:rPr lang="en-US" b="1" dirty="0"/>
              <a:t>)</a:t>
            </a:r>
            <a:r>
              <a:rPr lang="en-US" b="1" baseline="30000" dirty="0"/>
              <a:t>7</a:t>
            </a:r>
            <a:r>
              <a:rPr lang="en-US" b="1" dirty="0"/>
              <a:t>Li – “</a:t>
            </a:r>
            <a:r>
              <a:rPr lang="ru-RU" b="1" dirty="0"/>
              <a:t>борная доза</a:t>
            </a:r>
            <a:r>
              <a:rPr lang="en-US" b="1" dirty="0"/>
              <a:t>”</a:t>
            </a:r>
            <a:endParaRPr lang="ru-RU" dirty="0"/>
          </a:p>
        </p:txBody>
      </p:sp>
      <p:cxnSp>
        <p:nvCxnSpPr>
          <p:cNvPr id="36" name="Прямая со стрелкой 35"/>
          <p:cNvCxnSpPr>
            <a:cxnSpLocks/>
          </p:cNvCxnSpPr>
          <p:nvPr/>
        </p:nvCxnSpPr>
        <p:spPr>
          <a:xfrm flipV="1">
            <a:off x="8066272" y="3932665"/>
            <a:ext cx="562250" cy="466791"/>
          </a:xfrm>
          <a:prstGeom prst="straightConnector1">
            <a:avLst/>
          </a:prstGeom>
          <a:ln w="38100">
            <a:solidFill>
              <a:srgbClr val="FFC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7959016" y="3645238"/>
            <a:ext cx="4739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400" b="1" baseline="-25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γ</a:t>
            </a:r>
            <a:endParaRPr lang="ru-RU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1" name="Прямая со стрелкой 40"/>
          <p:cNvCxnSpPr>
            <a:cxnSpLocks/>
          </p:cNvCxnSpPr>
          <p:nvPr/>
        </p:nvCxnSpPr>
        <p:spPr>
          <a:xfrm flipH="1" flipV="1">
            <a:off x="9031024" y="3901069"/>
            <a:ext cx="557743" cy="550851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9379440" y="3827360"/>
            <a:ext cx="386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81634" y="3551759"/>
            <a:ext cx="14151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Опухоль</a:t>
            </a:r>
          </a:p>
        </p:txBody>
      </p:sp>
      <p:sp>
        <p:nvSpPr>
          <p:cNvPr id="22" name="Номер слайда 2">
            <a:extLst>
              <a:ext uri="{FF2B5EF4-FFF2-40B4-BE49-F238E27FC236}">
                <a16:creationId xmlns:a16="http://schemas.microsoft.com/office/drawing/2014/main" id="{0CA2637E-DBF5-448A-9EF2-772F9F428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9</a:t>
            </a:fld>
            <a:endParaRPr lang="ru-RU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60BC1B6-DC48-411F-91FB-F7FBD2697506}"/>
              </a:ext>
            </a:extLst>
          </p:cNvPr>
          <p:cNvSpPr txBox="1"/>
          <p:nvPr/>
        </p:nvSpPr>
        <p:spPr>
          <a:xfrm>
            <a:off x="7534073" y="4460355"/>
            <a:ext cx="106439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D</a:t>
            </a:r>
            <a:r>
              <a:rPr lang="el-GR" sz="1400" b="1" baseline="-25000" dirty="0"/>
              <a:t>γ</a:t>
            </a:r>
            <a:r>
              <a:rPr lang="en-US" sz="1400" b="1" baseline="-25000" dirty="0"/>
              <a:t>H </a:t>
            </a:r>
            <a:r>
              <a:rPr lang="ru-RU" sz="1400" b="1" baseline="-25000" dirty="0"/>
              <a:t>,</a:t>
            </a:r>
            <a:r>
              <a:rPr lang="ru-RU" sz="1400" b="1" baseline="30000" dirty="0"/>
              <a:t>1</a:t>
            </a:r>
            <a:r>
              <a:rPr lang="en-US" sz="1400" b="1" dirty="0"/>
              <a:t>H (n,</a:t>
            </a:r>
            <a:r>
              <a:rPr lang="el-GR" sz="1400" b="1" dirty="0"/>
              <a:t>γ</a:t>
            </a:r>
            <a:r>
              <a:rPr lang="en-US" sz="1400" b="1" dirty="0"/>
              <a:t>)</a:t>
            </a:r>
            <a:r>
              <a:rPr lang="ru-RU" sz="1400" b="1" dirty="0"/>
              <a:t> </a:t>
            </a:r>
            <a:r>
              <a:rPr lang="en-US" sz="1400" b="1" dirty="0"/>
              <a:t>2.2 </a:t>
            </a:r>
            <a:r>
              <a:rPr lang="ru-RU" sz="1400" b="1" dirty="0"/>
              <a:t>МэВ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C01F118-73BB-4672-8901-BAE6C8EA8A15}"/>
              </a:ext>
            </a:extLst>
          </p:cNvPr>
          <p:cNvSpPr txBox="1"/>
          <p:nvPr/>
        </p:nvSpPr>
        <p:spPr>
          <a:xfrm>
            <a:off x="9097477" y="4451920"/>
            <a:ext cx="1145893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/>
              <a:t>D</a:t>
            </a:r>
            <a:r>
              <a:rPr lang="en-US" sz="1400" b="1" baseline="-25000" dirty="0" err="1"/>
              <a:t>Np</a:t>
            </a:r>
            <a:r>
              <a:rPr lang="en-US" sz="1400" b="1" baseline="-25000" dirty="0"/>
              <a:t> </a:t>
            </a:r>
            <a:r>
              <a:rPr lang="ru-RU" sz="1400" b="1" baseline="-25000" dirty="0"/>
              <a:t>,</a:t>
            </a:r>
            <a:r>
              <a:rPr lang="ru-RU" sz="1400" b="1" baseline="30000" dirty="0"/>
              <a:t>14</a:t>
            </a:r>
            <a:r>
              <a:rPr lang="en-US" sz="1400" b="1" dirty="0"/>
              <a:t>N (</a:t>
            </a:r>
            <a:r>
              <a:rPr lang="en-US" sz="1400" b="1" dirty="0" err="1"/>
              <a:t>n,p</a:t>
            </a:r>
            <a:r>
              <a:rPr lang="en-US" sz="1400" b="1" dirty="0"/>
              <a:t>)</a:t>
            </a:r>
          </a:p>
          <a:p>
            <a:pPr algn="ctr"/>
            <a:r>
              <a:rPr lang="en-US" sz="1400" b="1" dirty="0"/>
              <a:t>590 </a:t>
            </a:r>
            <a:r>
              <a:rPr lang="ru-RU" sz="1400" b="1" dirty="0"/>
              <a:t>кэВ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E0E8C5-DD23-4908-81F6-6279CE43F575}"/>
              </a:ext>
            </a:extLst>
          </p:cNvPr>
          <p:cNvSpPr txBox="1"/>
          <p:nvPr/>
        </p:nvSpPr>
        <p:spPr>
          <a:xfrm>
            <a:off x="8318598" y="2555012"/>
            <a:ext cx="1221455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dirty="0"/>
              <a:t>D</a:t>
            </a:r>
            <a:r>
              <a:rPr lang="en-US" sz="1400" b="1" baseline="-25000" dirty="0"/>
              <a:t>10B </a:t>
            </a:r>
            <a:r>
              <a:rPr lang="ru-RU" sz="1400" b="1" baseline="-25000" dirty="0"/>
              <a:t>,</a:t>
            </a:r>
            <a:r>
              <a:rPr lang="en-US" sz="1400" b="1" baseline="30000" dirty="0"/>
              <a:t>10</a:t>
            </a:r>
            <a:r>
              <a:rPr lang="en-US" sz="1400" b="1" dirty="0"/>
              <a:t>B (n,</a:t>
            </a:r>
            <a:r>
              <a:rPr lang="el-GR" sz="1400" b="1" dirty="0"/>
              <a:t>α</a:t>
            </a:r>
            <a:r>
              <a:rPr lang="en-US" sz="1400" b="1" dirty="0"/>
              <a:t>)</a:t>
            </a:r>
            <a:endParaRPr lang="ru-RU" sz="1400" b="1" dirty="0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C3CA109F-BDD6-40FE-B37B-8216580635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D4522540-5942-425A-894F-F50376218B53}"/>
              </a:ext>
            </a:extLst>
          </p:cNvPr>
          <p:cNvCxnSpPr/>
          <p:nvPr/>
        </p:nvCxnSpPr>
        <p:spPr>
          <a:xfrm>
            <a:off x="8628522" y="2943225"/>
            <a:ext cx="0" cy="60853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BCB389E1-8ECD-4D64-8E5C-AFACD26C4F30}"/>
              </a:ext>
            </a:extLst>
          </p:cNvPr>
          <p:cNvSpPr txBox="1"/>
          <p:nvPr/>
        </p:nvSpPr>
        <p:spPr>
          <a:xfrm>
            <a:off x="5473019" y="3105577"/>
            <a:ext cx="497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i="1" dirty="0"/>
              <a:t>γ</a:t>
            </a:r>
            <a:r>
              <a:rPr lang="en-US" b="1" i="1" dirty="0"/>
              <a:t>1</a:t>
            </a:r>
            <a:endParaRPr lang="ru-RU" b="1" i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B151C0B-7519-410B-A5DF-7ED4989FD933}"/>
              </a:ext>
            </a:extLst>
          </p:cNvPr>
          <p:cNvSpPr txBox="1"/>
          <p:nvPr/>
        </p:nvSpPr>
        <p:spPr>
          <a:xfrm>
            <a:off x="5473019" y="4027415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fn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7" name="Прямая со стрелкой 46">
            <a:extLst>
              <a:ext uri="{FF2B5EF4-FFF2-40B4-BE49-F238E27FC236}">
                <a16:creationId xmlns:a16="http://schemas.microsoft.com/office/drawing/2014/main" id="{36A696E3-DA5A-468D-9102-E30BC937793B}"/>
              </a:ext>
            </a:extLst>
          </p:cNvPr>
          <p:cNvCxnSpPr/>
          <p:nvPr/>
        </p:nvCxnSpPr>
        <p:spPr>
          <a:xfrm>
            <a:off x="9031024" y="2943225"/>
            <a:ext cx="0" cy="608534"/>
          </a:xfrm>
          <a:prstGeom prst="straightConnector1">
            <a:avLst/>
          </a:prstGeom>
          <a:ln w="635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89D77A17-8BBC-4C69-AB22-17A1BA36401E}"/>
              </a:ext>
            </a:extLst>
          </p:cNvPr>
          <p:cNvSpPr txBox="1"/>
          <p:nvPr/>
        </p:nvSpPr>
        <p:spPr>
          <a:xfrm>
            <a:off x="8210004" y="3022488"/>
            <a:ext cx="379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α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0843E3B-EF91-4461-A051-784050372865}"/>
              </a:ext>
            </a:extLst>
          </p:cNvPr>
          <p:cNvSpPr txBox="1"/>
          <p:nvPr/>
        </p:nvSpPr>
        <p:spPr>
          <a:xfrm>
            <a:off x="9124568" y="3059668"/>
            <a:ext cx="509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baseline="300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</a:t>
            </a:r>
            <a:endParaRPr lang="ru-RU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76681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38009" y="56271"/>
            <a:ext cx="1316091" cy="625200"/>
          </a:xfrm>
          <a:prstGeom prst="rect">
            <a:avLst/>
          </a:prstGeom>
        </p:spPr>
      </p:pic>
      <p:sp>
        <p:nvSpPr>
          <p:cNvPr id="19" name="Нижний колонтитул 7"/>
          <p:cNvSpPr txBox="1">
            <a:spLocks/>
          </p:cNvSpPr>
          <p:nvPr/>
        </p:nvSpPr>
        <p:spPr>
          <a:xfrm>
            <a:off x="9428118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15" name="Номер слайда 2">
            <a:extLst>
              <a:ext uri="{FF2B5EF4-FFF2-40B4-BE49-F238E27FC236}">
                <a16:creationId xmlns:a16="http://schemas.microsoft.com/office/drawing/2014/main" id="{BA9DCD66-D164-4335-98D5-374B2E5F9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71244" y="6436604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10</a:t>
            </a:fld>
            <a:endParaRPr lang="ru-RU" dirty="0"/>
          </a:p>
        </p:txBody>
      </p:sp>
      <p:sp>
        <p:nvSpPr>
          <p:cNvPr id="17" name="Заголовок 2">
            <a:extLst>
              <a:ext uri="{FF2B5EF4-FFF2-40B4-BE49-F238E27FC236}">
                <a16:creationId xmlns:a16="http://schemas.microsoft.com/office/drawing/2014/main" id="{29DDC2D2-F827-4C00-A416-1BB0880786E6}"/>
              </a:ext>
            </a:extLst>
          </p:cNvPr>
          <p:cNvSpPr txBox="1">
            <a:spLocks/>
          </p:cNvSpPr>
          <p:nvPr/>
        </p:nvSpPr>
        <p:spPr>
          <a:xfrm>
            <a:off x="1482222" y="127167"/>
            <a:ext cx="9729638" cy="682534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u="sng" dirty="0">
                <a:latin typeface="+mn-lt"/>
                <a:ea typeface="+mn-ea"/>
                <a:cs typeface="Times New Roman" panose="02020603050405020304" pitchFamily="18" charset="0"/>
              </a:rPr>
              <a:t>Соотношение компонент физической поглощенной дозы в БНЗТ</a:t>
            </a:r>
          </a:p>
        </p:txBody>
      </p: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CC423319-7EA8-4FA4-A5E9-127040815EC9}"/>
              </a:ext>
            </a:extLst>
          </p:cNvPr>
          <p:cNvGrpSpPr/>
          <p:nvPr/>
        </p:nvGrpSpPr>
        <p:grpSpPr>
          <a:xfrm>
            <a:off x="7975575" y="1018846"/>
            <a:ext cx="3749700" cy="3068964"/>
            <a:chOff x="7002883" y="951470"/>
            <a:chExt cx="4361945" cy="3570060"/>
          </a:xfrm>
        </p:grpSpPr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id="{DB1777BA-0CE9-4A05-8B18-52823257DA9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-3" b="49833"/>
            <a:stretch/>
          </p:blipFill>
          <p:spPr>
            <a:xfrm>
              <a:off x="7221487" y="1237003"/>
              <a:ext cx="4143341" cy="3175345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008D01A-9101-4647-A143-F0746C71016A}"/>
                </a:ext>
              </a:extLst>
            </p:cNvPr>
            <p:cNvSpPr txBox="1"/>
            <p:nvPr/>
          </p:nvSpPr>
          <p:spPr>
            <a:xfrm>
              <a:off x="8429775" y="4163500"/>
              <a:ext cx="2654371" cy="35803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ru-RU" sz="1400" b="1" dirty="0"/>
                <a:t>Глубина, см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243D8D90-F682-4999-8C64-DCD46574C44D}"/>
                </a:ext>
              </a:extLst>
            </p:cNvPr>
            <p:cNvSpPr txBox="1"/>
            <p:nvPr/>
          </p:nvSpPr>
          <p:spPr>
            <a:xfrm>
              <a:off x="7002883" y="951470"/>
              <a:ext cx="429636" cy="3186032"/>
            </a:xfrm>
            <a:prstGeom prst="rect">
              <a:avLst/>
            </a:prstGeom>
            <a:solidFill>
              <a:schemeClr val="bg1"/>
            </a:solidFill>
          </p:spPr>
          <p:txBody>
            <a:bodyPr vert="vert270" wrap="square" rtlCol="0">
              <a:spAutoFit/>
            </a:bodyPr>
            <a:lstStyle/>
            <a:p>
              <a:pPr algn="ctr"/>
              <a:r>
                <a:rPr lang="ru-RU" sz="1200" b="1" dirty="0"/>
                <a:t>Мощность дозы, Гр/ч</a:t>
              </a:r>
            </a:p>
          </p:txBody>
        </p:sp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30435771-566A-49A3-B786-AFDCEDE4296C}"/>
              </a:ext>
            </a:extLst>
          </p:cNvPr>
          <p:cNvGrpSpPr/>
          <p:nvPr/>
        </p:nvGrpSpPr>
        <p:grpSpPr>
          <a:xfrm>
            <a:off x="2465408" y="1221757"/>
            <a:ext cx="4423560" cy="4675092"/>
            <a:chOff x="2465408" y="1114181"/>
            <a:chExt cx="4423560" cy="4675092"/>
          </a:xfrm>
        </p:grpSpPr>
        <p:grpSp>
          <p:nvGrpSpPr>
            <p:cNvPr id="29" name="Группа 28">
              <a:extLst>
                <a:ext uri="{FF2B5EF4-FFF2-40B4-BE49-F238E27FC236}">
                  <a16:creationId xmlns:a16="http://schemas.microsoft.com/office/drawing/2014/main" id="{9B345563-6548-40B4-AB6A-C6F0DFF407CC}"/>
                </a:ext>
              </a:extLst>
            </p:cNvPr>
            <p:cNvGrpSpPr/>
            <p:nvPr/>
          </p:nvGrpSpPr>
          <p:grpSpPr>
            <a:xfrm>
              <a:off x="5807041" y="1114181"/>
              <a:ext cx="1081927" cy="4660201"/>
              <a:chOff x="5008393" y="1241506"/>
              <a:chExt cx="1081927" cy="4660201"/>
            </a:xfrm>
          </p:grpSpPr>
          <p:sp>
            <p:nvSpPr>
              <p:cNvPr id="47" name="Прямоугольник 46">
                <a:extLst>
                  <a:ext uri="{FF2B5EF4-FFF2-40B4-BE49-F238E27FC236}">
                    <a16:creationId xmlns:a16="http://schemas.microsoft.com/office/drawing/2014/main" id="{B3044042-7BEC-4D9B-8F3B-E915FD2F42E8}"/>
                  </a:ext>
                </a:extLst>
              </p:cNvPr>
              <p:cNvSpPr/>
              <p:nvPr/>
            </p:nvSpPr>
            <p:spPr>
              <a:xfrm>
                <a:off x="5010320" y="5634645"/>
                <a:ext cx="1080000" cy="122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Прямоугольник 47">
                <a:extLst>
                  <a:ext uri="{FF2B5EF4-FFF2-40B4-BE49-F238E27FC236}">
                    <a16:creationId xmlns:a16="http://schemas.microsoft.com/office/drawing/2014/main" id="{92B89B11-B4C3-4133-AF10-F9ED27914B8B}"/>
                  </a:ext>
                </a:extLst>
              </p:cNvPr>
              <p:cNvSpPr/>
              <p:nvPr/>
            </p:nvSpPr>
            <p:spPr>
              <a:xfrm>
                <a:off x="5008393" y="5844107"/>
                <a:ext cx="1080000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Прямоугольник 48">
                <a:extLst>
                  <a:ext uri="{FF2B5EF4-FFF2-40B4-BE49-F238E27FC236}">
                    <a16:creationId xmlns:a16="http://schemas.microsoft.com/office/drawing/2014/main" id="{BB867FDC-B8F3-437A-98C2-2E58A35411DC}"/>
                  </a:ext>
                </a:extLst>
              </p:cNvPr>
              <p:cNvSpPr/>
              <p:nvPr/>
            </p:nvSpPr>
            <p:spPr>
              <a:xfrm>
                <a:off x="5008393" y="5760032"/>
                <a:ext cx="1080000" cy="864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0" name="Прямоугольник 49">
                <a:extLst>
                  <a:ext uri="{FF2B5EF4-FFF2-40B4-BE49-F238E27FC236}">
                    <a16:creationId xmlns:a16="http://schemas.microsoft.com/office/drawing/2014/main" id="{F2C576B4-29E1-474D-9A2B-04928CCE5E86}"/>
                  </a:ext>
                </a:extLst>
              </p:cNvPr>
              <p:cNvSpPr/>
              <p:nvPr/>
            </p:nvSpPr>
            <p:spPr>
              <a:xfrm>
                <a:off x="5010320" y="4855437"/>
                <a:ext cx="1080000" cy="7704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1" name="Прямоугольник 50">
                <a:extLst>
                  <a:ext uri="{FF2B5EF4-FFF2-40B4-BE49-F238E27FC236}">
                    <a16:creationId xmlns:a16="http://schemas.microsoft.com/office/drawing/2014/main" id="{14D7D4CE-D2DD-4277-B176-AFC0301EFE5F}"/>
                  </a:ext>
                </a:extLst>
              </p:cNvPr>
              <p:cNvSpPr/>
              <p:nvPr/>
            </p:nvSpPr>
            <p:spPr>
              <a:xfrm>
                <a:off x="5010320" y="1241506"/>
                <a:ext cx="1080000" cy="3600000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b="1" dirty="0">
                    <a:solidFill>
                      <a:schemeClr val="tx1"/>
                    </a:solidFill>
                  </a:rPr>
                  <a:t>20 Гр</a:t>
                </a:r>
              </a:p>
              <a:p>
                <a:pPr algn="ctr"/>
                <a:r>
                  <a:rPr lang="ru-RU" b="1" dirty="0">
                    <a:solidFill>
                      <a:schemeClr val="tx1"/>
                    </a:solidFill>
                  </a:rPr>
                  <a:t>78 %</a:t>
                </a:r>
              </a:p>
            </p:txBody>
          </p:sp>
        </p:grpSp>
        <p:grpSp>
          <p:nvGrpSpPr>
            <p:cNvPr id="30" name="Группа 29">
              <a:extLst>
                <a:ext uri="{FF2B5EF4-FFF2-40B4-BE49-F238E27FC236}">
                  <a16:creationId xmlns:a16="http://schemas.microsoft.com/office/drawing/2014/main" id="{BD825D1E-F748-4B14-99C7-BCEC8F51A323}"/>
                </a:ext>
              </a:extLst>
            </p:cNvPr>
            <p:cNvGrpSpPr/>
            <p:nvPr/>
          </p:nvGrpSpPr>
          <p:grpSpPr>
            <a:xfrm>
              <a:off x="4682982" y="2923152"/>
              <a:ext cx="1081927" cy="2866121"/>
              <a:chOff x="3641257" y="3038902"/>
              <a:chExt cx="1081927" cy="2866121"/>
            </a:xfrm>
          </p:grpSpPr>
          <p:sp>
            <p:nvSpPr>
              <p:cNvPr id="42" name="Прямоугольник 41">
                <a:extLst>
                  <a:ext uri="{FF2B5EF4-FFF2-40B4-BE49-F238E27FC236}">
                    <a16:creationId xmlns:a16="http://schemas.microsoft.com/office/drawing/2014/main" id="{5ADFEDF6-3FD0-436A-A562-655FC3E66795}"/>
                  </a:ext>
                </a:extLst>
              </p:cNvPr>
              <p:cNvSpPr/>
              <p:nvPr/>
            </p:nvSpPr>
            <p:spPr>
              <a:xfrm>
                <a:off x="3643184" y="5626386"/>
                <a:ext cx="1080000" cy="122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Прямоугольник 42">
                <a:extLst>
                  <a:ext uri="{FF2B5EF4-FFF2-40B4-BE49-F238E27FC236}">
                    <a16:creationId xmlns:a16="http://schemas.microsoft.com/office/drawing/2014/main" id="{665ABECD-1449-4CDF-9D83-F2BD8310F733}"/>
                  </a:ext>
                </a:extLst>
              </p:cNvPr>
              <p:cNvSpPr/>
              <p:nvPr/>
            </p:nvSpPr>
            <p:spPr>
              <a:xfrm>
                <a:off x="3641257" y="5847423"/>
                <a:ext cx="1080000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Прямоугольник 43">
                <a:extLst>
                  <a:ext uri="{FF2B5EF4-FFF2-40B4-BE49-F238E27FC236}">
                    <a16:creationId xmlns:a16="http://schemas.microsoft.com/office/drawing/2014/main" id="{950D7168-4F2B-4EF0-80B1-7C499AD6C28A}"/>
                  </a:ext>
                </a:extLst>
              </p:cNvPr>
              <p:cNvSpPr/>
              <p:nvPr/>
            </p:nvSpPr>
            <p:spPr>
              <a:xfrm>
                <a:off x="3641257" y="5763348"/>
                <a:ext cx="1080000" cy="864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Прямоугольник 44">
                <a:extLst>
                  <a:ext uri="{FF2B5EF4-FFF2-40B4-BE49-F238E27FC236}">
                    <a16:creationId xmlns:a16="http://schemas.microsoft.com/office/drawing/2014/main" id="{2F94A325-1568-46D6-A763-C471D4756813}"/>
                  </a:ext>
                </a:extLst>
              </p:cNvPr>
              <p:cNvSpPr/>
              <p:nvPr/>
            </p:nvSpPr>
            <p:spPr>
              <a:xfrm>
                <a:off x="3643184" y="4847178"/>
                <a:ext cx="1080000" cy="7704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6" name="Прямоугольник 45">
                <a:extLst>
                  <a:ext uri="{FF2B5EF4-FFF2-40B4-BE49-F238E27FC236}">
                    <a16:creationId xmlns:a16="http://schemas.microsoft.com/office/drawing/2014/main" id="{3BFAAEAA-DB4A-493E-9B50-F279E6E53614}"/>
                  </a:ext>
                </a:extLst>
              </p:cNvPr>
              <p:cNvSpPr/>
              <p:nvPr/>
            </p:nvSpPr>
            <p:spPr>
              <a:xfrm>
                <a:off x="3643184" y="3038902"/>
                <a:ext cx="1080000" cy="1800000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b="1" dirty="0">
                    <a:solidFill>
                      <a:schemeClr val="tx1"/>
                    </a:solidFill>
                  </a:rPr>
                  <a:t>10 Гр</a:t>
                </a:r>
              </a:p>
              <a:p>
                <a:pPr algn="ctr"/>
                <a:r>
                  <a:rPr lang="ru-RU" b="1" dirty="0">
                    <a:solidFill>
                      <a:schemeClr val="tx1"/>
                    </a:solidFill>
                  </a:rPr>
                  <a:t>64 %</a:t>
                </a:r>
              </a:p>
            </p:txBody>
          </p:sp>
        </p:grpSp>
        <p:grpSp>
          <p:nvGrpSpPr>
            <p:cNvPr id="31" name="Группа 30">
              <a:extLst>
                <a:ext uri="{FF2B5EF4-FFF2-40B4-BE49-F238E27FC236}">
                  <a16:creationId xmlns:a16="http://schemas.microsoft.com/office/drawing/2014/main" id="{0751E004-6FAE-4590-B0CA-1BF460484BAD}"/>
                </a:ext>
              </a:extLst>
            </p:cNvPr>
            <p:cNvGrpSpPr/>
            <p:nvPr/>
          </p:nvGrpSpPr>
          <p:grpSpPr>
            <a:xfrm>
              <a:off x="3565311" y="3638606"/>
              <a:ext cx="1081927" cy="2136914"/>
              <a:chOff x="2477292" y="3754356"/>
              <a:chExt cx="1081927" cy="2136914"/>
            </a:xfrm>
          </p:grpSpPr>
          <p:sp>
            <p:nvSpPr>
              <p:cNvPr id="37" name="Прямоугольник 36">
                <a:extLst>
                  <a:ext uri="{FF2B5EF4-FFF2-40B4-BE49-F238E27FC236}">
                    <a16:creationId xmlns:a16="http://schemas.microsoft.com/office/drawing/2014/main" id="{E2C8D356-CC32-4946-8287-F1B82BF2D392}"/>
                  </a:ext>
                </a:extLst>
              </p:cNvPr>
              <p:cNvSpPr/>
              <p:nvPr/>
            </p:nvSpPr>
            <p:spPr>
              <a:xfrm>
                <a:off x="2479219" y="5624208"/>
                <a:ext cx="1080000" cy="122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8" name="Прямоугольник 37">
                <a:extLst>
                  <a:ext uri="{FF2B5EF4-FFF2-40B4-BE49-F238E27FC236}">
                    <a16:creationId xmlns:a16="http://schemas.microsoft.com/office/drawing/2014/main" id="{82EED60D-91E6-4B26-AA52-3761B0F1C84A}"/>
                  </a:ext>
                </a:extLst>
              </p:cNvPr>
              <p:cNvSpPr/>
              <p:nvPr/>
            </p:nvSpPr>
            <p:spPr>
              <a:xfrm>
                <a:off x="2477292" y="5833670"/>
                <a:ext cx="1080000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9" name="Прямоугольник 38">
                <a:extLst>
                  <a:ext uri="{FF2B5EF4-FFF2-40B4-BE49-F238E27FC236}">
                    <a16:creationId xmlns:a16="http://schemas.microsoft.com/office/drawing/2014/main" id="{4B8CD790-1F6C-43C7-8EDF-A7B692BA2EB3}"/>
                  </a:ext>
                </a:extLst>
              </p:cNvPr>
              <p:cNvSpPr/>
              <p:nvPr/>
            </p:nvSpPr>
            <p:spPr>
              <a:xfrm>
                <a:off x="2477292" y="5749595"/>
                <a:ext cx="1080000" cy="864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0" name="Прямоугольник 39">
                <a:extLst>
                  <a:ext uri="{FF2B5EF4-FFF2-40B4-BE49-F238E27FC236}">
                    <a16:creationId xmlns:a16="http://schemas.microsoft.com/office/drawing/2014/main" id="{F53DEDF7-5F9E-4AC2-A9FB-1BD7637DD6E8}"/>
                  </a:ext>
                </a:extLst>
              </p:cNvPr>
              <p:cNvSpPr/>
              <p:nvPr/>
            </p:nvSpPr>
            <p:spPr>
              <a:xfrm>
                <a:off x="2479219" y="4845000"/>
                <a:ext cx="1080000" cy="7704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1" name="Прямоугольник 40">
                <a:extLst>
                  <a:ext uri="{FF2B5EF4-FFF2-40B4-BE49-F238E27FC236}">
                    <a16:creationId xmlns:a16="http://schemas.microsoft.com/office/drawing/2014/main" id="{F0F6AF63-B741-480F-B32A-177A3B3D8AA6}"/>
                  </a:ext>
                </a:extLst>
              </p:cNvPr>
              <p:cNvSpPr/>
              <p:nvPr/>
            </p:nvSpPr>
            <p:spPr>
              <a:xfrm>
                <a:off x="2479219" y="3754356"/>
                <a:ext cx="1080000" cy="1080000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b="1" dirty="0">
                    <a:solidFill>
                      <a:schemeClr val="tx1"/>
                    </a:solidFill>
                  </a:rPr>
                  <a:t>6 Гр</a:t>
                </a:r>
              </a:p>
              <a:p>
                <a:pPr algn="ctr"/>
                <a:r>
                  <a:rPr lang="ru-RU" b="1" dirty="0">
                    <a:solidFill>
                      <a:schemeClr val="tx1"/>
                    </a:solidFill>
                  </a:rPr>
                  <a:t>51 %</a:t>
                </a:r>
              </a:p>
            </p:txBody>
          </p:sp>
        </p:grpSp>
        <p:grpSp>
          <p:nvGrpSpPr>
            <p:cNvPr id="32" name="Группа 31">
              <a:extLst>
                <a:ext uri="{FF2B5EF4-FFF2-40B4-BE49-F238E27FC236}">
                  <a16:creationId xmlns:a16="http://schemas.microsoft.com/office/drawing/2014/main" id="{E78E60BD-9B53-4253-9426-B164C2A152E2}"/>
                </a:ext>
              </a:extLst>
            </p:cNvPr>
            <p:cNvGrpSpPr/>
            <p:nvPr/>
          </p:nvGrpSpPr>
          <p:grpSpPr>
            <a:xfrm>
              <a:off x="2465408" y="4725112"/>
              <a:ext cx="1081927" cy="1057845"/>
              <a:chOff x="1192194" y="4840862"/>
              <a:chExt cx="1081927" cy="1057845"/>
            </a:xfrm>
          </p:grpSpPr>
          <p:sp>
            <p:nvSpPr>
              <p:cNvPr id="33" name="Прямоугольник 32">
                <a:extLst>
                  <a:ext uri="{FF2B5EF4-FFF2-40B4-BE49-F238E27FC236}">
                    <a16:creationId xmlns:a16="http://schemas.microsoft.com/office/drawing/2014/main" id="{D0480A0B-03EE-4BEF-86BB-CBED522EBAC1}"/>
                  </a:ext>
                </a:extLst>
              </p:cNvPr>
              <p:cNvSpPr/>
              <p:nvPr/>
            </p:nvSpPr>
            <p:spPr>
              <a:xfrm>
                <a:off x="1194121" y="5620070"/>
                <a:ext cx="1080000" cy="122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4" name="Прямоугольник 33">
                <a:extLst>
                  <a:ext uri="{FF2B5EF4-FFF2-40B4-BE49-F238E27FC236}">
                    <a16:creationId xmlns:a16="http://schemas.microsoft.com/office/drawing/2014/main" id="{9A9F1E79-B694-4C63-9996-51BE0C307574}"/>
                  </a:ext>
                </a:extLst>
              </p:cNvPr>
              <p:cNvSpPr/>
              <p:nvPr/>
            </p:nvSpPr>
            <p:spPr>
              <a:xfrm>
                <a:off x="1192194" y="5841107"/>
                <a:ext cx="1080000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5" name="Прямоугольник 34">
                <a:extLst>
                  <a:ext uri="{FF2B5EF4-FFF2-40B4-BE49-F238E27FC236}">
                    <a16:creationId xmlns:a16="http://schemas.microsoft.com/office/drawing/2014/main" id="{D5AE7AB0-4792-4EBC-A391-94C547314D94}"/>
                  </a:ext>
                </a:extLst>
              </p:cNvPr>
              <p:cNvSpPr/>
              <p:nvPr/>
            </p:nvSpPr>
            <p:spPr>
              <a:xfrm>
                <a:off x="1192194" y="5757032"/>
                <a:ext cx="1080000" cy="864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6" name="Прямоугольник 35">
                <a:extLst>
                  <a:ext uri="{FF2B5EF4-FFF2-40B4-BE49-F238E27FC236}">
                    <a16:creationId xmlns:a16="http://schemas.microsoft.com/office/drawing/2014/main" id="{6067782C-FE07-4DA0-AAE4-C2902A63A269}"/>
                  </a:ext>
                </a:extLst>
              </p:cNvPr>
              <p:cNvSpPr/>
              <p:nvPr/>
            </p:nvSpPr>
            <p:spPr>
              <a:xfrm>
                <a:off x="1194121" y="4840862"/>
                <a:ext cx="1080000" cy="7704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81047E37-AD0F-4FF7-9BAF-EE18A81CF1C6}"/>
              </a:ext>
            </a:extLst>
          </p:cNvPr>
          <p:cNvSpPr txBox="1"/>
          <p:nvPr/>
        </p:nvSpPr>
        <p:spPr>
          <a:xfrm>
            <a:off x="361496" y="5922382"/>
            <a:ext cx="2129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Концентрация </a:t>
            </a:r>
            <a:r>
              <a:rPr lang="ru-RU" baseline="30000" dirty="0"/>
              <a:t>10</a:t>
            </a:r>
            <a:r>
              <a:rPr lang="en-US" dirty="0"/>
              <a:t>B:</a:t>
            </a:r>
            <a:endParaRPr lang="ru-RU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A8EF0401-BDEC-4E33-84DE-5977CD7E73E7}"/>
              </a:ext>
            </a:extLst>
          </p:cNvPr>
          <p:cNvSpPr txBox="1"/>
          <p:nvPr/>
        </p:nvSpPr>
        <p:spPr>
          <a:xfrm>
            <a:off x="2645240" y="5954674"/>
            <a:ext cx="878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0 </a:t>
            </a:r>
            <a:r>
              <a:rPr lang="ru-RU" dirty="0"/>
              <a:t>мкг/г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12A2C1C-A403-442E-8ADF-E9F9DBD8EF5A}"/>
              </a:ext>
            </a:extLst>
          </p:cNvPr>
          <p:cNvSpPr txBox="1"/>
          <p:nvPr/>
        </p:nvSpPr>
        <p:spPr>
          <a:xfrm>
            <a:off x="3650798" y="5949932"/>
            <a:ext cx="1024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15</a:t>
            </a:r>
            <a:r>
              <a:rPr lang="en-US" dirty="0"/>
              <a:t> </a:t>
            </a:r>
            <a:r>
              <a:rPr lang="ru-RU" dirty="0"/>
              <a:t>мкг/г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BD9C012-D748-4FE7-A812-8842AFD257B8}"/>
              </a:ext>
            </a:extLst>
          </p:cNvPr>
          <p:cNvSpPr txBox="1"/>
          <p:nvPr/>
        </p:nvSpPr>
        <p:spPr>
          <a:xfrm>
            <a:off x="5922349" y="5953333"/>
            <a:ext cx="108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5</a:t>
            </a:r>
            <a:r>
              <a:rPr lang="en-US" dirty="0"/>
              <a:t>0 </a:t>
            </a:r>
            <a:r>
              <a:rPr lang="ru-RU" dirty="0"/>
              <a:t>мкг/г</a:t>
            </a:r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F6A445E7-AE0B-4A7D-9400-7BC33F3EC019}"/>
              </a:ext>
            </a:extLst>
          </p:cNvPr>
          <p:cNvSpPr/>
          <p:nvPr/>
        </p:nvSpPr>
        <p:spPr>
          <a:xfrm>
            <a:off x="294240" y="2124869"/>
            <a:ext cx="360000" cy="18000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FF25D569-B328-49EB-B35B-1BF6965C1E82}"/>
              </a:ext>
            </a:extLst>
          </p:cNvPr>
          <p:cNvSpPr/>
          <p:nvPr/>
        </p:nvSpPr>
        <p:spPr>
          <a:xfrm>
            <a:off x="292313" y="2667378"/>
            <a:ext cx="360000" cy="180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id="{C4A30AA5-ABCC-488D-B41E-8FD2078234F2}"/>
              </a:ext>
            </a:extLst>
          </p:cNvPr>
          <p:cNvSpPr/>
          <p:nvPr/>
        </p:nvSpPr>
        <p:spPr>
          <a:xfrm>
            <a:off x="292313" y="2387736"/>
            <a:ext cx="360000" cy="180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6EE32C5E-A178-4305-86FB-A02B68403DBB}"/>
              </a:ext>
            </a:extLst>
          </p:cNvPr>
          <p:cNvSpPr/>
          <p:nvPr/>
        </p:nvSpPr>
        <p:spPr>
          <a:xfrm>
            <a:off x="294240" y="1820659"/>
            <a:ext cx="360000" cy="18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 59">
            <a:extLst>
              <a:ext uri="{FF2B5EF4-FFF2-40B4-BE49-F238E27FC236}">
                <a16:creationId xmlns:a16="http://schemas.microsoft.com/office/drawing/2014/main" id="{230076FE-2346-4E65-AA2B-22B845AEDAFA}"/>
              </a:ext>
            </a:extLst>
          </p:cNvPr>
          <p:cNvSpPr/>
          <p:nvPr/>
        </p:nvSpPr>
        <p:spPr>
          <a:xfrm>
            <a:off x="294240" y="1493951"/>
            <a:ext cx="360000" cy="1800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0B07840-A641-435E-9DE0-70747FCC0EC7}"/>
              </a:ext>
            </a:extLst>
          </p:cNvPr>
          <p:cNvSpPr txBox="1"/>
          <p:nvPr/>
        </p:nvSpPr>
        <p:spPr>
          <a:xfrm>
            <a:off x="849933" y="1383475"/>
            <a:ext cx="1503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</a:t>
            </a:r>
            <a:r>
              <a:rPr lang="en-US" b="1" baseline="-25000" dirty="0"/>
              <a:t>10B </a:t>
            </a:r>
            <a:r>
              <a:rPr lang="ru-RU" b="1" baseline="-25000" dirty="0"/>
              <a:t>,</a:t>
            </a:r>
            <a:r>
              <a:rPr lang="en-US" b="1" baseline="30000" dirty="0"/>
              <a:t>10</a:t>
            </a:r>
            <a:r>
              <a:rPr lang="en-US" b="1" dirty="0"/>
              <a:t>B (n,</a:t>
            </a:r>
            <a:r>
              <a:rPr lang="el-GR" b="1" dirty="0"/>
              <a:t>α</a:t>
            </a:r>
            <a:r>
              <a:rPr lang="en-US" b="1" dirty="0"/>
              <a:t>)</a:t>
            </a:r>
            <a:endParaRPr lang="ru-RU" b="1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B8DBA46D-7040-4E9E-927F-3D941180C67E}"/>
              </a:ext>
            </a:extLst>
          </p:cNvPr>
          <p:cNvSpPr txBox="1"/>
          <p:nvPr/>
        </p:nvSpPr>
        <p:spPr>
          <a:xfrm>
            <a:off x="757174" y="1716084"/>
            <a:ext cx="22410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</a:t>
            </a:r>
            <a:r>
              <a:rPr lang="el-GR" b="1" baseline="-25000" dirty="0"/>
              <a:t>γ</a:t>
            </a:r>
            <a:r>
              <a:rPr lang="en-US" b="1" baseline="-25000" dirty="0"/>
              <a:t>H </a:t>
            </a:r>
            <a:r>
              <a:rPr lang="ru-RU" b="1" baseline="-25000" dirty="0"/>
              <a:t>,</a:t>
            </a:r>
            <a:r>
              <a:rPr lang="ru-RU" b="1" baseline="30000" dirty="0"/>
              <a:t>1</a:t>
            </a:r>
            <a:r>
              <a:rPr lang="en-US" b="1" dirty="0"/>
              <a:t>H (n,</a:t>
            </a:r>
            <a:r>
              <a:rPr lang="el-GR" b="1" dirty="0"/>
              <a:t>γ</a:t>
            </a:r>
            <a:r>
              <a:rPr lang="en-US" b="1" dirty="0"/>
              <a:t>)</a:t>
            </a:r>
            <a:r>
              <a:rPr lang="ru-RU" b="1" dirty="0"/>
              <a:t> </a:t>
            </a:r>
            <a:r>
              <a:rPr lang="en-US" b="1" dirty="0"/>
              <a:t>2.2 </a:t>
            </a:r>
            <a:r>
              <a:rPr lang="ru-RU" b="1" dirty="0"/>
              <a:t>МэВ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557727C-C6AE-4BE3-B5A6-741876E1F220}"/>
              </a:ext>
            </a:extLst>
          </p:cNvPr>
          <p:cNvSpPr txBox="1"/>
          <p:nvPr/>
        </p:nvSpPr>
        <p:spPr>
          <a:xfrm>
            <a:off x="838358" y="2015837"/>
            <a:ext cx="30907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D</a:t>
            </a:r>
            <a:r>
              <a:rPr lang="en-US" b="1" baseline="-25000" dirty="0" err="1"/>
              <a:t>Np</a:t>
            </a:r>
            <a:r>
              <a:rPr lang="en-US" b="1" baseline="-25000" dirty="0"/>
              <a:t> </a:t>
            </a:r>
            <a:r>
              <a:rPr lang="ru-RU" b="1" baseline="-25000" dirty="0"/>
              <a:t>,</a:t>
            </a:r>
            <a:r>
              <a:rPr lang="ru-RU" b="1" baseline="30000" dirty="0"/>
              <a:t>14</a:t>
            </a:r>
            <a:r>
              <a:rPr lang="en-US" b="1" dirty="0"/>
              <a:t>N (</a:t>
            </a:r>
            <a:r>
              <a:rPr lang="en-US" b="1" dirty="0" err="1"/>
              <a:t>n,p</a:t>
            </a:r>
            <a:r>
              <a:rPr lang="en-US" b="1" dirty="0"/>
              <a:t>)</a:t>
            </a:r>
            <a:r>
              <a:rPr lang="ru-RU" b="1" dirty="0"/>
              <a:t> </a:t>
            </a:r>
            <a:r>
              <a:rPr lang="en-US" b="1" dirty="0"/>
              <a:t>590 </a:t>
            </a:r>
            <a:r>
              <a:rPr lang="ru-RU" b="1" dirty="0"/>
              <a:t>кэВ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0B5F000-841B-4D10-85CE-5AEEBF3E6D77}"/>
              </a:ext>
            </a:extLst>
          </p:cNvPr>
          <p:cNvSpPr txBox="1"/>
          <p:nvPr/>
        </p:nvSpPr>
        <p:spPr>
          <a:xfrm>
            <a:off x="859990" y="2289090"/>
            <a:ext cx="37925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D</a:t>
            </a:r>
            <a:r>
              <a:rPr lang="el-GR" b="1" baseline="-25000" dirty="0"/>
              <a:t>γ</a:t>
            </a:r>
            <a:r>
              <a:rPr lang="ru-RU" b="1" baseline="-25000" dirty="0"/>
              <a:t>1 </a:t>
            </a:r>
            <a:r>
              <a:rPr lang="ru-RU" b="1" dirty="0"/>
              <a:t>– гамма от источника нейтронов</a:t>
            </a:r>
            <a:endParaRPr lang="ru-RU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3107B202-4910-4C17-BD0A-FC11D7A959A0}"/>
              </a:ext>
            </a:extLst>
          </p:cNvPr>
          <p:cNvSpPr txBox="1"/>
          <p:nvPr/>
        </p:nvSpPr>
        <p:spPr>
          <a:xfrm>
            <a:off x="859990" y="2571580"/>
            <a:ext cx="2666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/>
              <a:t>D</a:t>
            </a:r>
            <a:r>
              <a:rPr lang="en-US" b="1" baseline="-25000" dirty="0" err="1"/>
              <a:t>fn</a:t>
            </a:r>
            <a:r>
              <a:rPr lang="ru-RU" b="1" dirty="0"/>
              <a:t> – быстрые нейтроны </a:t>
            </a:r>
            <a:endParaRPr lang="ru-RU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7551A221-D49D-4D61-88E4-3A6B72754D75}"/>
              </a:ext>
            </a:extLst>
          </p:cNvPr>
          <p:cNvSpPr txBox="1"/>
          <p:nvPr/>
        </p:nvSpPr>
        <p:spPr>
          <a:xfrm rot="16200000">
            <a:off x="6097817" y="3300982"/>
            <a:ext cx="2505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Поглощенная доза, Гр</a:t>
            </a:r>
          </a:p>
        </p:txBody>
      </p:sp>
      <p:graphicFrame>
        <p:nvGraphicFramePr>
          <p:cNvPr id="67" name="Таблица 65">
            <a:extLst>
              <a:ext uri="{FF2B5EF4-FFF2-40B4-BE49-F238E27FC236}">
                <a16:creationId xmlns:a16="http://schemas.microsoft.com/office/drawing/2014/main" id="{95EB46B3-BCBE-4FE7-8614-A497CC298A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771941"/>
              </p:ext>
            </p:extLst>
          </p:nvPr>
        </p:nvGraphicFramePr>
        <p:xfrm>
          <a:off x="7965003" y="4209630"/>
          <a:ext cx="371254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26835">
                  <a:extLst>
                    <a:ext uri="{9D8B030D-6E8A-4147-A177-3AD203B41FA5}">
                      <a16:colId xmlns:a16="http://schemas.microsoft.com/office/drawing/2014/main" val="4011176940"/>
                    </a:ext>
                  </a:extLst>
                </a:gridCol>
                <a:gridCol w="1085705">
                  <a:extLst>
                    <a:ext uri="{9D8B030D-6E8A-4147-A177-3AD203B41FA5}">
                      <a16:colId xmlns:a16="http://schemas.microsoft.com/office/drawing/2014/main" val="146045531"/>
                    </a:ext>
                  </a:extLst>
                </a:gridCol>
              </a:tblGrid>
              <a:tr h="261496">
                <a:tc>
                  <a:txBody>
                    <a:bodyPr/>
                    <a:lstStyle/>
                    <a:p>
                      <a:r>
                        <a:rPr lang="ru-RU" sz="1200" dirty="0"/>
                        <a:t>Компонент дозы</a:t>
                      </a:r>
                      <a:r>
                        <a:rPr lang="en-US" sz="1200" dirty="0"/>
                        <a:t> </a:t>
                      </a:r>
                      <a:r>
                        <a:rPr lang="ru-RU" sz="1200" dirty="0"/>
                        <a:t>для плотности потока нейтронов 10</a:t>
                      </a:r>
                      <a:r>
                        <a:rPr lang="ru-RU" sz="1200" baseline="30000" dirty="0"/>
                        <a:t>9</a:t>
                      </a:r>
                      <a:r>
                        <a:rPr lang="ru-RU" sz="1200" baseline="0" dirty="0"/>
                        <a:t> </a:t>
                      </a:r>
                      <a:r>
                        <a:rPr lang="en-US" sz="1200" baseline="0" dirty="0"/>
                        <a:t>n/</a:t>
                      </a:r>
                      <a:r>
                        <a:rPr lang="ru-RU" sz="1200" baseline="0" dirty="0"/>
                        <a:t>см</a:t>
                      </a:r>
                      <a:r>
                        <a:rPr lang="ru-RU" sz="1200" baseline="30000" dirty="0"/>
                        <a:t>2</a:t>
                      </a:r>
                      <a:r>
                        <a:rPr lang="ru-RU" sz="1200" baseline="0" dirty="0"/>
                        <a:t>с</a:t>
                      </a:r>
                      <a:endParaRPr lang="ru-RU" sz="1200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Величина, Гр/ч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8593095"/>
                  </a:ext>
                </a:extLst>
              </a:tr>
              <a:tr h="2614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/>
                        <a:t>D</a:t>
                      </a:r>
                      <a:r>
                        <a:rPr lang="en-US" sz="1200" b="0" baseline="-25000" dirty="0"/>
                        <a:t>10B </a:t>
                      </a:r>
                      <a:r>
                        <a:rPr lang="ru-RU" sz="1200" b="0" baseline="-25000" dirty="0"/>
                        <a:t>,</a:t>
                      </a:r>
                      <a:r>
                        <a:rPr lang="en-US" sz="1200" b="0" baseline="30000" dirty="0"/>
                        <a:t>10</a:t>
                      </a:r>
                      <a:r>
                        <a:rPr lang="en-US" sz="1200" b="0" dirty="0"/>
                        <a:t>B (n,</a:t>
                      </a:r>
                      <a:r>
                        <a:rPr lang="el-GR" sz="1200" b="0" dirty="0"/>
                        <a:t>α</a:t>
                      </a:r>
                      <a:r>
                        <a:rPr lang="en-US" sz="1200" b="0" dirty="0"/>
                        <a:t>)</a:t>
                      </a:r>
                      <a:r>
                        <a:rPr lang="ru-RU" sz="1200" b="0" dirty="0"/>
                        <a:t>, для 1 мкг/г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0,6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8146465"/>
                  </a:ext>
                </a:extLst>
              </a:tr>
              <a:tr h="2614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/>
                        <a:t>D</a:t>
                      </a:r>
                      <a:r>
                        <a:rPr lang="el-GR" sz="1200" b="0" baseline="-25000" dirty="0"/>
                        <a:t>γ</a:t>
                      </a:r>
                      <a:r>
                        <a:rPr lang="en-US" sz="1200" b="0" baseline="-25000" dirty="0"/>
                        <a:t>H </a:t>
                      </a:r>
                      <a:r>
                        <a:rPr lang="ru-RU" sz="1200" b="0" baseline="-25000" dirty="0"/>
                        <a:t>,</a:t>
                      </a:r>
                      <a:r>
                        <a:rPr lang="ru-RU" sz="1200" b="0" baseline="30000" dirty="0"/>
                        <a:t>1</a:t>
                      </a:r>
                      <a:r>
                        <a:rPr lang="en-US" sz="1200" b="0" dirty="0"/>
                        <a:t>H (n,</a:t>
                      </a:r>
                      <a:r>
                        <a:rPr lang="el-GR" sz="1200" b="0" dirty="0"/>
                        <a:t>γ</a:t>
                      </a:r>
                      <a:r>
                        <a:rPr lang="en-US" sz="1200" b="0" dirty="0"/>
                        <a:t>)</a:t>
                      </a:r>
                      <a:r>
                        <a:rPr lang="ru-RU" sz="1200" b="0" dirty="0"/>
                        <a:t> </a:t>
                      </a:r>
                      <a:r>
                        <a:rPr lang="en-US" sz="1200" b="0" dirty="0"/>
                        <a:t>2.2 </a:t>
                      </a:r>
                      <a:r>
                        <a:rPr lang="ru-RU" sz="1200" b="0" dirty="0"/>
                        <a:t>МэВ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6,4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0293139"/>
                  </a:ext>
                </a:extLst>
              </a:tr>
              <a:tr h="2614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err="1"/>
                        <a:t>D</a:t>
                      </a:r>
                      <a:r>
                        <a:rPr lang="en-US" sz="1200" b="0" baseline="-25000" dirty="0" err="1"/>
                        <a:t>Np</a:t>
                      </a:r>
                      <a:r>
                        <a:rPr lang="en-US" sz="1200" b="0" baseline="-25000" dirty="0"/>
                        <a:t> </a:t>
                      </a:r>
                      <a:r>
                        <a:rPr lang="ru-RU" sz="1200" b="0" baseline="-25000" dirty="0"/>
                        <a:t>,</a:t>
                      </a:r>
                      <a:r>
                        <a:rPr lang="ru-RU" sz="1200" b="0" baseline="30000" dirty="0"/>
                        <a:t>14</a:t>
                      </a:r>
                      <a:r>
                        <a:rPr lang="en-US" sz="1200" b="0" dirty="0"/>
                        <a:t>N (</a:t>
                      </a:r>
                      <a:r>
                        <a:rPr lang="en-US" sz="1200" b="0" dirty="0" err="1"/>
                        <a:t>n,p</a:t>
                      </a:r>
                      <a:r>
                        <a:rPr lang="en-US" sz="1200" b="0" dirty="0"/>
                        <a:t>)</a:t>
                      </a:r>
                      <a:r>
                        <a:rPr lang="ru-RU" sz="1200" b="0" dirty="0"/>
                        <a:t> </a:t>
                      </a:r>
                      <a:r>
                        <a:rPr lang="en-US" sz="1200" b="0" dirty="0"/>
                        <a:t>590 </a:t>
                      </a:r>
                      <a:r>
                        <a:rPr lang="ru-RU" sz="1200" b="0" dirty="0"/>
                        <a:t>кэВ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074040"/>
                  </a:ext>
                </a:extLst>
              </a:tr>
              <a:tr h="2614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/>
                        <a:t>D</a:t>
                      </a:r>
                      <a:r>
                        <a:rPr lang="el-GR" sz="1200" b="0" baseline="-25000" dirty="0"/>
                        <a:t>γ</a:t>
                      </a:r>
                      <a:r>
                        <a:rPr lang="ru-RU" sz="1200" b="0" baseline="-25000" dirty="0"/>
                        <a:t>1 </a:t>
                      </a:r>
                      <a:r>
                        <a:rPr lang="ru-RU" sz="1200" b="0" dirty="0"/>
                        <a:t>– гамма от источника нейтронов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0,72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0634035"/>
                  </a:ext>
                </a:extLst>
              </a:tr>
              <a:tr h="2614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err="1"/>
                        <a:t>D</a:t>
                      </a:r>
                      <a:r>
                        <a:rPr lang="en-US" sz="1200" b="0" baseline="-25000" dirty="0" err="1"/>
                        <a:t>fn</a:t>
                      </a:r>
                      <a:r>
                        <a:rPr lang="ru-RU" sz="1200" b="0" dirty="0"/>
                        <a:t> – быстрые нейтроны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0,5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5651559"/>
                  </a:ext>
                </a:extLst>
              </a:tr>
            </a:tbl>
          </a:graphicData>
        </a:graphic>
      </p:graphicFrame>
      <p:sp>
        <p:nvSpPr>
          <p:cNvPr id="68" name="TextBox 67">
            <a:extLst>
              <a:ext uri="{FF2B5EF4-FFF2-40B4-BE49-F238E27FC236}">
                <a16:creationId xmlns:a16="http://schemas.microsoft.com/office/drawing/2014/main" id="{19E65BD4-633C-4487-9274-90A0E7B6B6B7}"/>
              </a:ext>
            </a:extLst>
          </p:cNvPr>
          <p:cNvSpPr txBox="1"/>
          <p:nvPr/>
        </p:nvSpPr>
        <p:spPr>
          <a:xfrm>
            <a:off x="4841029" y="5959554"/>
            <a:ext cx="1031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25</a:t>
            </a:r>
            <a:r>
              <a:rPr lang="en-US" dirty="0"/>
              <a:t> </a:t>
            </a:r>
            <a:r>
              <a:rPr lang="ru-RU" dirty="0"/>
              <a:t>мкг/г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308CD6B9-AA2A-4F56-86CE-33B235DDF6E4}"/>
              </a:ext>
            </a:extLst>
          </p:cNvPr>
          <p:cNvSpPr txBox="1"/>
          <p:nvPr/>
        </p:nvSpPr>
        <p:spPr>
          <a:xfrm>
            <a:off x="9317258" y="802800"/>
            <a:ext cx="1172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Koivunoro</a:t>
            </a:r>
            <a:r>
              <a:rPr lang="ru-RU" sz="1200" dirty="0"/>
              <a:t> 2010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B14DDE-ED8E-42B6-8122-6F34424F4B2C}"/>
              </a:ext>
            </a:extLst>
          </p:cNvPr>
          <p:cNvSpPr txBox="1"/>
          <p:nvPr/>
        </p:nvSpPr>
        <p:spPr>
          <a:xfrm>
            <a:off x="274386" y="3191266"/>
            <a:ext cx="2352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</a:t>
            </a:r>
            <a:r>
              <a:rPr lang="ru-RU" baseline="-25000" dirty="0" err="1"/>
              <a:t>обл</a:t>
            </a:r>
            <a:r>
              <a:rPr lang="ru-RU" dirty="0"/>
              <a:t> = 40 мин</a:t>
            </a:r>
          </a:p>
          <a:p>
            <a:r>
              <a:rPr lang="ru-RU" dirty="0"/>
              <a:t>Ф</a:t>
            </a:r>
            <a:r>
              <a:rPr lang="en-US" dirty="0"/>
              <a:t>n = ~ 10</a:t>
            </a:r>
            <a:r>
              <a:rPr lang="en-US" baseline="30000" dirty="0"/>
              <a:t>12 </a:t>
            </a:r>
            <a:r>
              <a:rPr lang="en-US" dirty="0"/>
              <a:t>n/</a:t>
            </a:r>
            <a:r>
              <a:rPr lang="ru-RU" dirty="0"/>
              <a:t>см</a:t>
            </a:r>
            <a:r>
              <a:rPr lang="ru-RU" baseline="30000" dirty="0"/>
              <a:t>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8AA909-2036-4CD5-ABD2-24864D5D752D}"/>
              </a:ext>
            </a:extLst>
          </p:cNvPr>
          <p:cNvSpPr txBox="1"/>
          <p:nvPr/>
        </p:nvSpPr>
        <p:spPr>
          <a:xfrm>
            <a:off x="2592764" y="4322297"/>
            <a:ext cx="72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/>
              <a:t>6 Гр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7C51979F-6AEE-41E5-A71C-F218429F8633}"/>
              </a:ext>
            </a:extLst>
          </p:cNvPr>
          <p:cNvSpPr txBox="1"/>
          <p:nvPr/>
        </p:nvSpPr>
        <p:spPr>
          <a:xfrm>
            <a:off x="2658484" y="4953107"/>
            <a:ext cx="728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4 Гр</a:t>
            </a:r>
          </a:p>
          <a:p>
            <a:pPr algn="ctr"/>
            <a:r>
              <a:rPr lang="ru-RU" dirty="0"/>
              <a:t>74 %</a:t>
            </a:r>
          </a:p>
        </p:txBody>
      </p: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87489DAA-D8A5-4C67-A46B-58F8314B2D42}"/>
              </a:ext>
            </a:extLst>
          </p:cNvPr>
          <p:cNvCxnSpPr>
            <a:cxnSpLocks/>
            <a:stCxn id="33" idx="1"/>
          </p:cNvCxnSpPr>
          <p:nvPr/>
        </p:nvCxnSpPr>
        <p:spPr>
          <a:xfrm flipH="1" flipV="1">
            <a:off x="1200151" y="4953000"/>
            <a:ext cx="1267184" cy="72009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5AD1DEEB-D598-4C25-B8D2-1852B78FBBBC}"/>
              </a:ext>
            </a:extLst>
          </p:cNvPr>
          <p:cNvSpPr txBox="1"/>
          <p:nvPr/>
        </p:nvSpPr>
        <p:spPr>
          <a:xfrm>
            <a:off x="531050" y="4781258"/>
            <a:ext cx="72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0,7 Гр</a:t>
            </a:r>
          </a:p>
        </p:txBody>
      </p:sp>
      <p:cxnSp>
        <p:nvCxnSpPr>
          <p:cNvPr id="72" name="Прямая со стрелкой 71">
            <a:extLst>
              <a:ext uri="{FF2B5EF4-FFF2-40B4-BE49-F238E27FC236}">
                <a16:creationId xmlns:a16="http://schemas.microsoft.com/office/drawing/2014/main" id="{8D843F6D-83DD-46C6-B07B-F43A80E63DEE}"/>
              </a:ext>
            </a:extLst>
          </p:cNvPr>
          <p:cNvCxnSpPr>
            <a:cxnSpLocks/>
          </p:cNvCxnSpPr>
          <p:nvPr/>
        </p:nvCxnSpPr>
        <p:spPr>
          <a:xfrm flipH="1" flipV="1">
            <a:off x="1229055" y="5381159"/>
            <a:ext cx="1216450" cy="42265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>
            <a:extLst>
              <a:ext uri="{FF2B5EF4-FFF2-40B4-BE49-F238E27FC236}">
                <a16:creationId xmlns:a16="http://schemas.microsoft.com/office/drawing/2014/main" id="{655736DB-20A8-411F-BEF3-E0B17086521F}"/>
              </a:ext>
            </a:extLst>
          </p:cNvPr>
          <p:cNvCxnSpPr>
            <a:cxnSpLocks/>
          </p:cNvCxnSpPr>
          <p:nvPr/>
        </p:nvCxnSpPr>
        <p:spPr>
          <a:xfrm flipH="1" flipV="1">
            <a:off x="1259939" y="5757171"/>
            <a:ext cx="1213246" cy="952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1C87D642-C852-4C7D-84DE-E944E9CDC47C}"/>
              </a:ext>
            </a:extLst>
          </p:cNvPr>
          <p:cNvSpPr txBox="1"/>
          <p:nvPr/>
        </p:nvSpPr>
        <p:spPr>
          <a:xfrm>
            <a:off x="540575" y="5199017"/>
            <a:ext cx="72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0,5 Гр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7D689F5-E099-45D4-AB6E-67E93EB51DC1}"/>
              </a:ext>
            </a:extLst>
          </p:cNvPr>
          <p:cNvSpPr txBox="1"/>
          <p:nvPr/>
        </p:nvSpPr>
        <p:spPr>
          <a:xfrm>
            <a:off x="550244" y="5549781"/>
            <a:ext cx="72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0,3 Гр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8EC9D74A-3D80-4F8E-8B23-FA51A37D3799}"/>
              </a:ext>
            </a:extLst>
          </p:cNvPr>
          <p:cNvSpPr txBox="1"/>
          <p:nvPr/>
        </p:nvSpPr>
        <p:spPr>
          <a:xfrm>
            <a:off x="6096000" y="816738"/>
            <a:ext cx="72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/>
              <a:t>26 Гр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176B7E49-718E-41E3-8FA9-27AA056E91B9}"/>
              </a:ext>
            </a:extLst>
          </p:cNvPr>
          <p:cNvSpPr txBox="1"/>
          <p:nvPr/>
        </p:nvSpPr>
        <p:spPr>
          <a:xfrm>
            <a:off x="4941516" y="2519501"/>
            <a:ext cx="72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/>
              <a:t>16 Гр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6D01608A-43DF-4672-939A-D8ECF2ED1363}"/>
              </a:ext>
            </a:extLst>
          </p:cNvPr>
          <p:cNvSpPr txBox="1"/>
          <p:nvPr/>
        </p:nvSpPr>
        <p:spPr>
          <a:xfrm>
            <a:off x="3817457" y="3217075"/>
            <a:ext cx="728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/>
              <a:t>11 Гр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F45382BF-898A-4A1E-A001-19312BE4A860}"/>
              </a:ext>
            </a:extLst>
          </p:cNvPr>
          <p:cNvSpPr txBox="1"/>
          <p:nvPr/>
        </p:nvSpPr>
        <p:spPr>
          <a:xfrm>
            <a:off x="3716746" y="4969218"/>
            <a:ext cx="728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4 Гр</a:t>
            </a:r>
          </a:p>
          <a:p>
            <a:pPr algn="ctr"/>
            <a:r>
              <a:rPr lang="ru-RU" dirty="0"/>
              <a:t>36 %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8117AAE5-4B6E-4A8A-AA08-3DECC0EA8E6B}"/>
              </a:ext>
            </a:extLst>
          </p:cNvPr>
          <p:cNvSpPr txBox="1"/>
          <p:nvPr/>
        </p:nvSpPr>
        <p:spPr>
          <a:xfrm>
            <a:off x="4856696" y="4955875"/>
            <a:ext cx="7288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4 Гр</a:t>
            </a:r>
          </a:p>
          <a:p>
            <a:pPr algn="ctr"/>
            <a:r>
              <a:rPr lang="ru-RU" dirty="0"/>
              <a:t>27 %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1634533E-5840-41B6-9FF0-75C56154D445}"/>
              </a:ext>
            </a:extLst>
          </p:cNvPr>
          <p:cNvSpPr txBox="1"/>
          <p:nvPr/>
        </p:nvSpPr>
        <p:spPr>
          <a:xfrm>
            <a:off x="5972225" y="4935405"/>
            <a:ext cx="809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4 Гр 16%</a:t>
            </a:r>
          </a:p>
        </p:txBody>
      </p:sp>
      <p:pic>
        <p:nvPicPr>
          <p:cNvPr id="82" name="Рисунок 81">
            <a:extLst>
              <a:ext uri="{FF2B5EF4-FFF2-40B4-BE49-F238E27FC236}">
                <a16:creationId xmlns:a16="http://schemas.microsoft.com/office/drawing/2014/main" id="{5EA1E780-CEA3-4F8F-AF92-5A3AE967A8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50393" y="1"/>
            <a:ext cx="741606" cy="101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402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20657" y="30926"/>
            <a:ext cx="1730284" cy="821960"/>
          </a:xfrm>
          <a:prstGeom prst="rect">
            <a:avLst/>
          </a:prstGeom>
        </p:spPr>
      </p:pic>
      <p:sp>
        <p:nvSpPr>
          <p:cNvPr id="9" name="Нижний колонтитул 7"/>
          <p:cNvSpPr txBox="1">
            <a:spLocks/>
          </p:cNvSpPr>
          <p:nvPr/>
        </p:nvSpPr>
        <p:spPr>
          <a:xfrm>
            <a:off x="9559448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Lipengolts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10" name="Номер слайда 2">
            <a:extLst>
              <a:ext uri="{FF2B5EF4-FFF2-40B4-BE49-F238E27FC236}">
                <a16:creationId xmlns:a16="http://schemas.microsoft.com/office/drawing/2014/main" id="{FC867F97-08D7-476D-8811-D06ED3D64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11</a:t>
            </a:fld>
            <a:endParaRPr lang="ru-RU" dirty="0"/>
          </a:p>
        </p:txBody>
      </p:sp>
      <p:sp>
        <p:nvSpPr>
          <p:cNvPr id="12" name="Заголовок 2">
            <a:extLst>
              <a:ext uri="{FF2B5EF4-FFF2-40B4-BE49-F238E27FC236}">
                <a16:creationId xmlns:a16="http://schemas.microsoft.com/office/drawing/2014/main" id="{4E1ADE8A-22D5-446F-91EA-24378CC0D081}"/>
              </a:ext>
            </a:extLst>
          </p:cNvPr>
          <p:cNvSpPr txBox="1">
            <a:spLocks/>
          </p:cNvSpPr>
          <p:nvPr/>
        </p:nvSpPr>
        <p:spPr>
          <a:xfrm>
            <a:off x="2295812" y="191152"/>
            <a:ext cx="8010237" cy="74339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u="sng" dirty="0">
                <a:latin typeface="+mn-lt"/>
                <a:ea typeface="+mn-ea"/>
                <a:cs typeface="Times New Roman" panose="02020603050405020304" pitchFamily="18" charset="0"/>
              </a:rPr>
              <a:t>Смешанное поле излучений при БНЗТ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DA448CB-A01A-4336-ACE9-CA96AE3C00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A48B9B5-41A0-47D3-8D51-D81D1EF415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2911" y="4102639"/>
            <a:ext cx="8096250" cy="214296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768BF76-EDD3-4793-85EB-545E42185F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564" y="4210665"/>
            <a:ext cx="3322400" cy="242457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CD769F7-6EB2-417A-9BEE-EE51FD5FB4AF}"/>
              </a:ext>
            </a:extLst>
          </p:cNvPr>
          <p:cNvSpPr txBox="1"/>
          <p:nvPr/>
        </p:nvSpPr>
        <p:spPr>
          <a:xfrm>
            <a:off x="8804191" y="3815434"/>
            <a:ext cx="34671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Sato 2018. DOI:10.1038/s41598-017-18871-0</a:t>
            </a:r>
            <a:endParaRPr lang="ru-RU" sz="1200" dirty="0"/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8E42F307-D95E-416A-B079-C6174176B1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623451"/>
              </p:ext>
            </p:extLst>
          </p:nvPr>
        </p:nvGraphicFramePr>
        <p:xfrm>
          <a:off x="1519761" y="1086579"/>
          <a:ext cx="7848744" cy="2433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71470">
                  <a:extLst>
                    <a:ext uri="{9D8B030D-6E8A-4147-A177-3AD203B41FA5}">
                      <a16:colId xmlns:a16="http://schemas.microsoft.com/office/drawing/2014/main" val="3798933872"/>
                    </a:ext>
                  </a:extLst>
                </a:gridCol>
                <a:gridCol w="1900700">
                  <a:extLst>
                    <a:ext uri="{9D8B030D-6E8A-4147-A177-3AD203B41FA5}">
                      <a16:colId xmlns:a16="http://schemas.microsoft.com/office/drawing/2014/main" val="1117603979"/>
                    </a:ext>
                  </a:extLst>
                </a:gridCol>
                <a:gridCol w="1628775">
                  <a:extLst>
                    <a:ext uri="{9D8B030D-6E8A-4147-A177-3AD203B41FA5}">
                      <a16:colId xmlns:a16="http://schemas.microsoft.com/office/drawing/2014/main" val="1663851725"/>
                    </a:ext>
                  </a:extLst>
                </a:gridCol>
                <a:gridCol w="1447799">
                  <a:extLst>
                    <a:ext uri="{9D8B030D-6E8A-4147-A177-3AD203B41FA5}">
                      <a16:colId xmlns:a16="http://schemas.microsoft.com/office/drawing/2014/main" val="4928032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Излучение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Энергия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ЛПЭ, кэВ/мкм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Пробег, мкм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66291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Фотонное излучение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2,2 МэВ</a:t>
                      </a:r>
                    </a:p>
                    <a:p>
                      <a:pPr algn="ctr"/>
                      <a:r>
                        <a:rPr lang="ru-RU" sz="1600" dirty="0"/>
                        <a:t>~ 500 кэВ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~ 0,2</a:t>
                      </a:r>
                    </a:p>
                    <a:p>
                      <a:pPr algn="ctr"/>
                      <a:r>
                        <a:rPr lang="ru-RU" sz="1600" dirty="0"/>
                        <a:t>~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-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3123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Протонное излучение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590 кэВ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996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Быстрые нейтроны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100 – 700 кэВ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~ 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44629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Альфа-излучение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1,47 МэВ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164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4207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600" dirty="0"/>
                        <a:t>Заряженные тяжелые частицы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840 кэВ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151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486011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A02146AB-67A3-4D79-801E-44BD0AC0D857}"/>
              </a:ext>
            </a:extLst>
          </p:cNvPr>
          <p:cNvSpPr txBox="1"/>
          <p:nvPr/>
        </p:nvSpPr>
        <p:spPr>
          <a:xfrm>
            <a:off x="4862668" y="6035081"/>
            <a:ext cx="160972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l-GR" dirty="0"/>
              <a:t>α</a:t>
            </a:r>
            <a:r>
              <a:rPr lang="en-US" dirty="0"/>
              <a:t> +</a:t>
            </a:r>
            <a:r>
              <a:rPr lang="ru-RU" baseline="30000" dirty="0"/>
              <a:t>7</a:t>
            </a:r>
            <a:r>
              <a:rPr lang="en-US" dirty="0"/>
              <a:t>Li</a:t>
            </a:r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E2EAEE3-EAB8-466C-BDED-DAD982CF6F89}"/>
              </a:ext>
            </a:extLst>
          </p:cNvPr>
          <p:cNvSpPr txBox="1"/>
          <p:nvPr/>
        </p:nvSpPr>
        <p:spPr>
          <a:xfrm>
            <a:off x="6472393" y="6073191"/>
            <a:ext cx="1695152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Протоны отдачи быстрых нейтронов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3787476-CD71-46DC-BB66-6F9393E68133}"/>
              </a:ext>
            </a:extLst>
          </p:cNvPr>
          <p:cNvSpPr txBox="1"/>
          <p:nvPr/>
        </p:nvSpPr>
        <p:spPr>
          <a:xfrm>
            <a:off x="8281845" y="6073191"/>
            <a:ext cx="169515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Протоны </a:t>
            </a:r>
            <a:r>
              <a:rPr lang="ru-RU" sz="1400" baseline="30000" dirty="0"/>
              <a:t>14</a:t>
            </a:r>
            <a:r>
              <a:rPr lang="en-US" sz="1400" dirty="0"/>
              <a:t>N(</a:t>
            </a:r>
            <a:r>
              <a:rPr lang="en-US" sz="1400" dirty="0" err="1"/>
              <a:t>n,p</a:t>
            </a:r>
            <a:r>
              <a:rPr lang="en-US" sz="1400" dirty="0"/>
              <a:t>)</a:t>
            </a:r>
            <a:r>
              <a:rPr lang="en-US" sz="1400" baseline="30000" dirty="0"/>
              <a:t>14</a:t>
            </a:r>
            <a:r>
              <a:rPr lang="en-US" sz="1400" dirty="0"/>
              <a:t>C</a:t>
            </a:r>
            <a:r>
              <a:rPr lang="ru-RU" sz="1400" baseline="-25000" dirty="0"/>
              <a:t> </a:t>
            </a:r>
            <a:endParaRPr lang="ru-RU" sz="14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914C41A-E0ED-4E24-A807-5CE47A372282}"/>
              </a:ext>
            </a:extLst>
          </p:cNvPr>
          <p:cNvSpPr txBox="1"/>
          <p:nvPr/>
        </p:nvSpPr>
        <p:spPr>
          <a:xfrm>
            <a:off x="10091297" y="6070065"/>
            <a:ext cx="1695152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/>
              <a:t>Фотоны </a:t>
            </a:r>
            <a:r>
              <a:rPr lang="en-US" sz="1400" baseline="30000" dirty="0"/>
              <a:t>1</a:t>
            </a:r>
            <a:r>
              <a:rPr lang="en-US" sz="1400" dirty="0"/>
              <a:t>H(n,</a:t>
            </a:r>
            <a:r>
              <a:rPr lang="el-GR" sz="1400" dirty="0"/>
              <a:t>γ</a:t>
            </a:r>
            <a:r>
              <a:rPr lang="en-US" sz="1400" dirty="0"/>
              <a:t>)</a:t>
            </a:r>
            <a:r>
              <a:rPr lang="en-US" sz="1400" baseline="30000" dirty="0"/>
              <a:t>2</a:t>
            </a:r>
            <a:r>
              <a:rPr lang="en-US" sz="1400" dirty="0"/>
              <a:t>H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2064956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20657" y="30926"/>
            <a:ext cx="1730284" cy="821960"/>
          </a:xfrm>
          <a:prstGeom prst="rect">
            <a:avLst/>
          </a:prstGeom>
        </p:spPr>
      </p:pic>
      <p:sp>
        <p:nvSpPr>
          <p:cNvPr id="9" name="Нижний колонтитул 7"/>
          <p:cNvSpPr txBox="1">
            <a:spLocks/>
          </p:cNvSpPr>
          <p:nvPr/>
        </p:nvSpPr>
        <p:spPr>
          <a:xfrm>
            <a:off x="9559448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Lipengolts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10" name="Номер слайда 2">
            <a:extLst>
              <a:ext uri="{FF2B5EF4-FFF2-40B4-BE49-F238E27FC236}">
                <a16:creationId xmlns:a16="http://schemas.microsoft.com/office/drawing/2014/main" id="{FC867F97-08D7-476D-8811-D06ED3D64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12</a:t>
            </a:fld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250CAF-8F79-456C-B3D3-1897A4A9C84A}"/>
              </a:ext>
            </a:extLst>
          </p:cNvPr>
          <p:cNvSpPr txBox="1"/>
          <p:nvPr/>
        </p:nvSpPr>
        <p:spPr>
          <a:xfrm>
            <a:off x="2428697" y="3004449"/>
            <a:ext cx="66092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/>
              <a:t>D</a:t>
            </a:r>
            <a:r>
              <a:rPr lang="en-US" sz="2800" b="1" baseline="-25000" dirty="0" err="1"/>
              <a:t>w</a:t>
            </a:r>
            <a:r>
              <a:rPr lang="ru-RU" sz="2800" b="1" dirty="0"/>
              <a:t> </a:t>
            </a:r>
            <a:r>
              <a:rPr lang="en-US" sz="2800" b="1" dirty="0"/>
              <a:t>=</a:t>
            </a:r>
            <a:r>
              <a:rPr lang="ru-RU" sz="2800" b="1" dirty="0"/>
              <a:t> </a:t>
            </a:r>
            <a:r>
              <a:rPr lang="en-US" sz="2800" b="1" dirty="0" err="1"/>
              <a:t>w</a:t>
            </a:r>
            <a:r>
              <a:rPr lang="en-US" sz="2800" b="1" baseline="-25000" dirty="0" err="1"/>
              <a:t>fn</a:t>
            </a:r>
            <a:r>
              <a:rPr lang="en-US" sz="2800" b="1" dirty="0" err="1"/>
              <a:t>·D</a:t>
            </a:r>
            <a:r>
              <a:rPr lang="en-US" sz="2800" b="1" baseline="-25000" dirty="0" err="1"/>
              <a:t>fn</a:t>
            </a:r>
            <a:r>
              <a:rPr lang="ru-RU" sz="2800" b="1" baseline="-25000" dirty="0"/>
              <a:t> </a:t>
            </a:r>
            <a:r>
              <a:rPr lang="en-US" sz="2800" b="1" dirty="0"/>
              <a:t>+</a:t>
            </a:r>
            <a:r>
              <a:rPr lang="ru-RU" sz="2800" b="1" dirty="0"/>
              <a:t> </a:t>
            </a:r>
            <a:r>
              <a:rPr lang="en-US" sz="2800" b="1" dirty="0" err="1"/>
              <a:t>w</a:t>
            </a:r>
            <a:r>
              <a:rPr lang="en-US" sz="2800" b="1" baseline="-25000" dirty="0" err="1"/>
              <a:t>p</a:t>
            </a:r>
            <a:r>
              <a:rPr lang="en-US" sz="2800" b="1" dirty="0" err="1"/>
              <a:t>·D</a:t>
            </a:r>
            <a:r>
              <a:rPr lang="en-US" sz="2800" b="1" baseline="-25000" dirty="0" err="1"/>
              <a:t>p</a:t>
            </a:r>
            <a:r>
              <a:rPr lang="ru-RU" sz="2800" b="1" baseline="-25000" dirty="0"/>
              <a:t> </a:t>
            </a:r>
            <a:r>
              <a:rPr lang="en-US" sz="2800" b="1" dirty="0"/>
              <a:t>+</a:t>
            </a:r>
            <a:r>
              <a:rPr lang="ru-RU" sz="2800" b="1" dirty="0"/>
              <a:t> </a:t>
            </a:r>
            <a:r>
              <a:rPr lang="en-US" sz="2800" b="1" dirty="0"/>
              <a:t>w</a:t>
            </a:r>
            <a:r>
              <a:rPr lang="el-GR" sz="2800" b="1" baseline="-25000" dirty="0"/>
              <a:t> γ </a:t>
            </a:r>
            <a:r>
              <a:rPr lang="en-US" sz="2800" b="1" dirty="0"/>
              <a:t>·D</a:t>
            </a:r>
            <a:r>
              <a:rPr lang="el-GR" sz="2800" b="1" baseline="-25000" dirty="0"/>
              <a:t>γ</a:t>
            </a:r>
            <a:r>
              <a:rPr lang="ru-RU" sz="2800" b="1" dirty="0"/>
              <a:t>+</a:t>
            </a:r>
            <a:r>
              <a:rPr lang="en-US" sz="2800" b="1" dirty="0"/>
              <a:t> </a:t>
            </a:r>
            <a:r>
              <a:rPr lang="en-US" sz="2800" b="1" dirty="0">
                <a:solidFill>
                  <a:srgbClr val="FF0000"/>
                </a:solidFill>
              </a:rPr>
              <a:t>w</a:t>
            </a:r>
            <a:r>
              <a:rPr lang="el-GR" sz="2800" b="1" baseline="-25000" dirty="0">
                <a:solidFill>
                  <a:srgbClr val="FF0000"/>
                </a:solidFill>
              </a:rPr>
              <a:t> </a:t>
            </a:r>
            <a:r>
              <a:rPr lang="en-US" sz="2800" b="1" baseline="-25000" dirty="0">
                <a:solidFill>
                  <a:srgbClr val="FF0000"/>
                </a:solidFill>
              </a:rPr>
              <a:t>10B</a:t>
            </a:r>
            <a:r>
              <a:rPr lang="el-GR" sz="2800" b="1" baseline="-25000" dirty="0">
                <a:solidFill>
                  <a:srgbClr val="FF0000"/>
                </a:solidFill>
              </a:rPr>
              <a:t> </a:t>
            </a:r>
            <a:r>
              <a:rPr lang="en-US" sz="2800" b="1" dirty="0">
                <a:solidFill>
                  <a:srgbClr val="FF0000"/>
                </a:solidFill>
              </a:rPr>
              <a:t>·D</a:t>
            </a:r>
            <a:r>
              <a:rPr lang="en-US" sz="2800" b="1" baseline="-25000" dirty="0">
                <a:solidFill>
                  <a:srgbClr val="FF0000"/>
                </a:solidFill>
              </a:rPr>
              <a:t>10B</a:t>
            </a:r>
            <a:endParaRPr lang="ru-RU" sz="2800" b="1" baseline="-25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41E9C7-45AE-4C09-8F0E-4CE0E6577533}"/>
              </a:ext>
            </a:extLst>
          </p:cNvPr>
          <p:cNvSpPr txBox="1"/>
          <p:nvPr/>
        </p:nvSpPr>
        <p:spPr>
          <a:xfrm>
            <a:off x="838288" y="3621669"/>
            <a:ext cx="10526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D</a:t>
            </a:r>
            <a:r>
              <a:rPr lang="en-US" sz="1600" baseline="-25000" dirty="0" err="1"/>
              <a:t>fn</a:t>
            </a:r>
            <a:r>
              <a:rPr lang="ru-RU" sz="1600" dirty="0"/>
              <a:t>,</a:t>
            </a:r>
            <a:r>
              <a:rPr lang="de-AT" sz="1600" baseline="-25000" dirty="0"/>
              <a:t> </a:t>
            </a:r>
            <a:r>
              <a:rPr lang="de-AT" sz="1600" dirty="0" err="1"/>
              <a:t>w</a:t>
            </a:r>
            <a:r>
              <a:rPr lang="de-AT" sz="1600" baseline="-25000" dirty="0" err="1"/>
              <a:t>fn</a:t>
            </a:r>
            <a:r>
              <a:rPr lang="en-US" sz="1600" baseline="-25000" dirty="0"/>
              <a:t>  </a:t>
            </a:r>
            <a:r>
              <a:rPr lang="en-US" sz="1600" dirty="0"/>
              <a:t> - </a:t>
            </a:r>
            <a:r>
              <a:rPr lang="ru-RU" sz="1600" dirty="0"/>
              <a:t>величина поглощенной дозы и взвешивающий фактор </a:t>
            </a:r>
            <a:r>
              <a:rPr lang="ru-RU" sz="1600" b="1" dirty="0"/>
              <a:t>быстрых нейт</a:t>
            </a:r>
            <a:r>
              <a:rPr lang="ru-RU" sz="1600" dirty="0"/>
              <a:t>ронов</a:t>
            </a:r>
            <a:r>
              <a:rPr lang="en-US" sz="1600" b="1" dirty="0"/>
              <a:t>  </a:t>
            </a:r>
            <a:endParaRPr lang="en-US" sz="1600" b="1" baseline="-25000" dirty="0"/>
          </a:p>
          <a:p>
            <a:r>
              <a:rPr lang="en-US" sz="1600" dirty="0" err="1"/>
              <a:t>D</a:t>
            </a:r>
            <a:r>
              <a:rPr lang="en-US" sz="1600" baseline="-25000" dirty="0" err="1"/>
              <a:t>Np</a:t>
            </a:r>
            <a:r>
              <a:rPr lang="ru-RU" sz="1600" dirty="0"/>
              <a:t> ,</a:t>
            </a:r>
            <a:r>
              <a:rPr lang="ru-RU" sz="1600" baseline="-25000" dirty="0"/>
              <a:t> </a:t>
            </a:r>
            <a:r>
              <a:rPr lang="en-US" sz="1600" dirty="0" err="1"/>
              <a:t>w</a:t>
            </a:r>
            <a:r>
              <a:rPr lang="en-US" sz="1600" baseline="-25000" dirty="0" err="1"/>
              <a:t>p</a:t>
            </a:r>
            <a:r>
              <a:rPr lang="ru-RU" sz="1600" dirty="0"/>
              <a:t>– величина поглощенной дозы и взвешивающий фактор </a:t>
            </a:r>
            <a:r>
              <a:rPr lang="ru-RU" sz="1600" b="1" dirty="0"/>
              <a:t>протонов</a:t>
            </a:r>
            <a:r>
              <a:rPr lang="ru-RU" sz="1600" dirty="0"/>
              <a:t> от  реакции </a:t>
            </a:r>
            <a:r>
              <a:rPr lang="ru-RU" sz="1600" baseline="30000" dirty="0"/>
              <a:t>14</a:t>
            </a:r>
            <a:r>
              <a:rPr lang="en-US" sz="1600" dirty="0"/>
              <a:t>N(</a:t>
            </a:r>
            <a:r>
              <a:rPr lang="en-US" sz="1600" dirty="0" err="1"/>
              <a:t>n,p</a:t>
            </a:r>
            <a:r>
              <a:rPr lang="en-US" sz="1600" dirty="0"/>
              <a:t>)</a:t>
            </a:r>
            <a:r>
              <a:rPr lang="en-US" sz="1600" baseline="30000" dirty="0"/>
              <a:t>14</a:t>
            </a:r>
            <a:r>
              <a:rPr lang="en-US" sz="1600" dirty="0"/>
              <a:t>C</a:t>
            </a:r>
            <a:r>
              <a:rPr lang="ru-RU" sz="1600" baseline="-25000" dirty="0"/>
              <a:t> </a:t>
            </a:r>
            <a:endParaRPr lang="en-US" sz="1600" baseline="-25000" dirty="0"/>
          </a:p>
          <a:p>
            <a:r>
              <a:rPr lang="en-US" sz="1600" dirty="0"/>
              <a:t>D</a:t>
            </a:r>
            <a:r>
              <a:rPr lang="el-GR" sz="1600" baseline="-25000" dirty="0"/>
              <a:t>γ</a:t>
            </a:r>
            <a:r>
              <a:rPr lang="ru-RU" sz="1600" baseline="-25000" dirty="0"/>
              <a:t>1</a:t>
            </a:r>
            <a:r>
              <a:rPr lang="ru-RU" sz="1600" dirty="0"/>
              <a:t> ,</a:t>
            </a:r>
            <a:r>
              <a:rPr lang="en-US" sz="1600" b="1" dirty="0"/>
              <a:t> </a:t>
            </a:r>
            <a:r>
              <a:rPr lang="en-US" sz="1600" dirty="0"/>
              <a:t>w</a:t>
            </a:r>
            <a:r>
              <a:rPr lang="el-GR" sz="1600" baseline="-25000" dirty="0"/>
              <a:t> γ</a:t>
            </a:r>
            <a:r>
              <a:rPr lang="en-US" sz="1600" baseline="-25000" dirty="0"/>
              <a:t> </a:t>
            </a:r>
            <a:r>
              <a:rPr lang="en-US" sz="1600" dirty="0"/>
              <a:t>– </a:t>
            </a:r>
            <a:r>
              <a:rPr lang="ru-RU" sz="1600" dirty="0"/>
              <a:t>величина поглощенной дозы и взвешивающий фактор </a:t>
            </a:r>
            <a:r>
              <a:rPr lang="ru-RU" sz="1600" b="1" dirty="0"/>
              <a:t>фотонов</a:t>
            </a:r>
            <a:endParaRPr lang="en-US" sz="1600" b="1" dirty="0"/>
          </a:p>
          <a:p>
            <a:r>
              <a:rPr lang="en-US" sz="1600" dirty="0"/>
              <a:t>D</a:t>
            </a:r>
            <a:r>
              <a:rPr lang="en-US" sz="1600" baseline="-25000" dirty="0"/>
              <a:t>10B</a:t>
            </a:r>
            <a:r>
              <a:rPr lang="ru-RU" sz="1600" dirty="0"/>
              <a:t> ,</a:t>
            </a:r>
            <a:r>
              <a:rPr lang="de-AT" sz="1600" baseline="-25000" dirty="0"/>
              <a:t> </a:t>
            </a:r>
            <a:r>
              <a:rPr lang="en-US" sz="1600" dirty="0"/>
              <a:t>w</a:t>
            </a:r>
            <a:r>
              <a:rPr lang="el-GR" sz="1600" baseline="-25000" dirty="0"/>
              <a:t> </a:t>
            </a:r>
            <a:r>
              <a:rPr lang="en-US" sz="1600" baseline="-25000" dirty="0"/>
              <a:t>10B</a:t>
            </a:r>
            <a:r>
              <a:rPr lang="el-GR" sz="1600" b="1" baseline="-25000" dirty="0"/>
              <a:t> </a:t>
            </a:r>
            <a:r>
              <a:rPr lang="en-US" sz="1600" b="1" dirty="0"/>
              <a:t>-</a:t>
            </a:r>
            <a:r>
              <a:rPr lang="ru-RU" sz="1600" b="1" dirty="0"/>
              <a:t> </a:t>
            </a:r>
            <a:r>
              <a:rPr lang="ru-RU" sz="1600" dirty="0"/>
              <a:t>величина поглощенной дозы и взвешивающий фактор  от реакции</a:t>
            </a:r>
            <a:r>
              <a:rPr lang="en-US" sz="1600" baseline="30000" dirty="0"/>
              <a:t>10</a:t>
            </a:r>
            <a:r>
              <a:rPr lang="en-US" sz="1600" dirty="0"/>
              <a:t>B(n,</a:t>
            </a:r>
            <a:r>
              <a:rPr lang="el-GR" sz="1600" dirty="0"/>
              <a:t>α</a:t>
            </a:r>
            <a:r>
              <a:rPr lang="en-US" sz="1600" dirty="0"/>
              <a:t>)</a:t>
            </a:r>
            <a:r>
              <a:rPr lang="en-US" sz="1600" baseline="30000" dirty="0"/>
              <a:t>7</a:t>
            </a:r>
            <a:r>
              <a:rPr lang="en-US" sz="1600" dirty="0"/>
              <a:t>Li</a:t>
            </a:r>
            <a:r>
              <a:rPr lang="ru-RU" sz="1600" dirty="0"/>
              <a:t> </a:t>
            </a:r>
            <a:r>
              <a:rPr lang="ru-RU" sz="1600" b="1" dirty="0"/>
              <a:t>(</a:t>
            </a:r>
            <a:r>
              <a:rPr lang="el-GR" sz="1600" b="1" dirty="0"/>
              <a:t>α</a:t>
            </a:r>
            <a:r>
              <a:rPr lang="ru-RU" sz="1600" b="1" dirty="0"/>
              <a:t>-</a:t>
            </a:r>
            <a:r>
              <a:rPr lang="ru-RU" sz="1600" b="1" baseline="30000" dirty="0"/>
              <a:t>7</a:t>
            </a:r>
            <a:r>
              <a:rPr lang="en-US" sz="1600" b="1" dirty="0"/>
              <a:t>Li-</a:t>
            </a:r>
            <a:r>
              <a:rPr lang="ru-RU" sz="1600" b="1" dirty="0"/>
              <a:t>излучение)</a:t>
            </a:r>
            <a:endParaRPr lang="en-US" sz="1600" b="1" dirty="0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0FC3256A-D5EA-4DCB-BC7F-D7D25EC56D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149157"/>
              </p:ext>
            </p:extLst>
          </p:nvPr>
        </p:nvGraphicFramePr>
        <p:xfrm>
          <a:off x="838288" y="4903997"/>
          <a:ext cx="10152016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6001">
                  <a:extLst>
                    <a:ext uri="{9D8B030D-6E8A-4147-A177-3AD203B41FA5}">
                      <a16:colId xmlns:a16="http://schemas.microsoft.com/office/drawing/2014/main" val="4017614318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693400745"/>
                    </a:ext>
                  </a:extLst>
                </a:gridCol>
                <a:gridCol w="2699111">
                  <a:extLst>
                    <a:ext uri="{9D8B030D-6E8A-4147-A177-3AD203B41FA5}">
                      <a16:colId xmlns:a16="http://schemas.microsoft.com/office/drawing/2014/main" val="1038840476"/>
                    </a:ext>
                  </a:extLst>
                </a:gridCol>
                <a:gridCol w="2538004">
                  <a:extLst>
                    <a:ext uri="{9D8B030D-6E8A-4147-A177-3AD203B41FA5}">
                      <a16:colId xmlns:a16="http://schemas.microsoft.com/office/drawing/2014/main" val="3418445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dirty="0"/>
                        <a:t>Излучение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w (</a:t>
                      </a:r>
                      <a:r>
                        <a:rPr lang="ru-RU" b="1" dirty="0"/>
                        <a:t>ОБЭ</a:t>
                      </a:r>
                      <a:r>
                        <a:rPr lang="en-US" b="1" dirty="0"/>
                        <a:t>) (</a:t>
                      </a:r>
                      <a:r>
                        <a:rPr lang="en-US" sz="1800" b="0" i="1" dirty="0"/>
                        <a:t>Hirose 2022</a:t>
                      </a:r>
                      <a:r>
                        <a:rPr lang="en-US" b="1" dirty="0"/>
                        <a:t>)</a:t>
                      </a:r>
                      <a:endParaRPr lang="ru-RU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/>
                        <a:t>w (</a:t>
                      </a:r>
                      <a:r>
                        <a:rPr lang="ru-RU" b="1" dirty="0"/>
                        <a:t>ОБЭ</a:t>
                      </a:r>
                      <a:r>
                        <a:rPr lang="en-US" b="1" dirty="0"/>
                        <a:t>) (</a:t>
                      </a:r>
                      <a:r>
                        <a:rPr lang="en-US" sz="1800" b="0" i="1" dirty="0" err="1"/>
                        <a:t>Koivunoro</a:t>
                      </a:r>
                      <a:r>
                        <a:rPr lang="en-US" sz="1800" b="0" i="1" dirty="0"/>
                        <a:t> 2019</a:t>
                      </a:r>
                      <a:r>
                        <a:rPr lang="en-US" b="1" dirty="0"/>
                        <a:t>)</a:t>
                      </a:r>
                      <a:endParaRPr lang="ru-RU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/>
                        <a:t>w (</a:t>
                      </a:r>
                      <a:r>
                        <a:rPr lang="ru-RU" b="1" dirty="0"/>
                        <a:t>ОБЭ</a:t>
                      </a:r>
                      <a:r>
                        <a:rPr lang="en-US" b="1" dirty="0"/>
                        <a:t>) (</a:t>
                      </a:r>
                      <a:r>
                        <a:rPr lang="en-US" b="0" i="1" dirty="0" err="1"/>
                        <a:t>Kumada</a:t>
                      </a:r>
                      <a:r>
                        <a:rPr lang="en-US" b="0" i="1" dirty="0"/>
                        <a:t> 2018</a:t>
                      </a:r>
                      <a:r>
                        <a:rPr lang="en-US" b="1" dirty="0"/>
                        <a:t>)</a:t>
                      </a:r>
                      <a:endParaRPr lang="ru-RU" b="1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4729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Фотоны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52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Протоны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2,9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2,5-3,2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7487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Быстрые нейтроны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2,4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3,2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2,5-3,2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4539779"/>
                  </a:ext>
                </a:extLst>
              </a:tr>
            </a:tbl>
          </a:graphicData>
        </a:graphic>
      </p:graphicFrame>
      <p:sp>
        <p:nvSpPr>
          <p:cNvPr id="11" name="Заголовок 2">
            <a:extLst>
              <a:ext uri="{FF2B5EF4-FFF2-40B4-BE49-F238E27FC236}">
                <a16:creationId xmlns:a16="http://schemas.microsoft.com/office/drawing/2014/main" id="{173FC75C-093E-4A5D-A34B-AF762A6C4E90}"/>
              </a:ext>
            </a:extLst>
          </p:cNvPr>
          <p:cNvSpPr txBox="1">
            <a:spLocks/>
          </p:cNvSpPr>
          <p:nvPr/>
        </p:nvSpPr>
        <p:spPr>
          <a:xfrm>
            <a:off x="2295812" y="191152"/>
            <a:ext cx="8010237" cy="74339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u="sng" dirty="0">
                <a:latin typeface="+mn-lt"/>
                <a:ea typeface="+mn-ea"/>
                <a:cs typeface="Times New Roman" panose="02020603050405020304" pitchFamily="18" charset="0"/>
              </a:rPr>
              <a:t>Эквивалентная биологическая взвешенная доза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1E78A57-D289-4DD0-BEAD-AFCB5AAAA9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5BAA556-80DA-4145-A443-3AA5913CB857}"/>
              </a:ext>
            </a:extLst>
          </p:cNvPr>
          <p:cNvSpPr txBox="1"/>
          <p:nvPr/>
        </p:nvSpPr>
        <p:spPr>
          <a:xfrm>
            <a:off x="289990" y="1054513"/>
            <a:ext cx="96731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Для возможности сравнения зависимости и прогнозирования эффекта от суммарной дозы излучений с разной повреждающей способностью используется сравнение с фотонным излучение и величина </a:t>
            </a:r>
            <a:r>
              <a:rPr lang="ru-RU" b="1" dirty="0"/>
              <a:t>эквивалентная доза излучения</a:t>
            </a:r>
            <a:r>
              <a:rPr lang="ru-RU" dirty="0"/>
              <a:t>, указывающая  какая величина поглощенной дозы эталонного фотонного излучения оказывает тот же биологический эффект, что и сравниваемое излучение.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E56AF3-ED5A-4DE1-8B83-FBE67EE553D6}"/>
              </a:ext>
            </a:extLst>
          </p:cNvPr>
          <p:cNvSpPr txBox="1"/>
          <p:nvPr/>
        </p:nvSpPr>
        <p:spPr>
          <a:xfrm>
            <a:off x="4722843" y="2301008"/>
            <a:ext cx="1611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D</a:t>
            </a:r>
            <a:r>
              <a:rPr lang="en-US" sz="2400" b="1" baseline="-25000" dirty="0"/>
              <a:t>E</a:t>
            </a:r>
            <a:r>
              <a:rPr lang="en-US" sz="2400" b="1" dirty="0"/>
              <a:t>= w · D </a:t>
            </a:r>
            <a:endParaRPr lang="ru-RU" sz="2400" b="1" baseline="-25000" dirty="0"/>
          </a:p>
        </p:txBody>
      </p:sp>
    </p:spTree>
    <p:extLst>
      <p:ext uri="{BB962C8B-B14F-4D97-AF65-F5344CB8AC3E}">
        <p14:creationId xmlns:p14="http://schemas.microsoft.com/office/powerpoint/2010/main" val="2931566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20657" y="30926"/>
            <a:ext cx="1730284" cy="821960"/>
          </a:xfrm>
          <a:prstGeom prst="rect">
            <a:avLst/>
          </a:prstGeom>
        </p:spPr>
      </p:pic>
      <p:sp>
        <p:nvSpPr>
          <p:cNvPr id="9" name="Нижний колонтитул 7"/>
          <p:cNvSpPr txBox="1">
            <a:spLocks/>
          </p:cNvSpPr>
          <p:nvPr/>
        </p:nvSpPr>
        <p:spPr>
          <a:xfrm>
            <a:off x="9559448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Lipengolts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10" name="Номер слайда 2">
            <a:extLst>
              <a:ext uri="{FF2B5EF4-FFF2-40B4-BE49-F238E27FC236}">
                <a16:creationId xmlns:a16="http://schemas.microsoft.com/office/drawing/2014/main" id="{FC867F97-08D7-476D-8811-D06ED3D64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13</a:t>
            </a:fld>
            <a:endParaRPr lang="ru-RU" dirty="0"/>
          </a:p>
        </p:txBody>
      </p:sp>
      <p:sp>
        <p:nvSpPr>
          <p:cNvPr id="5" name="Заголовок 2">
            <a:extLst>
              <a:ext uri="{FF2B5EF4-FFF2-40B4-BE49-F238E27FC236}">
                <a16:creationId xmlns:a16="http://schemas.microsoft.com/office/drawing/2014/main" id="{27C56DD0-F30C-4052-A2E5-AA853A7B31CA}"/>
              </a:ext>
            </a:extLst>
          </p:cNvPr>
          <p:cNvSpPr txBox="1">
            <a:spLocks/>
          </p:cNvSpPr>
          <p:nvPr/>
        </p:nvSpPr>
        <p:spPr>
          <a:xfrm>
            <a:off x="2123876" y="110411"/>
            <a:ext cx="7776159" cy="682534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0000"/>
              </a:lnSpc>
            </a:pPr>
            <a:r>
              <a:rPr lang="ru-RU" sz="2300" b="1" u="sng" dirty="0">
                <a:latin typeface="+mn-lt"/>
                <a:ea typeface="+mn-ea"/>
                <a:cs typeface="Times New Roman" panose="02020603050405020304" pitchFamily="18" charset="0"/>
              </a:rPr>
              <a:t>Соотношение компонент эквивалентной поглощенной дозы в БНЗТ</a:t>
            </a:r>
            <a:r>
              <a:rPr lang="en-US" sz="2300" b="1" u="sng" dirty="0">
                <a:latin typeface="+mn-lt"/>
                <a:ea typeface="+mn-ea"/>
                <a:cs typeface="Times New Roman" panose="02020603050405020304" pitchFamily="18" charset="0"/>
              </a:rPr>
              <a:t> </a:t>
            </a:r>
            <a:r>
              <a:rPr lang="ru-RU" sz="2300" b="1" u="sng" dirty="0">
                <a:latin typeface="+mn-lt"/>
                <a:ea typeface="+mn-ea"/>
                <a:cs typeface="Times New Roman" panose="02020603050405020304" pitchFamily="18" charset="0"/>
              </a:rPr>
              <a:t>в опухоли </a:t>
            </a:r>
            <a:r>
              <a:rPr lang="en-US" sz="2300" b="1" u="sng" dirty="0">
                <a:latin typeface="+mn-lt"/>
                <a:ea typeface="+mn-ea"/>
                <a:cs typeface="Times New Roman" panose="02020603050405020304" pitchFamily="18" charset="0"/>
              </a:rPr>
              <a:t>(</a:t>
            </a:r>
            <a:r>
              <a:rPr lang="ru-RU" sz="2300" b="1" u="sng" dirty="0">
                <a:latin typeface="+mn-lt"/>
                <a:ea typeface="+mn-ea"/>
                <a:cs typeface="Times New Roman" panose="02020603050405020304" pitchFamily="18" charset="0"/>
              </a:rPr>
              <a:t>на примере БФА)</a:t>
            </a:r>
          </a:p>
        </p:txBody>
      </p:sp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DA1147AF-3C4B-4034-ADF5-0188AA583A2C}"/>
              </a:ext>
            </a:extLst>
          </p:cNvPr>
          <p:cNvGrpSpPr/>
          <p:nvPr/>
        </p:nvGrpSpPr>
        <p:grpSpPr>
          <a:xfrm>
            <a:off x="10224648" y="2568340"/>
            <a:ext cx="853593" cy="3169807"/>
            <a:chOff x="4623948" y="2625490"/>
            <a:chExt cx="853593" cy="3169807"/>
          </a:xfrm>
        </p:grpSpPr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id="{C569B9C1-D0D3-4393-ACBD-856CBA1A406E}"/>
                </a:ext>
              </a:extLst>
            </p:cNvPr>
            <p:cNvGrpSpPr/>
            <p:nvPr/>
          </p:nvGrpSpPr>
          <p:grpSpPr>
            <a:xfrm>
              <a:off x="4623948" y="5519739"/>
              <a:ext cx="853593" cy="275558"/>
              <a:chOff x="4623948" y="5519739"/>
              <a:chExt cx="853593" cy="275558"/>
            </a:xfrm>
          </p:grpSpPr>
          <p:sp>
            <p:nvSpPr>
              <p:cNvPr id="12" name="Прямоугольник 11">
                <a:extLst>
                  <a:ext uri="{FF2B5EF4-FFF2-40B4-BE49-F238E27FC236}">
                    <a16:creationId xmlns:a16="http://schemas.microsoft.com/office/drawing/2014/main" id="{53595266-1A2B-4A14-8E75-8D25A7FFAEBF}"/>
                  </a:ext>
                </a:extLst>
              </p:cNvPr>
              <p:cNvSpPr/>
              <p:nvPr/>
            </p:nvSpPr>
            <p:spPr>
              <a:xfrm>
                <a:off x="4625468" y="5672785"/>
                <a:ext cx="852073" cy="68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F2B7DBA7-52ED-4F45-BBFF-6B9A10C1E6B1}"/>
                  </a:ext>
                </a:extLst>
              </p:cNvPr>
              <p:cNvSpPr/>
              <p:nvPr/>
            </p:nvSpPr>
            <p:spPr>
              <a:xfrm>
                <a:off x="4623948" y="5766497"/>
                <a:ext cx="852073" cy="288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id="{9AA6BE4D-331D-415A-8175-315DE8895385}"/>
                  </a:ext>
                </a:extLst>
              </p:cNvPr>
              <p:cNvSpPr/>
              <p:nvPr/>
            </p:nvSpPr>
            <p:spPr>
              <a:xfrm>
                <a:off x="4623948" y="5740297"/>
                <a:ext cx="852073" cy="180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5" name="Прямоугольник 14">
                <a:extLst>
                  <a:ext uri="{FF2B5EF4-FFF2-40B4-BE49-F238E27FC236}">
                    <a16:creationId xmlns:a16="http://schemas.microsoft.com/office/drawing/2014/main" id="{4C7530DC-0AC6-4917-8BAD-85C2F07BD96A}"/>
                  </a:ext>
                </a:extLst>
              </p:cNvPr>
              <p:cNvSpPr/>
              <p:nvPr/>
            </p:nvSpPr>
            <p:spPr>
              <a:xfrm>
                <a:off x="4625468" y="5519739"/>
                <a:ext cx="852073" cy="1512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id="{287701CE-5F46-4FF1-AF4F-A7948A2DB720}"/>
                </a:ext>
              </a:extLst>
            </p:cNvPr>
            <p:cNvSpPr/>
            <p:nvPr/>
          </p:nvSpPr>
          <p:spPr>
            <a:xfrm>
              <a:off x="4625468" y="2625490"/>
              <a:ext cx="852073" cy="2880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91 %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160397F-14B7-4E24-B20A-E9C44C575878}"/>
              </a:ext>
            </a:extLst>
          </p:cNvPr>
          <p:cNvSpPr txBox="1"/>
          <p:nvPr/>
        </p:nvSpPr>
        <p:spPr>
          <a:xfrm>
            <a:off x="-12859" y="5838129"/>
            <a:ext cx="16538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Концентрация </a:t>
            </a:r>
            <a:r>
              <a:rPr lang="ru-RU" sz="1400" baseline="30000" dirty="0"/>
              <a:t>10</a:t>
            </a:r>
            <a:r>
              <a:rPr lang="en-US" sz="1400" dirty="0"/>
              <a:t>B:</a:t>
            </a:r>
            <a:endParaRPr lang="ru-RU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AA59359-9DD3-41B5-B432-D17170BC6F03}"/>
              </a:ext>
            </a:extLst>
          </p:cNvPr>
          <p:cNvSpPr txBox="1"/>
          <p:nvPr/>
        </p:nvSpPr>
        <p:spPr>
          <a:xfrm>
            <a:off x="1776413" y="5832371"/>
            <a:ext cx="9919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0 </a:t>
            </a:r>
            <a:r>
              <a:rPr lang="ru-RU" sz="1600" dirty="0"/>
              <a:t>мкг/г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AFC0250-8134-4500-96FA-9D1230371778}"/>
              </a:ext>
            </a:extLst>
          </p:cNvPr>
          <p:cNvSpPr txBox="1"/>
          <p:nvPr/>
        </p:nvSpPr>
        <p:spPr>
          <a:xfrm>
            <a:off x="2557422" y="5838129"/>
            <a:ext cx="9919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15</a:t>
            </a:r>
            <a:r>
              <a:rPr lang="en-US" sz="1600" dirty="0"/>
              <a:t> </a:t>
            </a:r>
            <a:r>
              <a:rPr lang="ru-RU" sz="1600" dirty="0"/>
              <a:t>мкг/г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A61756B-4029-4F53-B418-B90BC7A52124}"/>
              </a:ext>
            </a:extLst>
          </p:cNvPr>
          <p:cNvSpPr txBox="1"/>
          <p:nvPr/>
        </p:nvSpPr>
        <p:spPr>
          <a:xfrm>
            <a:off x="3445104" y="5848086"/>
            <a:ext cx="9919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25</a:t>
            </a:r>
            <a:r>
              <a:rPr lang="en-US" sz="1600" dirty="0"/>
              <a:t> </a:t>
            </a:r>
            <a:r>
              <a:rPr lang="ru-RU" sz="1600" dirty="0"/>
              <a:t>мкг/г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DC3607C-D3B9-4794-ACE5-E0D29AC5A7EA}"/>
              </a:ext>
            </a:extLst>
          </p:cNvPr>
          <p:cNvSpPr txBox="1"/>
          <p:nvPr/>
        </p:nvSpPr>
        <p:spPr>
          <a:xfrm>
            <a:off x="4310501" y="5823414"/>
            <a:ext cx="991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5</a:t>
            </a:r>
            <a:r>
              <a:rPr lang="en-US" sz="1600" dirty="0"/>
              <a:t>0 </a:t>
            </a:r>
            <a:r>
              <a:rPr lang="ru-RU" sz="1600" dirty="0"/>
              <a:t>мкг/г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CBC01EDF-CDB9-4C89-B59E-859912768029}"/>
              </a:ext>
            </a:extLst>
          </p:cNvPr>
          <p:cNvSpPr/>
          <p:nvPr/>
        </p:nvSpPr>
        <p:spPr>
          <a:xfrm>
            <a:off x="294240" y="2124869"/>
            <a:ext cx="360000" cy="18000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7F5E36CA-EFB9-4A93-86AC-907B24D7775D}"/>
              </a:ext>
            </a:extLst>
          </p:cNvPr>
          <p:cNvSpPr/>
          <p:nvPr/>
        </p:nvSpPr>
        <p:spPr>
          <a:xfrm>
            <a:off x="292313" y="2667378"/>
            <a:ext cx="360000" cy="180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DA2144E7-36FB-4CB4-96C0-9B048C926AB1}"/>
              </a:ext>
            </a:extLst>
          </p:cNvPr>
          <p:cNvSpPr/>
          <p:nvPr/>
        </p:nvSpPr>
        <p:spPr>
          <a:xfrm>
            <a:off x="292313" y="2387736"/>
            <a:ext cx="360000" cy="180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3465C6F9-29A6-4818-B40D-28249D5504C1}"/>
              </a:ext>
            </a:extLst>
          </p:cNvPr>
          <p:cNvSpPr/>
          <p:nvPr/>
        </p:nvSpPr>
        <p:spPr>
          <a:xfrm>
            <a:off x="294240" y="1820659"/>
            <a:ext cx="360000" cy="18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BBA67426-ACB2-4EA6-A0D2-4AE51B475C7E}"/>
              </a:ext>
            </a:extLst>
          </p:cNvPr>
          <p:cNvSpPr/>
          <p:nvPr/>
        </p:nvSpPr>
        <p:spPr>
          <a:xfrm>
            <a:off x="294240" y="1493951"/>
            <a:ext cx="360000" cy="1800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0A5D580-0830-4A22-894F-FF21BB4A8733}"/>
              </a:ext>
            </a:extLst>
          </p:cNvPr>
          <p:cNvSpPr txBox="1"/>
          <p:nvPr/>
        </p:nvSpPr>
        <p:spPr>
          <a:xfrm>
            <a:off x="849933" y="1383475"/>
            <a:ext cx="15036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D</a:t>
            </a:r>
            <a:r>
              <a:rPr lang="en-US" sz="1600" b="1" baseline="-25000" dirty="0"/>
              <a:t>10B </a:t>
            </a:r>
            <a:r>
              <a:rPr lang="ru-RU" sz="1600" b="1" baseline="-25000" dirty="0"/>
              <a:t>,</a:t>
            </a:r>
            <a:r>
              <a:rPr lang="en-US" sz="1600" b="1" baseline="30000" dirty="0"/>
              <a:t>10</a:t>
            </a:r>
            <a:r>
              <a:rPr lang="en-US" sz="1600" b="1" dirty="0"/>
              <a:t>B (n,</a:t>
            </a:r>
            <a:r>
              <a:rPr lang="el-GR" sz="1600" b="1" dirty="0"/>
              <a:t>α</a:t>
            </a:r>
            <a:r>
              <a:rPr lang="en-US" sz="1600" b="1" dirty="0"/>
              <a:t>)</a:t>
            </a:r>
            <a:endParaRPr lang="ru-RU" sz="1600" b="1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B54CD3D-47A4-42CF-9849-B85CF4C7B000}"/>
              </a:ext>
            </a:extLst>
          </p:cNvPr>
          <p:cNvSpPr txBox="1"/>
          <p:nvPr/>
        </p:nvSpPr>
        <p:spPr>
          <a:xfrm>
            <a:off x="845129" y="1706590"/>
            <a:ext cx="22410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D</a:t>
            </a:r>
            <a:r>
              <a:rPr lang="el-GR" sz="1600" b="1" baseline="-25000" dirty="0"/>
              <a:t>γ</a:t>
            </a:r>
            <a:r>
              <a:rPr lang="en-US" sz="1600" b="1" baseline="-25000" dirty="0"/>
              <a:t>H </a:t>
            </a:r>
            <a:r>
              <a:rPr lang="ru-RU" sz="1600" b="1" baseline="-25000" dirty="0"/>
              <a:t>,</a:t>
            </a:r>
            <a:r>
              <a:rPr lang="ru-RU" sz="1600" b="1" baseline="30000" dirty="0"/>
              <a:t>1</a:t>
            </a:r>
            <a:r>
              <a:rPr lang="en-US" sz="1600" b="1" dirty="0"/>
              <a:t>H (n,</a:t>
            </a:r>
            <a:r>
              <a:rPr lang="el-GR" sz="1600" b="1" dirty="0"/>
              <a:t>γ</a:t>
            </a:r>
            <a:r>
              <a:rPr lang="en-US" sz="1600" b="1" dirty="0"/>
              <a:t>)</a:t>
            </a:r>
            <a:r>
              <a:rPr lang="ru-RU" sz="1600" b="1" dirty="0"/>
              <a:t> </a:t>
            </a:r>
            <a:r>
              <a:rPr lang="en-US" sz="1600" b="1" dirty="0"/>
              <a:t>2.2 </a:t>
            </a:r>
            <a:r>
              <a:rPr lang="ru-RU" sz="1600" b="1" dirty="0"/>
              <a:t>МэВ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1A91F8C-1A22-4D98-81B2-E07CD189A98F}"/>
              </a:ext>
            </a:extLst>
          </p:cNvPr>
          <p:cNvSpPr txBox="1"/>
          <p:nvPr/>
        </p:nvSpPr>
        <p:spPr>
          <a:xfrm>
            <a:off x="838358" y="2015837"/>
            <a:ext cx="30907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err="1"/>
              <a:t>D</a:t>
            </a:r>
            <a:r>
              <a:rPr lang="en-US" sz="1600" b="1" baseline="-25000" dirty="0" err="1"/>
              <a:t>Np</a:t>
            </a:r>
            <a:r>
              <a:rPr lang="en-US" sz="1600" b="1" baseline="-25000" dirty="0"/>
              <a:t> </a:t>
            </a:r>
            <a:r>
              <a:rPr lang="ru-RU" sz="1600" b="1" baseline="-25000" dirty="0"/>
              <a:t>,</a:t>
            </a:r>
            <a:r>
              <a:rPr lang="ru-RU" sz="1600" b="1" baseline="30000" dirty="0"/>
              <a:t>14</a:t>
            </a:r>
            <a:r>
              <a:rPr lang="en-US" sz="1600" b="1" dirty="0"/>
              <a:t>N (</a:t>
            </a:r>
            <a:r>
              <a:rPr lang="en-US" sz="1600" b="1" dirty="0" err="1"/>
              <a:t>n,p</a:t>
            </a:r>
            <a:r>
              <a:rPr lang="en-US" sz="1600" b="1" dirty="0"/>
              <a:t>)</a:t>
            </a:r>
            <a:r>
              <a:rPr lang="ru-RU" sz="1600" b="1" dirty="0"/>
              <a:t> </a:t>
            </a:r>
            <a:r>
              <a:rPr lang="en-US" sz="1600" b="1" dirty="0"/>
              <a:t>590 </a:t>
            </a:r>
            <a:r>
              <a:rPr lang="ru-RU" sz="1600" b="1" dirty="0"/>
              <a:t>кэВ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176C735-CB87-48C6-A924-A6CA5AB0AA4A}"/>
              </a:ext>
            </a:extLst>
          </p:cNvPr>
          <p:cNvSpPr txBox="1"/>
          <p:nvPr/>
        </p:nvSpPr>
        <p:spPr>
          <a:xfrm>
            <a:off x="859990" y="2289090"/>
            <a:ext cx="37925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D</a:t>
            </a:r>
            <a:r>
              <a:rPr lang="el-GR" sz="1600" b="1" baseline="-25000" dirty="0"/>
              <a:t>γ</a:t>
            </a:r>
            <a:r>
              <a:rPr lang="ru-RU" sz="1600" b="1" baseline="-25000" dirty="0"/>
              <a:t>1 </a:t>
            </a:r>
            <a:r>
              <a:rPr lang="ru-RU" sz="1600" b="1" dirty="0"/>
              <a:t>– гамма от источника нейтронов</a:t>
            </a:r>
            <a:endParaRPr lang="ru-RU" sz="16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D27E422-E159-4CEC-A07D-84CAFCF954C3}"/>
              </a:ext>
            </a:extLst>
          </p:cNvPr>
          <p:cNvSpPr txBox="1"/>
          <p:nvPr/>
        </p:nvSpPr>
        <p:spPr>
          <a:xfrm>
            <a:off x="859990" y="2571580"/>
            <a:ext cx="23887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err="1"/>
              <a:t>D</a:t>
            </a:r>
            <a:r>
              <a:rPr lang="en-US" sz="1600" b="1" baseline="-25000" dirty="0" err="1"/>
              <a:t>fn</a:t>
            </a:r>
            <a:r>
              <a:rPr lang="ru-RU" sz="1600" b="1" dirty="0"/>
              <a:t> – быстрые нейтроны </a:t>
            </a:r>
            <a:endParaRPr lang="ru-RU" sz="1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0036F2E-916C-496D-B999-35EC1EC50737}"/>
              </a:ext>
            </a:extLst>
          </p:cNvPr>
          <p:cNvSpPr txBox="1"/>
          <p:nvPr/>
        </p:nvSpPr>
        <p:spPr>
          <a:xfrm rot="16200000">
            <a:off x="4291234" y="3344482"/>
            <a:ext cx="2505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Поглощенная доза, Гр</a:t>
            </a:r>
          </a:p>
        </p:txBody>
      </p:sp>
      <p:grpSp>
        <p:nvGrpSpPr>
          <p:cNvPr id="32" name="Группа 31">
            <a:extLst>
              <a:ext uri="{FF2B5EF4-FFF2-40B4-BE49-F238E27FC236}">
                <a16:creationId xmlns:a16="http://schemas.microsoft.com/office/drawing/2014/main" id="{177970F6-9681-4D01-9840-30491426372E}"/>
              </a:ext>
            </a:extLst>
          </p:cNvPr>
          <p:cNvGrpSpPr/>
          <p:nvPr/>
        </p:nvGrpSpPr>
        <p:grpSpPr>
          <a:xfrm>
            <a:off x="7516339" y="5463689"/>
            <a:ext cx="853593" cy="275558"/>
            <a:chOff x="4623948" y="5519739"/>
            <a:chExt cx="853593" cy="275558"/>
          </a:xfrm>
        </p:grpSpPr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AC78D2A8-E7C3-4140-B750-5F734C3816FB}"/>
                </a:ext>
              </a:extLst>
            </p:cNvPr>
            <p:cNvSpPr/>
            <p:nvPr/>
          </p:nvSpPr>
          <p:spPr>
            <a:xfrm>
              <a:off x="4625468" y="5672785"/>
              <a:ext cx="852073" cy="684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>
              <a:extLst>
                <a:ext uri="{FF2B5EF4-FFF2-40B4-BE49-F238E27FC236}">
                  <a16:creationId xmlns:a16="http://schemas.microsoft.com/office/drawing/2014/main" id="{25751D6C-653C-4915-9A9D-A550DDB8922C}"/>
                </a:ext>
              </a:extLst>
            </p:cNvPr>
            <p:cNvSpPr/>
            <p:nvPr/>
          </p:nvSpPr>
          <p:spPr>
            <a:xfrm>
              <a:off x="4623948" y="5766497"/>
              <a:ext cx="852073" cy="2880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211D8FA2-C71A-4992-8209-8C09ACFB5EFE}"/>
                </a:ext>
              </a:extLst>
            </p:cNvPr>
            <p:cNvSpPr/>
            <p:nvPr/>
          </p:nvSpPr>
          <p:spPr>
            <a:xfrm>
              <a:off x="4623948" y="5740297"/>
              <a:ext cx="852073" cy="1800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D71CF965-37FF-4458-9579-DDAC052D45E1}"/>
                </a:ext>
              </a:extLst>
            </p:cNvPr>
            <p:cNvSpPr/>
            <p:nvPr/>
          </p:nvSpPr>
          <p:spPr>
            <a:xfrm>
              <a:off x="4625468" y="5519739"/>
              <a:ext cx="852073" cy="15120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C72E4907-E50A-4A9B-A202-0B8AF31EE799}"/>
              </a:ext>
            </a:extLst>
          </p:cNvPr>
          <p:cNvGrpSpPr/>
          <p:nvPr/>
        </p:nvGrpSpPr>
        <p:grpSpPr>
          <a:xfrm>
            <a:off x="8387370" y="4587046"/>
            <a:ext cx="863118" cy="1149052"/>
            <a:chOff x="2786670" y="4644196"/>
            <a:chExt cx="863118" cy="1149052"/>
          </a:xfrm>
        </p:grpSpPr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id="{600AAD9F-7D10-40AD-85A7-995144FFC37B}"/>
                </a:ext>
              </a:extLst>
            </p:cNvPr>
            <p:cNvSpPr/>
            <p:nvPr/>
          </p:nvSpPr>
          <p:spPr>
            <a:xfrm>
              <a:off x="2786670" y="4644196"/>
              <a:ext cx="852073" cy="864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76 %</a:t>
              </a:r>
            </a:p>
          </p:txBody>
        </p:sp>
        <p:grpSp>
          <p:nvGrpSpPr>
            <p:cNvPr id="39" name="Группа 38">
              <a:extLst>
                <a:ext uri="{FF2B5EF4-FFF2-40B4-BE49-F238E27FC236}">
                  <a16:creationId xmlns:a16="http://schemas.microsoft.com/office/drawing/2014/main" id="{F1E9AB73-BF8D-4204-B94E-299A2C60C1C6}"/>
                </a:ext>
              </a:extLst>
            </p:cNvPr>
            <p:cNvGrpSpPr/>
            <p:nvPr/>
          </p:nvGrpSpPr>
          <p:grpSpPr>
            <a:xfrm>
              <a:off x="2796195" y="5517690"/>
              <a:ext cx="853593" cy="275558"/>
              <a:chOff x="4623948" y="5519739"/>
              <a:chExt cx="853593" cy="275558"/>
            </a:xfrm>
          </p:grpSpPr>
          <p:sp>
            <p:nvSpPr>
              <p:cNvPr id="40" name="Прямоугольник 39">
                <a:extLst>
                  <a:ext uri="{FF2B5EF4-FFF2-40B4-BE49-F238E27FC236}">
                    <a16:creationId xmlns:a16="http://schemas.microsoft.com/office/drawing/2014/main" id="{7DA6CB4F-2F74-4B28-BE1F-0E9FC4B2B369}"/>
                  </a:ext>
                </a:extLst>
              </p:cNvPr>
              <p:cNvSpPr/>
              <p:nvPr/>
            </p:nvSpPr>
            <p:spPr>
              <a:xfrm>
                <a:off x="4625468" y="5672785"/>
                <a:ext cx="852073" cy="68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1" name="Прямоугольник 40">
                <a:extLst>
                  <a:ext uri="{FF2B5EF4-FFF2-40B4-BE49-F238E27FC236}">
                    <a16:creationId xmlns:a16="http://schemas.microsoft.com/office/drawing/2014/main" id="{F20A6E3C-DC4D-4DB0-8616-C0FEC4709E0D}"/>
                  </a:ext>
                </a:extLst>
              </p:cNvPr>
              <p:cNvSpPr/>
              <p:nvPr/>
            </p:nvSpPr>
            <p:spPr>
              <a:xfrm>
                <a:off x="4623948" y="5766497"/>
                <a:ext cx="852073" cy="288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2" name="Прямоугольник 41">
                <a:extLst>
                  <a:ext uri="{FF2B5EF4-FFF2-40B4-BE49-F238E27FC236}">
                    <a16:creationId xmlns:a16="http://schemas.microsoft.com/office/drawing/2014/main" id="{A383CDB4-4894-4186-905D-9270B48B844C}"/>
                  </a:ext>
                </a:extLst>
              </p:cNvPr>
              <p:cNvSpPr/>
              <p:nvPr/>
            </p:nvSpPr>
            <p:spPr>
              <a:xfrm>
                <a:off x="4623948" y="5740297"/>
                <a:ext cx="852073" cy="180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Прямоугольник 42">
                <a:extLst>
                  <a:ext uri="{FF2B5EF4-FFF2-40B4-BE49-F238E27FC236}">
                    <a16:creationId xmlns:a16="http://schemas.microsoft.com/office/drawing/2014/main" id="{6312538E-510D-4E0A-A282-3FA9BEE26786}"/>
                  </a:ext>
                </a:extLst>
              </p:cNvPr>
              <p:cNvSpPr/>
              <p:nvPr/>
            </p:nvSpPr>
            <p:spPr>
              <a:xfrm>
                <a:off x="4625468" y="5519739"/>
                <a:ext cx="852073" cy="1512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44" name="Группа 43">
            <a:extLst>
              <a:ext uri="{FF2B5EF4-FFF2-40B4-BE49-F238E27FC236}">
                <a16:creationId xmlns:a16="http://schemas.microsoft.com/office/drawing/2014/main" id="{1B12C5DD-B70F-45BA-9467-A9A40DE8CE83}"/>
              </a:ext>
            </a:extLst>
          </p:cNvPr>
          <p:cNvGrpSpPr/>
          <p:nvPr/>
        </p:nvGrpSpPr>
        <p:grpSpPr>
          <a:xfrm>
            <a:off x="9299316" y="4004942"/>
            <a:ext cx="865858" cy="1741501"/>
            <a:chOff x="3698616" y="4062092"/>
            <a:chExt cx="865858" cy="1741501"/>
          </a:xfrm>
        </p:grpSpPr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id="{BDE686AB-C8E4-47C2-8472-CEB6FDAAC2D5}"/>
                </a:ext>
              </a:extLst>
            </p:cNvPr>
            <p:cNvSpPr/>
            <p:nvPr/>
          </p:nvSpPr>
          <p:spPr>
            <a:xfrm>
              <a:off x="3712401" y="4062092"/>
              <a:ext cx="852073" cy="1440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84 %</a:t>
              </a:r>
            </a:p>
          </p:txBody>
        </p:sp>
        <p:grpSp>
          <p:nvGrpSpPr>
            <p:cNvPr id="46" name="Группа 45">
              <a:extLst>
                <a:ext uri="{FF2B5EF4-FFF2-40B4-BE49-F238E27FC236}">
                  <a16:creationId xmlns:a16="http://schemas.microsoft.com/office/drawing/2014/main" id="{C30A4A16-52BA-4874-897F-0D77F8D81E7D}"/>
                </a:ext>
              </a:extLst>
            </p:cNvPr>
            <p:cNvGrpSpPr/>
            <p:nvPr/>
          </p:nvGrpSpPr>
          <p:grpSpPr>
            <a:xfrm>
              <a:off x="3698616" y="5528035"/>
              <a:ext cx="853593" cy="275558"/>
              <a:chOff x="4623948" y="5519739"/>
              <a:chExt cx="853593" cy="275558"/>
            </a:xfrm>
          </p:grpSpPr>
          <p:sp>
            <p:nvSpPr>
              <p:cNvPr id="47" name="Прямоугольник 46">
                <a:extLst>
                  <a:ext uri="{FF2B5EF4-FFF2-40B4-BE49-F238E27FC236}">
                    <a16:creationId xmlns:a16="http://schemas.microsoft.com/office/drawing/2014/main" id="{FB3035AA-544B-45C8-8913-4550039F5AEF}"/>
                  </a:ext>
                </a:extLst>
              </p:cNvPr>
              <p:cNvSpPr/>
              <p:nvPr/>
            </p:nvSpPr>
            <p:spPr>
              <a:xfrm>
                <a:off x="4625468" y="5672785"/>
                <a:ext cx="852073" cy="68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8" name="Прямоугольник 47">
                <a:extLst>
                  <a:ext uri="{FF2B5EF4-FFF2-40B4-BE49-F238E27FC236}">
                    <a16:creationId xmlns:a16="http://schemas.microsoft.com/office/drawing/2014/main" id="{9BF9BC7A-E6AD-419C-8A6E-09F15094BF74}"/>
                  </a:ext>
                </a:extLst>
              </p:cNvPr>
              <p:cNvSpPr/>
              <p:nvPr/>
            </p:nvSpPr>
            <p:spPr>
              <a:xfrm>
                <a:off x="4623948" y="5766497"/>
                <a:ext cx="852073" cy="288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9" name="Прямоугольник 48">
                <a:extLst>
                  <a:ext uri="{FF2B5EF4-FFF2-40B4-BE49-F238E27FC236}">
                    <a16:creationId xmlns:a16="http://schemas.microsoft.com/office/drawing/2014/main" id="{3693096A-7B87-45EB-B7AE-E157470EEB7F}"/>
                  </a:ext>
                </a:extLst>
              </p:cNvPr>
              <p:cNvSpPr/>
              <p:nvPr/>
            </p:nvSpPr>
            <p:spPr>
              <a:xfrm>
                <a:off x="4623948" y="5740297"/>
                <a:ext cx="852073" cy="180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0" name="Прямоугольник 49">
                <a:extLst>
                  <a:ext uri="{FF2B5EF4-FFF2-40B4-BE49-F238E27FC236}">
                    <a16:creationId xmlns:a16="http://schemas.microsoft.com/office/drawing/2014/main" id="{F05CF62A-B404-4373-AAA9-DCF06167A7B1}"/>
                  </a:ext>
                </a:extLst>
              </p:cNvPr>
              <p:cNvSpPr/>
              <p:nvPr/>
            </p:nvSpPr>
            <p:spPr>
              <a:xfrm>
                <a:off x="4625468" y="5519739"/>
                <a:ext cx="852073" cy="1512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EFD998BC-30E7-4C02-9204-BACE6A7283B1}"/>
              </a:ext>
            </a:extLst>
          </p:cNvPr>
          <p:cNvSpPr txBox="1"/>
          <p:nvPr/>
        </p:nvSpPr>
        <p:spPr>
          <a:xfrm>
            <a:off x="7531879" y="5779774"/>
            <a:ext cx="8787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0 </a:t>
            </a:r>
            <a:r>
              <a:rPr lang="ru-RU" sz="1600" dirty="0"/>
              <a:t>мкг/г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44803712-5925-4A4B-8D3F-C05622AB61E9}"/>
              </a:ext>
            </a:extLst>
          </p:cNvPr>
          <p:cNvSpPr txBox="1"/>
          <p:nvPr/>
        </p:nvSpPr>
        <p:spPr>
          <a:xfrm>
            <a:off x="8377967" y="5786012"/>
            <a:ext cx="10243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15</a:t>
            </a:r>
            <a:r>
              <a:rPr lang="en-US" sz="1600" dirty="0"/>
              <a:t> </a:t>
            </a:r>
            <a:r>
              <a:rPr lang="ru-RU" sz="1600" dirty="0"/>
              <a:t>мкг/г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8A71F35F-C6CE-41E2-81C1-383EB561A164}"/>
              </a:ext>
            </a:extLst>
          </p:cNvPr>
          <p:cNvSpPr txBox="1"/>
          <p:nvPr/>
        </p:nvSpPr>
        <p:spPr>
          <a:xfrm>
            <a:off x="9313102" y="5795165"/>
            <a:ext cx="9629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25</a:t>
            </a:r>
            <a:r>
              <a:rPr lang="en-US" sz="1600" dirty="0"/>
              <a:t> </a:t>
            </a:r>
            <a:r>
              <a:rPr lang="ru-RU" sz="1600" dirty="0"/>
              <a:t>мкг/г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C1E581D-4CC9-416A-8BC8-338C443406DD}"/>
              </a:ext>
            </a:extLst>
          </p:cNvPr>
          <p:cNvSpPr txBox="1"/>
          <p:nvPr/>
        </p:nvSpPr>
        <p:spPr>
          <a:xfrm>
            <a:off x="10224648" y="5807352"/>
            <a:ext cx="1080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5</a:t>
            </a:r>
            <a:r>
              <a:rPr lang="en-US" sz="1600" dirty="0"/>
              <a:t>0 </a:t>
            </a:r>
            <a:r>
              <a:rPr lang="ru-RU" sz="1600" dirty="0"/>
              <a:t>мкг/г</a:t>
            </a:r>
          </a:p>
        </p:txBody>
      </p:sp>
      <p:grpSp>
        <p:nvGrpSpPr>
          <p:cNvPr id="55" name="Группа 54">
            <a:extLst>
              <a:ext uri="{FF2B5EF4-FFF2-40B4-BE49-F238E27FC236}">
                <a16:creationId xmlns:a16="http://schemas.microsoft.com/office/drawing/2014/main" id="{CE68726A-6531-4402-8FE2-263F566080FB}"/>
              </a:ext>
            </a:extLst>
          </p:cNvPr>
          <p:cNvGrpSpPr/>
          <p:nvPr/>
        </p:nvGrpSpPr>
        <p:grpSpPr>
          <a:xfrm>
            <a:off x="1863038" y="2404421"/>
            <a:ext cx="3202662" cy="3384771"/>
            <a:chOff x="2465408" y="1114181"/>
            <a:chExt cx="4423560" cy="4675092"/>
          </a:xfrm>
        </p:grpSpPr>
        <p:grpSp>
          <p:nvGrpSpPr>
            <p:cNvPr id="56" name="Группа 55">
              <a:extLst>
                <a:ext uri="{FF2B5EF4-FFF2-40B4-BE49-F238E27FC236}">
                  <a16:creationId xmlns:a16="http://schemas.microsoft.com/office/drawing/2014/main" id="{AAA4801A-C158-405C-B8A3-FB0487C4E4F3}"/>
                </a:ext>
              </a:extLst>
            </p:cNvPr>
            <p:cNvGrpSpPr/>
            <p:nvPr/>
          </p:nvGrpSpPr>
          <p:grpSpPr>
            <a:xfrm>
              <a:off x="5807041" y="1114181"/>
              <a:ext cx="1081927" cy="4660201"/>
              <a:chOff x="5008393" y="1241506"/>
              <a:chExt cx="1081927" cy="4660201"/>
            </a:xfrm>
          </p:grpSpPr>
          <p:sp>
            <p:nvSpPr>
              <p:cNvPr id="74" name="Прямоугольник 73">
                <a:extLst>
                  <a:ext uri="{FF2B5EF4-FFF2-40B4-BE49-F238E27FC236}">
                    <a16:creationId xmlns:a16="http://schemas.microsoft.com/office/drawing/2014/main" id="{ACDA0097-41ED-4444-AA05-8BB98842A81E}"/>
                  </a:ext>
                </a:extLst>
              </p:cNvPr>
              <p:cNvSpPr/>
              <p:nvPr/>
            </p:nvSpPr>
            <p:spPr>
              <a:xfrm>
                <a:off x="5010320" y="5634645"/>
                <a:ext cx="1080000" cy="122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5" name="Прямоугольник 74">
                <a:extLst>
                  <a:ext uri="{FF2B5EF4-FFF2-40B4-BE49-F238E27FC236}">
                    <a16:creationId xmlns:a16="http://schemas.microsoft.com/office/drawing/2014/main" id="{1F214073-BFEE-45D5-B3A6-E5E3728FEE28}"/>
                  </a:ext>
                </a:extLst>
              </p:cNvPr>
              <p:cNvSpPr/>
              <p:nvPr/>
            </p:nvSpPr>
            <p:spPr>
              <a:xfrm>
                <a:off x="5008393" y="5844107"/>
                <a:ext cx="1080000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6" name="Прямоугольник 75">
                <a:extLst>
                  <a:ext uri="{FF2B5EF4-FFF2-40B4-BE49-F238E27FC236}">
                    <a16:creationId xmlns:a16="http://schemas.microsoft.com/office/drawing/2014/main" id="{35ED25D5-B1AA-48F5-A9E2-68207F448FB4}"/>
                  </a:ext>
                </a:extLst>
              </p:cNvPr>
              <p:cNvSpPr/>
              <p:nvPr/>
            </p:nvSpPr>
            <p:spPr>
              <a:xfrm>
                <a:off x="5008393" y="5760032"/>
                <a:ext cx="1080000" cy="864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7" name="Прямоугольник 76">
                <a:extLst>
                  <a:ext uri="{FF2B5EF4-FFF2-40B4-BE49-F238E27FC236}">
                    <a16:creationId xmlns:a16="http://schemas.microsoft.com/office/drawing/2014/main" id="{7131A642-3C8A-47DA-8A0B-46A05CF068EA}"/>
                  </a:ext>
                </a:extLst>
              </p:cNvPr>
              <p:cNvSpPr/>
              <p:nvPr/>
            </p:nvSpPr>
            <p:spPr>
              <a:xfrm>
                <a:off x="5010320" y="4855437"/>
                <a:ext cx="1080000" cy="7704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8" name="Прямоугольник 77">
                <a:extLst>
                  <a:ext uri="{FF2B5EF4-FFF2-40B4-BE49-F238E27FC236}">
                    <a16:creationId xmlns:a16="http://schemas.microsoft.com/office/drawing/2014/main" id="{B28EFC88-E7D6-4DA0-AF08-5A46C8908942}"/>
                  </a:ext>
                </a:extLst>
              </p:cNvPr>
              <p:cNvSpPr/>
              <p:nvPr/>
            </p:nvSpPr>
            <p:spPr>
              <a:xfrm>
                <a:off x="5010320" y="1241506"/>
                <a:ext cx="1080000" cy="3600000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b="1" dirty="0">
                    <a:solidFill>
                      <a:schemeClr val="tx1"/>
                    </a:solidFill>
                  </a:rPr>
                  <a:t>78 %</a:t>
                </a:r>
              </a:p>
            </p:txBody>
          </p:sp>
        </p:grpSp>
        <p:grpSp>
          <p:nvGrpSpPr>
            <p:cNvPr id="57" name="Группа 56">
              <a:extLst>
                <a:ext uri="{FF2B5EF4-FFF2-40B4-BE49-F238E27FC236}">
                  <a16:creationId xmlns:a16="http://schemas.microsoft.com/office/drawing/2014/main" id="{F282E570-209B-42BE-9F6C-400EDD26B578}"/>
                </a:ext>
              </a:extLst>
            </p:cNvPr>
            <p:cNvGrpSpPr/>
            <p:nvPr/>
          </p:nvGrpSpPr>
          <p:grpSpPr>
            <a:xfrm>
              <a:off x="4682982" y="2923152"/>
              <a:ext cx="1081927" cy="2866121"/>
              <a:chOff x="3641257" y="3038902"/>
              <a:chExt cx="1081927" cy="2866121"/>
            </a:xfrm>
          </p:grpSpPr>
          <p:sp>
            <p:nvSpPr>
              <p:cNvPr id="69" name="Прямоугольник 68">
                <a:extLst>
                  <a:ext uri="{FF2B5EF4-FFF2-40B4-BE49-F238E27FC236}">
                    <a16:creationId xmlns:a16="http://schemas.microsoft.com/office/drawing/2014/main" id="{9946904C-DA07-4BF4-8561-C17936A4054A}"/>
                  </a:ext>
                </a:extLst>
              </p:cNvPr>
              <p:cNvSpPr/>
              <p:nvPr/>
            </p:nvSpPr>
            <p:spPr>
              <a:xfrm>
                <a:off x="3643184" y="5626386"/>
                <a:ext cx="1080000" cy="122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0" name="Прямоугольник 69">
                <a:extLst>
                  <a:ext uri="{FF2B5EF4-FFF2-40B4-BE49-F238E27FC236}">
                    <a16:creationId xmlns:a16="http://schemas.microsoft.com/office/drawing/2014/main" id="{2E52FD40-1D18-44BA-A22D-3D3111C6EC19}"/>
                  </a:ext>
                </a:extLst>
              </p:cNvPr>
              <p:cNvSpPr/>
              <p:nvPr/>
            </p:nvSpPr>
            <p:spPr>
              <a:xfrm>
                <a:off x="3641257" y="5847423"/>
                <a:ext cx="1080000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1" name="Прямоугольник 70">
                <a:extLst>
                  <a:ext uri="{FF2B5EF4-FFF2-40B4-BE49-F238E27FC236}">
                    <a16:creationId xmlns:a16="http://schemas.microsoft.com/office/drawing/2014/main" id="{941C0AF7-39CB-4FD3-8735-6ACA58251539}"/>
                  </a:ext>
                </a:extLst>
              </p:cNvPr>
              <p:cNvSpPr/>
              <p:nvPr/>
            </p:nvSpPr>
            <p:spPr>
              <a:xfrm>
                <a:off x="3641257" y="5763348"/>
                <a:ext cx="1080000" cy="864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2" name="Прямоугольник 71">
                <a:extLst>
                  <a:ext uri="{FF2B5EF4-FFF2-40B4-BE49-F238E27FC236}">
                    <a16:creationId xmlns:a16="http://schemas.microsoft.com/office/drawing/2014/main" id="{EF1916B5-0502-47C5-B032-84CD44664063}"/>
                  </a:ext>
                </a:extLst>
              </p:cNvPr>
              <p:cNvSpPr/>
              <p:nvPr/>
            </p:nvSpPr>
            <p:spPr>
              <a:xfrm>
                <a:off x="3643184" y="4847178"/>
                <a:ext cx="1080000" cy="7704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3" name="Прямоугольник 72">
                <a:extLst>
                  <a:ext uri="{FF2B5EF4-FFF2-40B4-BE49-F238E27FC236}">
                    <a16:creationId xmlns:a16="http://schemas.microsoft.com/office/drawing/2014/main" id="{9554AFD9-2E19-4127-8C73-068A1A777C7E}"/>
                  </a:ext>
                </a:extLst>
              </p:cNvPr>
              <p:cNvSpPr/>
              <p:nvPr/>
            </p:nvSpPr>
            <p:spPr>
              <a:xfrm>
                <a:off x="3643184" y="3038902"/>
                <a:ext cx="1080000" cy="1800000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b="1" dirty="0">
                    <a:solidFill>
                      <a:schemeClr val="tx1"/>
                    </a:solidFill>
                  </a:rPr>
                  <a:t>64 %</a:t>
                </a:r>
              </a:p>
            </p:txBody>
          </p:sp>
        </p:grpSp>
        <p:grpSp>
          <p:nvGrpSpPr>
            <p:cNvPr id="58" name="Группа 57">
              <a:extLst>
                <a:ext uri="{FF2B5EF4-FFF2-40B4-BE49-F238E27FC236}">
                  <a16:creationId xmlns:a16="http://schemas.microsoft.com/office/drawing/2014/main" id="{952D9AAF-F347-4777-BAF1-968CCFC07A0B}"/>
                </a:ext>
              </a:extLst>
            </p:cNvPr>
            <p:cNvGrpSpPr/>
            <p:nvPr/>
          </p:nvGrpSpPr>
          <p:grpSpPr>
            <a:xfrm>
              <a:off x="3565311" y="3638606"/>
              <a:ext cx="1081927" cy="2136914"/>
              <a:chOff x="2477292" y="3754356"/>
              <a:chExt cx="1081927" cy="2136914"/>
            </a:xfrm>
          </p:grpSpPr>
          <p:sp>
            <p:nvSpPr>
              <p:cNvPr id="64" name="Прямоугольник 63">
                <a:extLst>
                  <a:ext uri="{FF2B5EF4-FFF2-40B4-BE49-F238E27FC236}">
                    <a16:creationId xmlns:a16="http://schemas.microsoft.com/office/drawing/2014/main" id="{EA7F2EEF-62E5-40AE-8485-33D3ABADA76C}"/>
                  </a:ext>
                </a:extLst>
              </p:cNvPr>
              <p:cNvSpPr/>
              <p:nvPr/>
            </p:nvSpPr>
            <p:spPr>
              <a:xfrm>
                <a:off x="2479219" y="5624208"/>
                <a:ext cx="1080000" cy="122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5" name="Прямоугольник 64">
                <a:extLst>
                  <a:ext uri="{FF2B5EF4-FFF2-40B4-BE49-F238E27FC236}">
                    <a16:creationId xmlns:a16="http://schemas.microsoft.com/office/drawing/2014/main" id="{6539181B-1785-40AE-AC6B-59BF4D0C5133}"/>
                  </a:ext>
                </a:extLst>
              </p:cNvPr>
              <p:cNvSpPr/>
              <p:nvPr/>
            </p:nvSpPr>
            <p:spPr>
              <a:xfrm>
                <a:off x="2477292" y="5833670"/>
                <a:ext cx="1080000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6" name="Прямоугольник 65">
                <a:extLst>
                  <a:ext uri="{FF2B5EF4-FFF2-40B4-BE49-F238E27FC236}">
                    <a16:creationId xmlns:a16="http://schemas.microsoft.com/office/drawing/2014/main" id="{18F1A795-2824-4F9E-A18B-73FEA9B5C9C2}"/>
                  </a:ext>
                </a:extLst>
              </p:cNvPr>
              <p:cNvSpPr/>
              <p:nvPr/>
            </p:nvSpPr>
            <p:spPr>
              <a:xfrm>
                <a:off x="2477292" y="5749595"/>
                <a:ext cx="1080000" cy="864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7" name="Прямоугольник 66">
                <a:extLst>
                  <a:ext uri="{FF2B5EF4-FFF2-40B4-BE49-F238E27FC236}">
                    <a16:creationId xmlns:a16="http://schemas.microsoft.com/office/drawing/2014/main" id="{29C3BF09-5CFE-4011-9007-06C53DED3197}"/>
                  </a:ext>
                </a:extLst>
              </p:cNvPr>
              <p:cNvSpPr/>
              <p:nvPr/>
            </p:nvSpPr>
            <p:spPr>
              <a:xfrm>
                <a:off x="2479219" y="4845000"/>
                <a:ext cx="1080000" cy="7704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8" name="Прямоугольник 67">
                <a:extLst>
                  <a:ext uri="{FF2B5EF4-FFF2-40B4-BE49-F238E27FC236}">
                    <a16:creationId xmlns:a16="http://schemas.microsoft.com/office/drawing/2014/main" id="{2AA4305B-1785-4090-B4EF-ACFEA90E58D2}"/>
                  </a:ext>
                </a:extLst>
              </p:cNvPr>
              <p:cNvSpPr/>
              <p:nvPr/>
            </p:nvSpPr>
            <p:spPr>
              <a:xfrm>
                <a:off x="2479219" y="3754356"/>
                <a:ext cx="1080000" cy="1080000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b="1" dirty="0">
                    <a:solidFill>
                      <a:schemeClr val="tx1"/>
                    </a:solidFill>
                  </a:rPr>
                  <a:t>51 %</a:t>
                </a:r>
              </a:p>
            </p:txBody>
          </p:sp>
        </p:grpSp>
        <p:grpSp>
          <p:nvGrpSpPr>
            <p:cNvPr id="59" name="Группа 58">
              <a:extLst>
                <a:ext uri="{FF2B5EF4-FFF2-40B4-BE49-F238E27FC236}">
                  <a16:creationId xmlns:a16="http://schemas.microsoft.com/office/drawing/2014/main" id="{D8BF952D-8B7D-4AD0-A3D4-2C098AE6DC90}"/>
                </a:ext>
              </a:extLst>
            </p:cNvPr>
            <p:cNvGrpSpPr/>
            <p:nvPr/>
          </p:nvGrpSpPr>
          <p:grpSpPr>
            <a:xfrm>
              <a:off x="2465408" y="4725112"/>
              <a:ext cx="1081927" cy="1057845"/>
              <a:chOff x="1192194" y="4840862"/>
              <a:chExt cx="1081927" cy="1057845"/>
            </a:xfrm>
          </p:grpSpPr>
          <p:sp>
            <p:nvSpPr>
              <p:cNvPr id="60" name="Прямоугольник 59">
                <a:extLst>
                  <a:ext uri="{FF2B5EF4-FFF2-40B4-BE49-F238E27FC236}">
                    <a16:creationId xmlns:a16="http://schemas.microsoft.com/office/drawing/2014/main" id="{4C65AF8B-B845-4CEA-9C1F-5D3721E8B3E4}"/>
                  </a:ext>
                </a:extLst>
              </p:cNvPr>
              <p:cNvSpPr/>
              <p:nvPr/>
            </p:nvSpPr>
            <p:spPr>
              <a:xfrm>
                <a:off x="1194121" y="5620070"/>
                <a:ext cx="1080000" cy="1224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1" name="Прямоугольник 60">
                <a:extLst>
                  <a:ext uri="{FF2B5EF4-FFF2-40B4-BE49-F238E27FC236}">
                    <a16:creationId xmlns:a16="http://schemas.microsoft.com/office/drawing/2014/main" id="{C6C9F613-2C77-4184-BDC0-D2C887B8245F}"/>
                  </a:ext>
                </a:extLst>
              </p:cNvPr>
              <p:cNvSpPr/>
              <p:nvPr/>
            </p:nvSpPr>
            <p:spPr>
              <a:xfrm>
                <a:off x="1192194" y="5841107"/>
                <a:ext cx="1080000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2" name="Прямоугольник 61">
                <a:extLst>
                  <a:ext uri="{FF2B5EF4-FFF2-40B4-BE49-F238E27FC236}">
                    <a16:creationId xmlns:a16="http://schemas.microsoft.com/office/drawing/2014/main" id="{A8C6A21E-2EBC-461E-85DF-E191DF56A089}"/>
                  </a:ext>
                </a:extLst>
              </p:cNvPr>
              <p:cNvSpPr/>
              <p:nvPr/>
            </p:nvSpPr>
            <p:spPr>
              <a:xfrm>
                <a:off x="1192194" y="5757032"/>
                <a:ext cx="1080000" cy="864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63" name="Прямоугольник 62">
                <a:extLst>
                  <a:ext uri="{FF2B5EF4-FFF2-40B4-BE49-F238E27FC236}">
                    <a16:creationId xmlns:a16="http://schemas.microsoft.com/office/drawing/2014/main" id="{B7003A20-EBCB-4340-B896-E0F2B7777565}"/>
                  </a:ext>
                </a:extLst>
              </p:cNvPr>
              <p:cNvSpPr/>
              <p:nvPr/>
            </p:nvSpPr>
            <p:spPr>
              <a:xfrm>
                <a:off x="1194121" y="4840862"/>
                <a:ext cx="1080000" cy="7704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79" name="TextBox 78">
            <a:extLst>
              <a:ext uri="{FF2B5EF4-FFF2-40B4-BE49-F238E27FC236}">
                <a16:creationId xmlns:a16="http://schemas.microsoft.com/office/drawing/2014/main" id="{37BC7750-6F71-4244-AA82-77B0A9A085D3}"/>
              </a:ext>
            </a:extLst>
          </p:cNvPr>
          <p:cNvSpPr txBox="1"/>
          <p:nvPr/>
        </p:nvSpPr>
        <p:spPr>
          <a:xfrm>
            <a:off x="2364926" y="1070029"/>
            <a:ext cx="2466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/>
              <a:t>Поглощенная доза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19142CB5-891C-4BAB-8999-5C739F496A4C}"/>
              </a:ext>
            </a:extLst>
          </p:cNvPr>
          <p:cNvSpPr txBox="1"/>
          <p:nvPr/>
        </p:nvSpPr>
        <p:spPr>
          <a:xfrm>
            <a:off x="7548584" y="1063537"/>
            <a:ext cx="2351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/>
              <a:t>Эквивалентная доза</a:t>
            </a:r>
          </a:p>
          <a:p>
            <a:r>
              <a:rPr lang="ru-RU" b="1" u="sng" dirty="0"/>
              <a:t>(в опухоли, для БФА)</a:t>
            </a:r>
          </a:p>
        </p:txBody>
      </p:sp>
      <p:cxnSp>
        <p:nvCxnSpPr>
          <p:cNvPr id="81" name="Прямая со стрелкой 80">
            <a:extLst>
              <a:ext uri="{FF2B5EF4-FFF2-40B4-BE49-F238E27FC236}">
                <a16:creationId xmlns:a16="http://schemas.microsoft.com/office/drawing/2014/main" id="{179149E6-9E52-472E-8176-337604489C5D}"/>
              </a:ext>
            </a:extLst>
          </p:cNvPr>
          <p:cNvCxnSpPr/>
          <p:nvPr/>
        </p:nvCxnSpPr>
        <p:spPr>
          <a:xfrm flipV="1">
            <a:off x="11234036" y="1063537"/>
            <a:ext cx="0" cy="486324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:a16="http://schemas.microsoft.com/office/drawing/2014/main" id="{C7F23F21-97E4-4FDE-8305-131C1F990260}"/>
              </a:ext>
            </a:extLst>
          </p:cNvPr>
          <p:cNvSpPr txBox="1"/>
          <p:nvPr/>
        </p:nvSpPr>
        <p:spPr>
          <a:xfrm rot="16200000">
            <a:off x="9859524" y="3140620"/>
            <a:ext cx="3218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Эквивалентная доза, </a:t>
            </a:r>
            <a:r>
              <a:rPr lang="ru-RU" b="1" dirty="0" err="1"/>
              <a:t>экв</a:t>
            </a:r>
            <a:r>
              <a:rPr lang="ru-RU" b="1" dirty="0"/>
              <a:t>-Гр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414978D4-1DB7-4CDB-8AD8-5648998F73A9}"/>
              </a:ext>
            </a:extLst>
          </p:cNvPr>
          <p:cNvSpPr txBox="1"/>
          <p:nvPr/>
        </p:nvSpPr>
        <p:spPr>
          <a:xfrm>
            <a:off x="5644943" y="5819079"/>
            <a:ext cx="16538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/>
              <a:t>Концентрация </a:t>
            </a:r>
            <a:r>
              <a:rPr lang="ru-RU" sz="1400" baseline="30000" dirty="0"/>
              <a:t>10</a:t>
            </a:r>
            <a:r>
              <a:rPr lang="en-US" sz="1400" dirty="0"/>
              <a:t>B:</a:t>
            </a:r>
            <a:endParaRPr lang="ru-RU" sz="1400" dirty="0"/>
          </a:p>
        </p:txBody>
      </p:sp>
      <p:graphicFrame>
        <p:nvGraphicFramePr>
          <p:cNvPr id="84" name="Таблица 83">
            <a:extLst>
              <a:ext uri="{FF2B5EF4-FFF2-40B4-BE49-F238E27FC236}">
                <a16:creationId xmlns:a16="http://schemas.microsoft.com/office/drawing/2014/main" id="{5B7C1A03-9B18-4940-8939-4C966C792448}"/>
              </a:ext>
            </a:extLst>
          </p:cNvPr>
          <p:cNvGraphicFramePr>
            <a:graphicFrameLocks noGrp="1"/>
          </p:cNvGraphicFramePr>
          <p:nvPr/>
        </p:nvGraphicFramePr>
        <p:xfrm>
          <a:off x="6045779" y="1904250"/>
          <a:ext cx="3329577" cy="1097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8640">
                  <a:extLst>
                    <a:ext uri="{9D8B030D-6E8A-4147-A177-3AD203B41FA5}">
                      <a16:colId xmlns:a16="http://schemas.microsoft.com/office/drawing/2014/main" val="4017614318"/>
                    </a:ext>
                  </a:extLst>
                </a:gridCol>
                <a:gridCol w="1780937">
                  <a:extLst>
                    <a:ext uri="{9D8B030D-6E8A-4147-A177-3AD203B41FA5}">
                      <a16:colId xmlns:a16="http://schemas.microsoft.com/office/drawing/2014/main" val="3693400745"/>
                    </a:ext>
                  </a:extLst>
                </a:gridCol>
              </a:tblGrid>
              <a:tr h="259070">
                <a:tc>
                  <a:txBody>
                    <a:bodyPr/>
                    <a:lstStyle/>
                    <a:p>
                      <a:r>
                        <a:rPr lang="ru-RU" sz="1200" b="1" dirty="0"/>
                        <a:t>Излучение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w (</a:t>
                      </a:r>
                      <a:r>
                        <a:rPr lang="ru-RU" sz="1200" b="1" dirty="0"/>
                        <a:t>ОБЭ</a:t>
                      </a:r>
                      <a:r>
                        <a:rPr lang="en-US" sz="1200" b="1" dirty="0"/>
                        <a:t>) (</a:t>
                      </a:r>
                      <a:r>
                        <a:rPr lang="en-US" sz="1200" b="1" i="1" dirty="0"/>
                        <a:t>Hirose 2022</a:t>
                      </a:r>
                      <a:r>
                        <a:rPr lang="en-US" sz="1200" b="1" dirty="0"/>
                        <a:t>)</a:t>
                      </a:r>
                      <a:endParaRPr lang="ru-RU" sz="1200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4729103"/>
                  </a:ext>
                </a:extLst>
              </a:tr>
              <a:tr h="259070">
                <a:tc>
                  <a:txBody>
                    <a:bodyPr/>
                    <a:lstStyle/>
                    <a:p>
                      <a:r>
                        <a:rPr lang="ru-RU" sz="1200" b="1" dirty="0"/>
                        <a:t>Фотоны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1</a:t>
                      </a:r>
                      <a:endParaRPr lang="ru-RU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652903"/>
                  </a:ext>
                </a:extLst>
              </a:tr>
              <a:tr h="259070">
                <a:tc>
                  <a:txBody>
                    <a:bodyPr/>
                    <a:lstStyle/>
                    <a:p>
                      <a:r>
                        <a:rPr lang="ru-RU" sz="1200" b="1" dirty="0"/>
                        <a:t>Протоны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2,9</a:t>
                      </a:r>
                      <a:endParaRPr lang="ru-RU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1748730"/>
                  </a:ext>
                </a:extLst>
              </a:tr>
              <a:tr h="191641">
                <a:tc>
                  <a:txBody>
                    <a:bodyPr/>
                    <a:lstStyle/>
                    <a:p>
                      <a:r>
                        <a:rPr lang="ru-RU" sz="1200" b="1" dirty="0"/>
                        <a:t>Быстрые нейтроны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2,4</a:t>
                      </a:r>
                      <a:endParaRPr lang="ru-RU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4539779"/>
                  </a:ext>
                </a:extLst>
              </a:tr>
            </a:tbl>
          </a:graphicData>
        </a:graphic>
      </p:graphicFrame>
      <p:graphicFrame>
        <p:nvGraphicFramePr>
          <p:cNvPr id="85" name="Таблица 84">
            <a:extLst>
              <a:ext uri="{FF2B5EF4-FFF2-40B4-BE49-F238E27FC236}">
                <a16:creationId xmlns:a16="http://schemas.microsoft.com/office/drawing/2014/main" id="{60DF03B0-4252-4CC9-A44B-0547E27313E7}"/>
              </a:ext>
            </a:extLst>
          </p:cNvPr>
          <p:cNvGraphicFramePr>
            <a:graphicFrameLocks noGrp="1"/>
          </p:cNvGraphicFramePr>
          <p:nvPr/>
        </p:nvGraphicFramePr>
        <p:xfrm>
          <a:off x="6045779" y="3202587"/>
          <a:ext cx="3329576" cy="548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4788">
                  <a:extLst>
                    <a:ext uri="{9D8B030D-6E8A-4147-A177-3AD203B41FA5}">
                      <a16:colId xmlns:a16="http://schemas.microsoft.com/office/drawing/2014/main" val="1229184479"/>
                    </a:ext>
                  </a:extLst>
                </a:gridCol>
                <a:gridCol w="1664788">
                  <a:extLst>
                    <a:ext uri="{9D8B030D-6E8A-4147-A177-3AD203B41FA5}">
                      <a16:colId xmlns:a16="http://schemas.microsoft.com/office/drawing/2014/main" val="1504650200"/>
                    </a:ext>
                  </a:extLst>
                </a:gridCol>
              </a:tblGrid>
              <a:tr h="196642">
                <a:tc>
                  <a:txBody>
                    <a:bodyPr/>
                    <a:lstStyle/>
                    <a:p>
                      <a:r>
                        <a:rPr lang="ru-RU" sz="1200" b="1" dirty="0"/>
                        <a:t>Ткань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 CBE </a:t>
                      </a:r>
                      <a:r>
                        <a:rPr lang="ru-RU" sz="1200" b="1" dirty="0"/>
                        <a:t>БФА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62278"/>
                  </a:ext>
                </a:extLst>
              </a:tr>
              <a:tr h="265831">
                <a:tc>
                  <a:txBody>
                    <a:bodyPr/>
                    <a:lstStyle/>
                    <a:p>
                      <a:r>
                        <a:rPr lang="ru-RU" sz="1200" dirty="0"/>
                        <a:t>Опухоль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4,0</a:t>
                      </a:r>
                      <a:endParaRPr lang="ru-RU" sz="1200" dirty="0"/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0117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98928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3878" y="258998"/>
            <a:ext cx="9360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u="sng" dirty="0"/>
              <a:t>Эквивалентная доза излучения. </a:t>
            </a:r>
          </a:p>
          <a:p>
            <a:pPr algn="ctr"/>
            <a:r>
              <a:rPr lang="ru-RU" sz="2400" u="sng" dirty="0"/>
              <a:t>Клиническое применение БНЗТ в лечении пациентов с меланомой кожи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250372" y="63438"/>
            <a:ext cx="1383506" cy="657225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0065867" y="1480362"/>
            <a:ext cx="16578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AT" sz="1400" dirty="0">
                <a:latin typeface="AdvP641C"/>
              </a:rPr>
              <a:t>S. Gonzalez 2012</a:t>
            </a:r>
            <a:r>
              <a:rPr lang="ru-RU" sz="1400" dirty="0">
                <a:latin typeface="AdvP641C"/>
              </a:rPr>
              <a:t> </a:t>
            </a:r>
            <a:endParaRPr lang="ru-RU" sz="1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r="49722"/>
          <a:stretch/>
        </p:blipFill>
        <p:spPr>
          <a:xfrm>
            <a:off x="3086605" y="1542354"/>
            <a:ext cx="4571496" cy="397980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83771" y="5974522"/>
            <a:ext cx="1021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/>
              <a:t>Sara J. Gonzalez, Gustavo A. Santa Cruz “The Photon-</a:t>
            </a:r>
            <a:r>
              <a:rPr lang="en-US" b="1" dirty="0" err="1"/>
              <a:t>Isoeffective</a:t>
            </a:r>
            <a:r>
              <a:rPr lang="en-US" b="1" dirty="0"/>
              <a:t> Dose in Boron Neutron Capture Therapy” RADIATION RESEARCH 178, 609–621 (2012)</a:t>
            </a:r>
            <a:endParaRPr lang="ru-RU" b="1" dirty="0"/>
          </a:p>
        </p:txBody>
      </p:sp>
      <p:sp>
        <p:nvSpPr>
          <p:cNvPr id="14" name="Нижний колонтитул 7"/>
          <p:cNvSpPr txBox="1">
            <a:spLocks/>
          </p:cNvSpPr>
          <p:nvPr/>
        </p:nvSpPr>
        <p:spPr>
          <a:xfrm>
            <a:off x="8084821" y="6462301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084821" y="2546376"/>
            <a:ext cx="23834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● - полная регрессия опухоли</a:t>
            </a:r>
          </a:p>
          <a:p>
            <a:endParaRPr lang="ru-RU" dirty="0"/>
          </a:p>
          <a:p>
            <a:r>
              <a:rPr lang="ru-RU" dirty="0"/>
              <a:t>○ - частичная регрессия, либо полное отсутствие терапевтического эффекта</a:t>
            </a:r>
          </a:p>
        </p:txBody>
      </p:sp>
      <p:sp>
        <p:nvSpPr>
          <p:cNvPr id="11" name="Номер слайда 2">
            <a:extLst>
              <a:ext uri="{FF2B5EF4-FFF2-40B4-BE49-F238E27FC236}">
                <a16:creationId xmlns:a16="http://schemas.microsoft.com/office/drawing/2014/main" id="{CB850934-7756-4B98-94C6-FBF7828C5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14</a:t>
            </a:fld>
            <a:endParaRPr lang="ru-RU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EDF7CA1-EE42-473F-AB4F-EB67206AB0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312943A-99F7-413C-B813-21A1192F2A9D}"/>
              </a:ext>
            </a:extLst>
          </p:cNvPr>
          <p:cNvSpPr txBox="1"/>
          <p:nvPr/>
        </p:nvSpPr>
        <p:spPr>
          <a:xfrm>
            <a:off x="4143375" y="172702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TCP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29577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293" y="1634389"/>
            <a:ext cx="4838335" cy="411858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51543" y="115881"/>
            <a:ext cx="92889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/>
              <a:t>Эквивалентная доза смешанного поля излучения с фиксированными взвешивающими коэффициентами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143033" y="1172724"/>
            <a:ext cx="5142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D</a:t>
            </a:r>
            <a:r>
              <a:rPr lang="en-US" sz="2400" b="1" baseline="-25000" dirty="0" err="1"/>
              <a:t>w</a:t>
            </a:r>
            <a:r>
              <a:rPr lang="ru-RU" sz="2400" b="1" baseline="-25000" dirty="0"/>
              <a:t>АВ</a:t>
            </a:r>
            <a:r>
              <a:rPr lang="ru-RU" sz="2400" b="1" dirty="0"/>
              <a:t> </a:t>
            </a:r>
            <a:r>
              <a:rPr lang="en-US" sz="2400" b="1" dirty="0"/>
              <a:t>=</a:t>
            </a:r>
            <a:r>
              <a:rPr lang="ru-RU" sz="2400" b="1" dirty="0"/>
              <a:t> </a:t>
            </a:r>
            <a:r>
              <a:rPr lang="en-US" sz="2400" b="1" dirty="0"/>
              <a:t>w</a:t>
            </a:r>
            <a:r>
              <a:rPr lang="ru-RU" sz="2400" b="1" baseline="-25000" dirty="0"/>
              <a:t>А</a:t>
            </a:r>
            <a:r>
              <a:rPr lang="en-US" sz="2400" b="1" dirty="0"/>
              <a:t>·D</a:t>
            </a:r>
            <a:r>
              <a:rPr lang="ru-RU" sz="2400" b="1" baseline="-25000" dirty="0"/>
              <a:t>А </a:t>
            </a:r>
            <a:r>
              <a:rPr lang="en-US" sz="2400" b="1" dirty="0"/>
              <a:t>+ w</a:t>
            </a:r>
            <a:r>
              <a:rPr lang="ru-RU" sz="2400" b="1" baseline="-25000" dirty="0"/>
              <a:t>В</a:t>
            </a:r>
            <a:r>
              <a:rPr lang="en-US" sz="2400" b="1" dirty="0"/>
              <a:t>·D</a:t>
            </a:r>
            <a:r>
              <a:rPr lang="ru-RU" sz="2400" b="1" baseline="-25000" dirty="0"/>
              <a:t>В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30622" y="88304"/>
            <a:ext cx="1383506" cy="657225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624606" y="5883723"/>
            <a:ext cx="16578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AT" sz="1400" dirty="0">
                <a:latin typeface="AdvP641C"/>
              </a:rPr>
              <a:t>S. Gonzalez 2012</a:t>
            </a:r>
            <a:r>
              <a:rPr lang="ru-RU" sz="1400" dirty="0">
                <a:latin typeface="AdvP641C"/>
              </a:rPr>
              <a:t> </a:t>
            </a:r>
            <a:endParaRPr lang="ru-RU" sz="1400" dirty="0"/>
          </a:p>
        </p:txBody>
      </p:sp>
      <p:sp>
        <p:nvSpPr>
          <p:cNvPr id="14" name="Нижний колонтитул 7"/>
          <p:cNvSpPr txBox="1">
            <a:spLocks/>
          </p:cNvSpPr>
          <p:nvPr/>
        </p:nvSpPr>
        <p:spPr>
          <a:xfrm>
            <a:off x="8084821" y="6462301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15" name="Номер слайда 2">
            <a:extLst>
              <a:ext uri="{FF2B5EF4-FFF2-40B4-BE49-F238E27FC236}">
                <a16:creationId xmlns:a16="http://schemas.microsoft.com/office/drawing/2014/main" id="{45293693-1736-448F-900E-E2E48EB67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15</a:t>
            </a:fld>
            <a:endParaRPr lang="ru-RU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5375D00-D8B2-4AE6-92A0-65E3301D42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CBE7F59-EAC5-44CE-976C-2293C0717A14}"/>
              </a:ext>
            </a:extLst>
          </p:cNvPr>
          <p:cNvSpPr txBox="1"/>
          <p:nvPr/>
        </p:nvSpPr>
        <p:spPr>
          <a:xfrm>
            <a:off x="5943600" y="2038350"/>
            <a:ext cx="54661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/>
              <a:t>Излучение А</a:t>
            </a:r>
            <a:r>
              <a:rPr lang="ru-RU" sz="1600" dirty="0"/>
              <a:t>:</a:t>
            </a:r>
          </a:p>
          <a:p>
            <a:r>
              <a:rPr lang="ru-RU" sz="1600" dirty="0"/>
              <a:t>ОБЭ для уровня выживаемости </a:t>
            </a:r>
            <a:r>
              <a:rPr lang="en-US" sz="1600" i="1" dirty="0"/>
              <a:t>S:  </a:t>
            </a:r>
            <a:r>
              <a:rPr lang="en-US" sz="1600" dirty="0"/>
              <a:t>12 </a:t>
            </a:r>
            <a:r>
              <a:rPr lang="ru-RU" sz="1600" dirty="0"/>
              <a:t>Гр/ 3 Гр = 4</a:t>
            </a:r>
            <a:endParaRPr lang="ru-RU" sz="1600" i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A0E39E9-C470-47D2-A85B-DEB4A8954F31}"/>
              </a:ext>
            </a:extLst>
          </p:cNvPr>
          <p:cNvSpPr txBox="1"/>
          <p:nvPr/>
        </p:nvSpPr>
        <p:spPr>
          <a:xfrm>
            <a:off x="5943599" y="2711503"/>
            <a:ext cx="54661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/>
              <a:t>Излучение В</a:t>
            </a:r>
            <a:r>
              <a:rPr lang="ru-RU" sz="1600" dirty="0"/>
              <a:t>:</a:t>
            </a:r>
          </a:p>
          <a:p>
            <a:r>
              <a:rPr lang="ru-RU" sz="1600" dirty="0"/>
              <a:t>ОБЭ для уровня выживаемости </a:t>
            </a:r>
            <a:r>
              <a:rPr lang="en-US" sz="1600" i="1" dirty="0"/>
              <a:t>S:  </a:t>
            </a:r>
            <a:r>
              <a:rPr lang="en-US" sz="1600" dirty="0"/>
              <a:t>12 </a:t>
            </a:r>
            <a:r>
              <a:rPr lang="ru-RU" sz="1600" dirty="0"/>
              <a:t>Гр/ 6 Гр = 2</a:t>
            </a:r>
            <a:endParaRPr lang="ru-RU" sz="1600" i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4BB2A0F-0C67-4C95-851E-9B95422878E0}"/>
              </a:ext>
            </a:extLst>
          </p:cNvPr>
          <p:cNvSpPr txBox="1"/>
          <p:nvPr/>
        </p:nvSpPr>
        <p:spPr>
          <a:xfrm>
            <a:off x="5943598" y="3561723"/>
            <a:ext cx="5676902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Смешанное излучение А+В:</a:t>
            </a:r>
          </a:p>
          <a:p>
            <a:r>
              <a:rPr lang="ru-RU" sz="1600" dirty="0"/>
              <a:t>Облучение в дозе 1 Гр излучением А и в дозе 1 Гр излучением В обеспечивающим уровень выживаемости </a:t>
            </a:r>
            <a:r>
              <a:rPr lang="en-US" sz="1600" dirty="0"/>
              <a:t>S’&gt;S</a:t>
            </a:r>
            <a:r>
              <a:rPr lang="ru-RU" sz="1600" dirty="0"/>
              <a:t>, соответствующей доза </a:t>
            </a:r>
            <a:r>
              <a:rPr lang="ru-RU" sz="1600" dirty="0" err="1"/>
              <a:t>референсного</a:t>
            </a:r>
            <a:r>
              <a:rPr lang="ru-RU" sz="1600" dirty="0"/>
              <a:t> излучения </a:t>
            </a:r>
            <a:r>
              <a:rPr lang="ru-RU" sz="1600" b="1" dirty="0"/>
              <a:t>9 Гр</a:t>
            </a:r>
            <a:r>
              <a:rPr lang="ru-RU" sz="1600" dirty="0"/>
              <a:t>.</a:t>
            </a:r>
          </a:p>
          <a:p>
            <a:endParaRPr lang="ru-RU" sz="1600" dirty="0"/>
          </a:p>
          <a:p>
            <a:r>
              <a:rPr lang="ru-RU" sz="1600" dirty="0"/>
              <a:t>При эквивалентная доза  составляет  4*1 + 2*1 = </a:t>
            </a:r>
            <a:r>
              <a:rPr lang="ru-RU" sz="1600" b="1" dirty="0"/>
              <a:t>6 Гр</a:t>
            </a:r>
          </a:p>
          <a:p>
            <a:endParaRPr lang="ru-RU" sz="1600" b="1" dirty="0"/>
          </a:p>
          <a:p>
            <a:r>
              <a:rPr lang="ru-RU" sz="1600" b="1" dirty="0"/>
              <a:t>НЕДООЦЕНКА ЭФФЕКТА!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08032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2387" y="152700"/>
            <a:ext cx="92889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u="sng" dirty="0"/>
              <a:t>Эквивалентная доза смешанного поля излучения с фиксированными взвешивающими коэффициентами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52608" y="1041973"/>
            <a:ext cx="5142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D</a:t>
            </a:r>
            <a:r>
              <a:rPr lang="en-US" sz="2400" b="1" baseline="-25000" dirty="0" err="1"/>
              <a:t>w</a:t>
            </a:r>
            <a:r>
              <a:rPr lang="ru-RU" sz="2400" b="1" baseline="-25000" dirty="0"/>
              <a:t>АВ</a:t>
            </a:r>
            <a:r>
              <a:rPr lang="ru-RU" sz="2400" b="1" dirty="0"/>
              <a:t> </a:t>
            </a:r>
            <a:r>
              <a:rPr lang="en-US" sz="2400" b="1" dirty="0"/>
              <a:t>=</a:t>
            </a:r>
            <a:r>
              <a:rPr lang="ru-RU" sz="2400" b="1" dirty="0"/>
              <a:t> </a:t>
            </a:r>
            <a:r>
              <a:rPr lang="en-US" sz="2400" b="1" dirty="0"/>
              <a:t>w</a:t>
            </a:r>
            <a:r>
              <a:rPr lang="ru-RU" sz="2400" b="1" baseline="-25000" dirty="0"/>
              <a:t>А</a:t>
            </a:r>
            <a:r>
              <a:rPr lang="en-US" sz="2400" b="1" dirty="0"/>
              <a:t>·D</a:t>
            </a:r>
            <a:r>
              <a:rPr lang="ru-RU" sz="2400" b="1" baseline="-25000" dirty="0"/>
              <a:t>А </a:t>
            </a:r>
            <a:r>
              <a:rPr lang="en-US" sz="2400" b="1" dirty="0"/>
              <a:t>+ w</a:t>
            </a:r>
            <a:r>
              <a:rPr lang="ru-RU" sz="2400" b="1" baseline="-25000" dirty="0"/>
              <a:t>В</a:t>
            </a:r>
            <a:r>
              <a:rPr lang="en-US" sz="2400" b="1" dirty="0"/>
              <a:t>·D</a:t>
            </a:r>
            <a:r>
              <a:rPr lang="ru-RU" sz="2400" b="1" baseline="-25000" dirty="0"/>
              <a:t>В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30622" y="88304"/>
            <a:ext cx="1383506" cy="6572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399" y="1503638"/>
            <a:ext cx="5027077" cy="41501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33399" y="5935320"/>
            <a:ext cx="109094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/>
              <a:t>Использование эквивалентной дозы с фиксированными взвешивающими коэффициентами для оценки эффекта смешанного поля часто дает некорректное значение соответствующей дозы фотонного (референсного) излучения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41958" y="5458775"/>
            <a:ext cx="16578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AT" sz="1400" dirty="0">
                <a:latin typeface="AdvP641C"/>
              </a:rPr>
              <a:t>S. Gonzalez 2012</a:t>
            </a:r>
            <a:r>
              <a:rPr lang="ru-RU" sz="1400" dirty="0">
                <a:latin typeface="AdvP641C"/>
              </a:rPr>
              <a:t> </a:t>
            </a:r>
            <a:endParaRPr lang="ru-RU" sz="1400" dirty="0"/>
          </a:p>
        </p:txBody>
      </p:sp>
      <p:sp>
        <p:nvSpPr>
          <p:cNvPr id="14" name="Нижний колонтитул 7"/>
          <p:cNvSpPr txBox="1">
            <a:spLocks/>
          </p:cNvSpPr>
          <p:nvPr/>
        </p:nvSpPr>
        <p:spPr>
          <a:xfrm>
            <a:off x="8084821" y="6462301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15" name="Номер слайда 2">
            <a:extLst>
              <a:ext uri="{FF2B5EF4-FFF2-40B4-BE49-F238E27FC236}">
                <a16:creationId xmlns:a16="http://schemas.microsoft.com/office/drawing/2014/main" id="{45293693-1736-448F-900E-E2E48EB67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16</a:t>
            </a:fld>
            <a:endParaRPr lang="ru-RU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5375D00-D8B2-4AE6-92A0-65E3301D42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AF98B040-7DC9-4C9B-8258-DBE7A70BB23E}"/>
              </a:ext>
            </a:extLst>
          </p:cNvPr>
          <p:cNvSpPr txBox="1"/>
          <p:nvPr/>
        </p:nvSpPr>
        <p:spPr>
          <a:xfrm>
            <a:off x="5943600" y="2038350"/>
            <a:ext cx="54661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/>
              <a:t>Излучение А</a:t>
            </a:r>
            <a:r>
              <a:rPr lang="ru-RU" sz="1600" dirty="0"/>
              <a:t>:</a:t>
            </a:r>
          </a:p>
          <a:p>
            <a:r>
              <a:rPr lang="ru-RU" sz="1600" dirty="0"/>
              <a:t>ОБЭ для уровня выживаемости </a:t>
            </a:r>
            <a:r>
              <a:rPr lang="en-US" sz="1600" i="1" dirty="0"/>
              <a:t>S</a:t>
            </a:r>
            <a:r>
              <a:rPr lang="ru-RU" sz="1600" i="1" dirty="0"/>
              <a:t>1</a:t>
            </a:r>
            <a:r>
              <a:rPr lang="en-US" sz="1600" i="1" dirty="0"/>
              <a:t>:  </a:t>
            </a:r>
            <a:r>
              <a:rPr lang="en-US" sz="1600" dirty="0"/>
              <a:t>12 </a:t>
            </a:r>
            <a:r>
              <a:rPr lang="ru-RU" sz="1600" dirty="0"/>
              <a:t>Гр/ 3 Гр = 4</a:t>
            </a:r>
            <a:endParaRPr lang="ru-RU" sz="1600" i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F50355C-6F7B-4B0F-BEC2-F8588B6549FA}"/>
              </a:ext>
            </a:extLst>
          </p:cNvPr>
          <p:cNvSpPr txBox="1"/>
          <p:nvPr/>
        </p:nvSpPr>
        <p:spPr>
          <a:xfrm>
            <a:off x="5943599" y="2711503"/>
            <a:ext cx="54661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u="sng" dirty="0"/>
              <a:t>Излучение В</a:t>
            </a:r>
            <a:r>
              <a:rPr lang="ru-RU" sz="1600" dirty="0"/>
              <a:t>:</a:t>
            </a:r>
          </a:p>
          <a:p>
            <a:r>
              <a:rPr lang="ru-RU" sz="1600" dirty="0"/>
              <a:t>ОБЭ для уровня выживаемости </a:t>
            </a:r>
            <a:r>
              <a:rPr lang="en-US" sz="1600" i="1" dirty="0"/>
              <a:t>S</a:t>
            </a:r>
            <a:r>
              <a:rPr lang="ru-RU" sz="1600" i="1" dirty="0"/>
              <a:t>2</a:t>
            </a:r>
            <a:r>
              <a:rPr lang="en-US" sz="1600" i="1" dirty="0"/>
              <a:t>:  </a:t>
            </a:r>
            <a:r>
              <a:rPr lang="ru-RU" sz="1600" i="1" dirty="0"/>
              <a:t>9</a:t>
            </a:r>
            <a:r>
              <a:rPr lang="en-US" sz="1600" dirty="0"/>
              <a:t> </a:t>
            </a:r>
            <a:r>
              <a:rPr lang="ru-RU" sz="1600" dirty="0"/>
              <a:t>Гр/ 3 Гр = 3</a:t>
            </a:r>
            <a:endParaRPr lang="ru-RU" sz="1600" i="1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7B541A9-9AE7-489A-82A7-FA04AE1798E0}"/>
              </a:ext>
            </a:extLst>
          </p:cNvPr>
          <p:cNvSpPr txBox="1"/>
          <p:nvPr/>
        </p:nvSpPr>
        <p:spPr>
          <a:xfrm>
            <a:off x="5943597" y="3561723"/>
            <a:ext cx="5819777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Смешанное излучение А+В:</a:t>
            </a:r>
          </a:p>
          <a:p>
            <a:r>
              <a:rPr lang="ru-RU" sz="1600" dirty="0"/>
              <a:t>Облучение в дозе 3 Гр излучением А и в дозе 3 Гр излучением В, обеспечивающим уровень выживаемости </a:t>
            </a:r>
            <a:r>
              <a:rPr lang="en-US" sz="1600" dirty="0"/>
              <a:t>S</a:t>
            </a:r>
            <a:r>
              <a:rPr lang="ru-RU" sz="1600" dirty="0"/>
              <a:t>3</a:t>
            </a:r>
            <a:r>
              <a:rPr lang="en-US" sz="1600" dirty="0"/>
              <a:t>&lt;S1&lt;S2</a:t>
            </a:r>
            <a:r>
              <a:rPr lang="ru-RU" sz="1600" dirty="0"/>
              <a:t>, соответствующей доза </a:t>
            </a:r>
            <a:r>
              <a:rPr lang="ru-RU" sz="1600" dirty="0" err="1"/>
              <a:t>референсного</a:t>
            </a:r>
            <a:r>
              <a:rPr lang="ru-RU" sz="1600" dirty="0"/>
              <a:t> излучения ~</a:t>
            </a:r>
            <a:r>
              <a:rPr lang="en-US" sz="1600" b="1" dirty="0"/>
              <a:t>14</a:t>
            </a:r>
            <a:r>
              <a:rPr lang="ru-RU" sz="1600" b="1" dirty="0"/>
              <a:t> Гр</a:t>
            </a:r>
            <a:r>
              <a:rPr lang="ru-RU" sz="1600" dirty="0"/>
              <a:t>.</a:t>
            </a:r>
          </a:p>
          <a:p>
            <a:endParaRPr lang="ru-RU" sz="1600" dirty="0"/>
          </a:p>
          <a:p>
            <a:r>
              <a:rPr lang="ru-RU" sz="1600" dirty="0"/>
              <a:t>При</a:t>
            </a:r>
            <a:r>
              <a:rPr lang="en-US" sz="1600" dirty="0"/>
              <a:t> </a:t>
            </a:r>
            <a:r>
              <a:rPr lang="ru-RU" sz="1600" dirty="0"/>
              <a:t>этом эквивалентная доза  составляет  4*3 + 3*3 = </a:t>
            </a:r>
            <a:r>
              <a:rPr lang="ru-RU" sz="1600" b="1" dirty="0"/>
              <a:t>21 Гр</a:t>
            </a:r>
          </a:p>
          <a:p>
            <a:endParaRPr lang="ru-RU" sz="1600" b="1" dirty="0"/>
          </a:p>
          <a:p>
            <a:r>
              <a:rPr lang="ru-RU" sz="1600" b="1" dirty="0"/>
              <a:t>ПЕРЕОЦЕНКА ЭФФЕКТА!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20008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29875" y="317900"/>
            <a:ext cx="60535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/>
              <a:t>Фотонная изоэффективная доза</a:t>
            </a:r>
          </a:p>
          <a:p>
            <a:pPr algn="ctr"/>
            <a:r>
              <a:rPr lang="ru-RU" sz="2800" b="1" u="sng" dirty="0"/>
              <a:t>(</a:t>
            </a:r>
            <a:r>
              <a:rPr lang="en-US" sz="2800" b="1" u="sng" dirty="0"/>
              <a:t>photon iso-effective dose</a:t>
            </a:r>
            <a:r>
              <a:rPr lang="ru-RU" sz="2800" b="1" u="sng" dirty="0"/>
              <a:t>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9662" y="2613987"/>
            <a:ext cx="11475746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Допущения</a:t>
            </a:r>
            <a:r>
              <a:rPr lang="en-US" u="sng" dirty="0"/>
              <a:t>:</a:t>
            </a:r>
          </a:p>
          <a:p>
            <a:pPr algn="just"/>
            <a:r>
              <a:rPr lang="en-US" sz="1600" dirty="0"/>
              <a:t>1. </a:t>
            </a:r>
            <a:r>
              <a:rPr lang="ru-RU" sz="1600" dirty="0"/>
              <a:t>Излучение сравнения является редко ионизирующим излучение и может быть описано </a:t>
            </a:r>
            <a:r>
              <a:rPr lang="en-US" sz="1600" dirty="0"/>
              <a:t>LQ</a:t>
            </a:r>
            <a:r>
              <a:rPr lang="ru-RU" sz="1600" dirty="0"/>
              <a:t> моделью выживаемости.</a:t>
            </a:r>
            <a:endParaRPr lang="en-US" sz="1600" dirty="0"/>
          </a:p>
          <a:p>
            <a:pPr algn="just"/>
            <a:r>
              <a:rPr lang="en-US" sz="1600" dirty="0"/>
              <a:t>2. </a:t>
            </a:r>
            <a:r>
              <a:rPr lang="ru-RU" sz="1600" dirty="0"/>
              <a:t>Радиационное воздействие создает два типа повреждения ДНК: летальные и сублетальные.</a:t>
            </a:r>
          </a:p>
          <a:p>
            <a:pPr algn="just"/>
            <a:r>
              <a:rPr lang="ru-RU" sz="1600" dirty="0"/>
              <a:t>3. Количество летальных и сублетальных повреждений в ядре клетки пропорционально поглощенной дозе в ядре клетки</a:t>
            </a:r>
          </a:p>
          <a:p>
            <a:pPr algn="just"/>
            <a:r>
              <a:rPr lang="ru-RU" sz="1600" dirty="0"/>
              <a:t>4.Сублетальные повреждения могут как быть </a:t>
            </a:r>
            <a:r>
              <a:rPr lang="ru-RU" sz="1600" dirty="0" err="1"/>
              <a:t>репарированы</a:t>
            </a:r>
            <a:r>
              <a:rPr lang="ru-RU" sz="1600" dirty="0"/>
              <a:t>, так и трансформироваться в летальное повреждение. Трансформация в летальное повреждение возможно как спонтанное, так и в результате взаимодействия с другим сублетальным повреждением (синергия различных видов излучения).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57851" y="118878"/>
            <a:ext cx="1383506" cy="657225"/>
          </a:xfrm>
          <a:prstGeom prst="rect">
            <a:avLst/>
          </a:prstGeom>
        </p:spPr>
      </p:pic>
      <p:sp>
        <p:nvSpPr>
          <p:cNvPr id="9" name="Нижний колонтитул 7"/>
          <p:cNvSpPr txBox="1">
            <a:spLocks/>
          </p:cNvSpPr>
          <p:nvPr/>
        </p:nvSpPr>
        <p:spPr>
          <a:xfrm>
            <a:off x="9374792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Lipengolts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id="{5BC14A10-264F-436E-BEC9-9F518DB5F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17</a:t>
            </a:fld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63427B-3665-48B0-9498-3C88C707ACEA}"/>
              </a:ext>
            </a:extLst>
          </p:cNvPr>
          <p:cNvSpPr txBox="1"/>
          <p:nvPr/>
        </p:nvSpPr>
        <p:spPr>
          <a:xfrm>
            <a:off x="2381158" y="1935690"/>
            <a:ext cx="7848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/>
              <a:t>D</a:t>
            </a:r>
            <a:r>
              <a:rPr lang="en-US" sz="2400" b="1" baseline="-25000" dirty="0" err="1"/>
              <a:t>w</a:t>
            </a:r>
            <a:r>
              <a:rPr lang="ru-RU" sz="2400" b="1" dirty="0"/>
              <a:t> </a:t>
            </a:r>
            <a:r>
              <a:rPr lang="en-US" sz="2400" b="1" dirty="0"/>
              <a:t>=</a:t>
            </a:r>
            <a:r>
              <a:rPr lang="ru-RU" sz="2400" b="1" dirty="0"/>
              <a:t> </a:t>
            </a:r>
            <a:r>
              <a:rPr lang="en-US" sz="2400" b="1" dirty="0" err="1"/>
              <a:t>f</a:t>
            </a:r>
            <a:r>
              <a:rPr lang="en-US" sz="2400" b="1" baseline="-25000" dirty="0" err="1"/>
              <a:t>fn</a:t>
            </a:r>
            <a:r>
              <a:rPr lang="en-US" sz="2400" b="1" dirty="0"/>
              <a:t>(</a:t>
            </a:r>
            <a:r>
              <a:rPr lang="en-US" sz="2400" b="1" dirty="0" err="1"/>
              <a:t>D</a:t>
            </a:r>
            <a:r>
              <a:rPr lang="en-US" sz="2400" b="1" baseline="-25000" dirty="0" err="1"/>
              <a:t>fn</a:t>
            </a:r>
            <a:r>
              <a:rPr lang="en-US" sz="2400" b="1" dirty="0"/>
              <a:t>)·</a:t>
            </a:r>
            <a:r>
              <a:rPr lang="en-US" sz="2400" b="1" dirty="0" err="1"/>
              <a:t>D</a:t>
            </a:r>
            <a:r>
              <a:rPr lang="en-US" sz="2400" b="1" baseline="-25000" dirty="0" err="1"/>
              <a:t>fn</a:t>
            </a:r>
            <a:r>
              <a:rPr lang="ru-RU" sz="2400" b="1" baseline="-25000" dirty="0"/>
              <a:t> </a:t>
            </a:r>
            <a:r>
              <a:rPr lang="en-US" sz="2400" b="1" dirty="0"/>
              <a:t>+</a:t>
            </a:r>
            <a:r>
              <a:rPr lang="ru-RU" sz="2400" b="1" dirty="0"/>
              <a:t> </a:t>
            </a:r>
            <a:r>
              <a:rPr lang="en-US" sz="2400" b="1" i="1" dirty="0" err="1"/>
              <a:t>f</a:t>
            </a:r>
            <a:r>
              <a:rPr lang="en-US" sz="2400" b="1" i="1" baseline="-25000" dirty="0" err="1"/>
              <a:t>p</a:t>
            </a:r>
            <a:r>
              <a:rPr lang="en-US" sz="2400" b="1" i="1" dirty="0"/>
              <a:t>(</a:t>
            </a:r>
            <a:r>
              <a:rPr lang="en-US" sz="2400" b="1" i="1" dirty="0" err="1"/>
              <a:t>D</a:t>
            </a:r>
            <a:r>
              <a:rPr lang="en-US" sz="2400" b="1" i="1" baseline="-25000" dirty="0" err="1"/>
              <a:t>p</a:t>
            </a:r>
            <a:r>
              <a:rPr lang="en-US" sz="2400" b="1" i="1" dirty="0"/>
              <a:t>) </a:t>
            </a:r>
            <a:r>
              <a:rPr lang="en-US" sz="2400" b="1" dirty="0"/>
              <a:t>·</a:t>
            </a:r>
            <a:r>
              <a:rPr lang="en-US" sz="2400" b="1" dirty="0" err="1"/>
              <a:t>D</a:t>
            </a:r>
            <a:r>
              <a:rPr lang="en-US" sz="2400" b="1" baseline="-25000" dirty="0" err="1"/>
              <a:t>p</a:t>
            </a:r>
            <a:r>
              <a:rPr lang="en-US" sz="2400" b="1" baseline="-25000" dirty="0"/>
              <a:t> </a:t>
            </a:r>
            <a:r>
              <a:rPr lang="en-US" sz="2400" b="1" dirty="0"/>
              <a:t>+</a:t>
            </a:r>
            <a:r>
              <a:rPr lang="ru-RU" sz="2400" b="1" dirty="0"/>
              <a:t> </a:t>
            </a:r>
            <a:r>
              <a:rPr lang="en-US" sz="2400" b="1" i="1" dirty="0"/>
              <a:t>f</a:t>
            </a:r>
            <a:r>
              <a:rPr lang="el-GR" sz="2400" b="1" i="1" baseline="-25000" dirty="0"/>
              <a:t> γ </a:t>
            </a:r>
            <a:r>
              <a:rPr lang="en-US" sz="2400" b="1" i="1" dirty="0"/>
              <a:t>(D</a:t>
            </a:r>
            <a:r>
              <a:rPr lang="el-GR" sz="2400" b="1" i="1" baseline="-25000" dirty="0"/>
              <a:t>γ</a:t>
            </a:r>
            <a:r>
              <a:rPr lang="en-US" sz="2400" b="1" i="1" dirty="0"/>
              <a:t>) </a:t>
            </a:r>
            <a:r>
              <a:rPr lang="en-US" sz="2400" b="1" dirty="0"/>
              <a:t>·D</a:t>
            </a:r>
            <a:r>
              <a:rPr lang="el-GR" sz="2400" b="1" baseline="-25000" dirty="0"/>
              <a:t>γ</a:t>
            </a:r>
            <a:r>
              <a:rPr lang="ru-RU" sz="2400" b="1" dirty="0"/>
              <a:t>+</a:t>
            </a:r>
            <a:r>
              <a:rPr lang="en-US" sz="2400" b="1" dirty="0"/>
              <a:t> </a:t>
            </a:r>
            <a:r>
              <a:rPr lang="en-US" sz="2400" b="1" i="1" dirty="0"/>
              <a:t>f</a:t>
            </a:r>
            <a:r>
              <a:rPr lang="el-GR" sz="2400" b="1" i="1" baseline="-25000" dirty="0"/>
              <a:t> </a:t>
            </a:r>
            <a:r>
              <a:rPr lang="en-US" sz="2400" b="1" i="1" baseline="-25000" dirty="0"/>
              <a:t>10B</a:t>
            </a:r>
            <a:r>
              <a:rPr lang="el-GR" sz="2400" b="1" i="1" baseline="-25000" dirty="0"/>
              <a:t> </a:t>
            </a:r>
            <a:r>
              <a:rPr lang="en-US" sz="2400" b="1" i="1" dirty="0"/>
              <a:t>(D</a:t>
            </a:r>
            <a:r>
              <a:rPr lang="en-US" sz="2400" b="1" i="1" baseline="-25000" dirty="0"/>
              <a:t>10B</a:t>
            </a:r>
            <a:r>
              <a:rPr lang="en-US" sz="2400" b="1" i="1" dirty="0"/>
              <a:t>) </a:t>
            </a:r>
            <a:r>
              <a:rPr lang="en-US" sz="2400" b="1" dirty="0"/>
              <a:t>· D</a:t>
            </a:r>
            <a:r>
              <a:rPr lang="en-US" sz="2400" b="1" baseline="-25000" dirty="0"/>
              <a:t>10B</a:t>
            </a:r>
            <a:endParaRPr lang="ru-RU" sz="2400" b="1" baseline="-25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9BA2B4-958E-4609-A3E3-680F3AE8DA95}"/>
              </a:ext>
            </a:extLst>
          </p:cNvPr>
          <p:cNvSpPr txBox="1"/>
          <p:nvPr/>
        </p:nvSpPr>
        <p:spPr>
          <a:xfrm>
            <a:off x="238524" y="4597336"/>
            <a:ext cx="115489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de-AT" dirty="0"/>
              <a:t>Sara J. </a:t>
            </a:r>
            <a:r>
              <a:rPr lang="de-AT" dirty="0" err="1"/>
              <a:t>Gonza´lez</a:t>
            </a:r>
            <a:r>
              <a:rPr lang="ru-RU" dirty="0"/>
              <a:t> </a:t>
            </a:r>
            <a:r>
              <a:rPr lang="en-US" dirty="0"/>
              <a:t>et al. The Photon-</a:t>
            </a:r>
            <a:r>
              <a:rPr lang="en-US" dirty="0" err="1"/>
              <a:t>Isoeffective</a:t>
            </a:r>
            <a:r>
              <a:rPr lang="en-US" dirty="0"/>
              <a:t> Dose in Boron Neutron Capture Therapy. Radiation research 178, 609–621 (2012) DOI: 10.1667/RR2944.1</a:t>
            </a:r>
          </a:p>
          <a:p>
            <a:pPr marL="342900" indent="-342900">
              <a:buAutoNum type="arabicPeriod"/>
            </a:pPr>
            <a:endParaRPr lang="ru-RU" dirty="0"/>
          </a:p>
          <a:p>
            <a:pPr marL="342900" indent="-342900">
              <a:buAutoNum type="arabicPeriod"/>
            </a:pPr>
            <a:r>
              <a:rPr lang="en-US" dirty="0" err="1"/>
              <a:t>Tatsuhiko</a:t>
            </a:r>
            <a:r>
              <a:rPr lang="en-US" dirty="0"/>
              <a:t> Sato et al. </a:t>
            </a:r>
            <a:r>
              <a:rPr lang="en-US" dirty="0" err="1"/>
              <a:t>Microdosimetric</a:t>
            </a:r>
            <a:r>
              <a:rPr lang="en-US" dirty="0"/>
              <a:t> Modeling of Biological Effectiveness for Boron Neutron Capture Therapy Considering Intra- and Intercellular Heterogeneity in 10B Distribution Scientific Reports</a:t>
            </a:r>
            <a:r>
              <a:rPr lang="ru-RU" dirty="0"/>
              <a:t>.</a:t>
            </a:r>
            <a:r>
              <a:rPr lang="en-US" dirty="0"/>
              <a:t> (2018) 8:988, DOI:10.1038/s41598-017-18871-0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8345A7-0098-4FB6-B25C-F2769301F1C5}"/>
              </a:ext>
            </a:extLst>
          </p:cNvPr>
          <p:cNvSpPr txBox="1"/>
          <p:nvPr/>
        </p:nvSpPr>
        <p:spPr>
          <a:xfrm>
            <a:off x="157851" y="1286647"/>
            <a:ext cx="11710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Переход от эмпирической модели к стохастической, учитывающий </a:t>
            </a:r>
            <a:r>
              <a:rPr lang="ru-RU" dirty="0" err="1"/>
              <a:t>микродозиметрическое</a:t>
            </a:r>
            <a:r>
              <a:rPr lang="ru-RU" dirty="0"/>
              <a:t> распределение в клетке.</a:t>
            </a:r>
          </a:p>
        </p:txBody>
      </p:sp>
    </p:spTree>
    <p:extLst>
      <p:ext uri="{BB962C8B-B14F-4D97-AF65-F5344CB8AC3E}">
        <p14:creationId xmlns:p14="http://schemas.microsoft.com/office/powerpoint/2010/main" val="17095667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93739DC4-9B51-4243-B51D-3A5763F802C6}"/>
              </a:ext>
            </a:extLst>
          </p:cNvPr>
          <p:cNvGrpSpPr/>
          <p:nvPr/>
        </p:nvGrpSpPr>
        <p:grpSpPr>
          <a:xfrm>
            <a:off x="-32140" y="1500073"/>
            <a:ext cx="4193891" cy="3500437"/>
            <a:chOff x="59156" y="1471967"/>
            <a:chExt cx="4193891" cy="3500437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7ED08B3E-4E78-4270-942F-6E8064242F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62175" y="1471967"/>
              <a:ext cx="4090872" cy="3500437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456E9475-6DD4-4C4C-87DB-052464C84EB3}"/>
                </a:ext>
              </a:extLst>
            </p:cNvPr>
            <p:cNvSpPr txBox="1"/>
            <p:nvPr/>
          </p:nvSpPr>
          <p:spPr>
            <a:xfrm>
              <a:off x="59156" y="2069453"/>
              <a:ext cx="461665" cy="2064642"/>
            </a:xfrm>
            <a:prstGeom prst="rect">
              <a:avLst/>
            </a:prstGeom>
            <a:solidFill>
              <a:schemeClr val="bg1"/>
            </a:solidFill>
          </p:spPr>
          <p:txBody>
            <a:bodyPr vert="vert270" wrap="square" rtlCol="0">
              <a:spAutoFit/>
            </a:bodyPr>
            <a:lstStyle/>
            <a:p>
              <a:pPr algn="ctr"/>
              <a:r>
                <a:rPr lang="ru-RU" dirty="0"/>
                <a:t>ОБЭ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029875" y="317900"/>
            <a:ext cx="6053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/>
              <a:t>Фотонная изоэффективная доза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517" y="1471967"/>
            <a:ext cx="3551793" cy="325961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278273" y="4967287"/>
            <a:ext cx="19137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Gonzalez 2017</a:t>
            </a:r>
            <a:endParaRPr lang="ru-RU" sz="1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57851" y="118878"/>
            <a:ext cx="1383506" cy="657225"/>
          </a:xfrm>
          <a:prstGeom prst="rect">
            <a:avLst/>
          </a:prstGeom>
        </p:spPr>
      </p:pic>
      <p:sp>
        <p:nvSpPr>
          <p:cNvPr id="9" name="Нижний колонтитул 7"/>
          <p:cNvSpPr txBox="1">
            <a:spLocks/>
          </p:cNvSpPr>
          <p:nvPr/>
        </p:nvSpPr>
        <p:spPr>
          <a:xfrm>
            <a:off x="9374792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Lipengolts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id="{5BC14A10-264F-436E-BEC9-9F518DB5F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18</a:t>
            </a:fld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ADFBCC4-3BAF-439D-BCBC-E46CE849ED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97547" y="1342079"/>
            <a:ext cx="3852470" cy="36303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6FC8636-E4E7-406E-8EBC-994C68C0EAFB}"/>
              </a:ext>
            </a:extLst>
          </p:cNvPr>
          <p:cNvSpPr txBox="1"/>
          <p:nvPr/>
        </p:nvSpPr>
        <p:spPr>
          <a:xfrm>
            <a:off x="3029875" y="5074981"/>
            <a:ext cx="4495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400" dirty="0"/>
              <a:t>Sato</a:t>
            </a:r>
            <a:r>
              <a:rPr lang="ru-RU" sz="1400" dirty="0"/>
              <a:t> 2018. </a:t>
            </a:r>
            <a:r>
              <a:rPr lang="de-AT" sz="1400" dirty="0"/>
              <a:t>DOI:10.1038/s41598-017-18871-0</a:t>
            </a:r>
            <a:endParaRPr lang="ru-RU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59737B-D58F-476D-8B28-BFEB9FA3BBF2}"/>
              </a:ext>
            </a:extLst>
          </p:cNvPr>
          <p:cNvSpPr txBox="1"/>
          <p:nvPr/>
        </p:nvSpPr>
        <p:spPr>
          <a:xfrm>
            <a:off x="1080879" y="3724698"/>
            <a:ext cx="2143125" cy="24622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1600" dirty="0"/>
              <a:t>Быстрые нейтроны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A8D7953-CD0A-4148-8C1C-3A120C696433}"/>
              </a:ext>
            </a:extLst>
          </p:cNvPr>
          <p:cNvSpPr txBox="1"/>
          <p:nvPr/>
        </p:nvSpPr>
        <p:spPr>
          <a:xfrm>
            <a:off x="1092857" y="3922279"/>
            <a:ext cx="2143125" cy="24622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1600" dirty="0"/>
              <a:t>Протоны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C2C9AAF-4E41-4D24-B0A4-638B40CC4B39}"/>
              </a:ext>
            </a:extLst>
          </p:cNvPr>
          <p:cNvSpPr txBox="1"/>
          <p:nvPr/>
        </p:nvSpPr>
        <p:spPr>
          <a:xfrm>
            <a:off x="4159179" y="943697"/>
            <a:ext cx="738664" cy="4114909"/>
          </a:xfrm>
          <a:prstGeom prst="rect">
            <a:avLst/>
          </a:prstGeom>
          <a:solidFill>
            <a:schemeClr val="bg1"/>
          </a:solidFill>
        </p:spPr>
        <p:txBody>
          <a:bodyPr vert="vert270" wrap="square" rtlCol="0">
            <a:spAutoFit/>
          </a:bodyPr>
          <a:lstStyle/>
          <a:p>
            <a:pPr algn="ctr"/>
            <a:r>
              <a:rPr lang="ru-RU" dirty="0"/>
              <a:t>Эквивалентная доза</a:t>
            </a:r>
          </a:p>
          <a:p>
            <a:pPr algn="ctr"/>
            <a:r>
              <a:rPr lang="ru-RU" dirty="0"/>
              <a:t>Фотонная изоэффективная доза (ГР)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15C13F6-19DA-488D-A027-E4E9C7392CBF}"/>
              </a:ext>
            </a:extLst>
          </p:cNvPr>
          <p:cNvSpPr txBox="1"/>
          <p:nvPr/>
        </p:nvSpPr>
        <p:spPr>
          <a:xfrm>
            <a:off x="8304483" y="1006266"/>
            <a:ext cx="492443" cy="4114909"/>
          </a:xfrm>
          <a:prstGeom prst="rect">
            <a:avLst/>
          </a:prstGeom>
          <a:solidFill>
            <a:schemeClr val="bg1"/>
          </a:solidFill>
        </p:spPr>
        <p:txBody>
          <a:bodyPr vert="vert270" wrap="square" lIns="0" tIns="0" rIns="0" bIns="0" rtlCol="0">
            <a:spAutoFit/>
          </a:bodyPr>
          <a:lstStyle/>
          <a:p>
            <a:pPr algn="ctr"/>
            <a:r>
              <a:rPr lang="ru-RU" sz="1600" dirty="0"/>
              <a:t>Эквивалентная доза</a:t>
            </a:r>
          </a:p>
          <a:p>
            <a:pPr algn="ctr"/>
            <a:r>
              <a:rPr lang="ru-RU" sz="1600" dirty="0"/>
              <a:t>Фотонная изоэффективная доза (ГР)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16BD0F1-B9CB-4F67-A5EE-1122B3812710}"/>
              </a:ext>
            </a:extLst>
          </p:cNvPr>
          <p:cNvSpPr txBox="1"/>
          <p:nvPr/>
        </p:nvSpPr>
        <p:spPr>
          <a:xfrm>
            <a:off x="1273208" y="4697462"/>
            <a:ext cx="242848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Керма в опухоли (Гр)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1E11F65-7B70-4FD6-B267-8F89D9D39780}"/>
              </a:ext>
            </a:extLst>
          </p:cNvPr>
          <p:cNvSpPr txBox="1"/>
          <p:nvPr/>
        </p:nvSpPr>
        <p:spPr>
          <a:xfrm>
            <a:off x="5547584" y="4695406"/>
            <a:ext cx="25511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Керма в опухоли (Гр)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4935270-563C-422B-A7DE-BBB586AC9F3E}"/>
              </a:ext>
            </a:extLst>
          </p:cNvPr>
          <p:cNvSpPr txBox="1"/>
          <p:nvPr/>
        </p:nvSpPr>
        <p:spPr>
          <a:xfrm>
            <a:off x="9517051" y="4557046"/>
            <a:ext cx="25511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Поглощенная доза (Гр)</a:t>
            </a:r>
          </a:p>
        </p:txBody>
      </p:sp>
    </p:spTree>
    <p:extLst>
      <p:ext uri="{BB962C8B-B14F-4D97-AF65-F5344CB8AC3E}">
        <p14:creationId xmlns:p14="http://schemas.microsoft.com/office/powerpoint/2010/main" val="25415593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966" y="1255023"/>
            <a:ext cx="7057727" cy="44333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85051" y="5908748"/>
            <a:ext cx="3136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Bortolussi</a:t>
            </a:r>
            <a:r>
              <a:rPr lang="en-US" dirty="0"/>
              <a:t> 2017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745258" y="216657"/>
            <a:ext cx="9475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/>
              <a:t>Эквивалентная доза (ОБЭ</a:t>
            </a:r>
            <a:r>
              <a:rPr lang="en-US" sz="2400" b="1" u="sng" dirty="0"/>
              <a:t>-</a:t>
            </a:r>
            <a:r>
              <a:rPr lang="ru-RU" sz="2400" b="1" u="sng" dirty="0"/>
              <a:t>взвешенная доза)</a:t>
            </a:r>
            <a:r>
              <a:rPr lang="en-US" sz="2400" b="1" u="sng" dirty="0"/>
              <a:t> VS </a:t>
            </a:r>
            <a:r>
              <a:rPr lang="ru-RU" sz="2400" b="1" u="sng" dirty="0"/>
              <a:t>Изоэффективная</a:t>
            </a:r>
            <a:r>
              <a:rPr lang="en-US" sz="2400" b="1" u="sng" dirty="0"/>
              <a:t> </a:t>
            </a:r>
            <a:r>
              <a:rPr lang="ru-RU" sz="2400" b="1" u="sng" dirty="0"/>
              <a:t>доза</a:t>
            </a:r>
            <a:r>
              <a:rPr lang="en-US" sz="2400" b="1" u="sng" dirty="0"/>
              <a:t> </a:t>
            </a:r>
            <a:endParaRPr lang="ru-RU" sz="2400" b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8821370" y="2228671"/>
            <a:ext cx="31366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Содержание </a:t>
            </a:r>
            <a:r>
              <a:rPr lang="ru-RU" u="sng" baseline="30000" dirty="0"/>
              <a:t>10</a:t>
            </a:r>
            <a:r>
              <a:rPr lang="ru-RU" u="sng" dirty="0"/>
              <a:t>В</a:t>
            </a:r>
            <a:r>
              <a:rPr lang="ru-RU" dirty="0"/>
              <a:t>:</a:t>
            </a:r>
          </a:p>
          <a:p>
            <a:r>
              <a:rPr lang="ru-RU" dirty="0"/>
              <a:t>Опухоль</a:t>
            </a:r>
            <a:r>
              <a:rPr lang="en-US" dirty="0"/>
              <a:t>=60</a:t>
            </a:r>
            <a:r>
              <a:rPr lang="ru-RU" dirty="0"/>
              <a:t> мкг/г</a:t>
            </a:r>
            <a:endParaRPr lang="en-US" dirty="0"/>
          </a:p>
          <a:p>
            <a:r>
              <a:rPr lang="ru-RU" dirty="0"/>
              <a:t>Кожа</a:t>
            </a:r>
            <a:r>
              <a:rPr lang="en-US" dirty="0"/>
              <a:t>=22.5 </a:t>
            </a:r>
            <a:r>
              <a:rPr lang="ru-RU" dirty="0"/>
              <a:t>мкг/г</a:t>
            </a:r>
            <a:endParaRPr lang="en-US" dirty="0"/>
          </a:p>
          <a:p>
            <a:r>
              <a:rPr lang="ru-RU" dirty="0"/>
              <a:t>Нормальные ткани</a:t>
            </a:r>
            <a:r>
              <a:rPr lang="en-US" dirty="0"/>
              <a:t>=15 </a:t>
            </a:r>
            <a:r>
              <a:rPr lang="ru-RU" dirty="0"/>
              <a:t>мкг/г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57851" y="118878"/>
            <a:ext cx="1383506" cy="657225"/>
          </a:xfrm>
          <a:prstGeom prst="rect">
            <a:avLst/>
          </a:prstGeom>
        </p:spPr>
      </p:pic>
      <p:sp>
        <p:nvSpPr>
          <p:cNvPr id="8" name="Нижний колонтитул 7"/>
          <p:cNvSpPr txBox="1">
            <a:spLocks/>
          </p:cNvSpPr>
          <p:nvPr/>
        </p:nvSpPr>
        <p:spPr>
          <a:xfrm>
            <a:off x="9374792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Lipengolts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11" name="Номер слайда 2">
            <a:extLst>
              <a:ext uri="{FF2B5EF4-FFF2-40B4-BE49-F238E27FC236}">
                <a16:creationId xmlns:a16="http://schemas.microsoft.com/office/drawing/2014/main" id="{74C4C859-4496-4D0C-8CA8-7DE9B9086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19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9580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33877" y="258998"/>
            <a:ext cx="99770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/>
              <a:t>Изоэффективная доза излучения. </a:t>
            </a:r>
          </a:p>
          <a:p>
            <a:pPr algn="ctr"/>
            <a:r>
              <a:rPr lang="ru-RU" sz="2400" b="1" u="sng" dirty="0"/>
              <a:t>Клиническое применение БНЗТ в лечении пациентов с меланомой кожи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250372" y="63438"/>
            <a:ext cx="1383506" cy="657225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10065867" y="1480362"/>
            <a:ext cx="165782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AT" sz="1400" dirty="0">
                <a:latin typeface="AdvP641C"/>
              </a:rPr>
              <a:t>S. Gonzalez 2012</a:t>
            </a:r>
            <a:r>
              <a:rPr lang="ru-RU" sz="1400" dirty="0">
                <a:latin typeface="AdvP641C"/>
              </a:rPr>
              <a:t> </a:t>
            </a:r>
            <a:endParaRPr lang="ru-RU" sz="1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804" y="1788139"/>
            <a:ext cx="9092447" cy="397980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83771" y="5974522"/>
            <a:ext cx="1021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/>
              <a:t>Sara J. Gonzalez, Gustavo A. Santa Cruz “The Photon-</a:t>
            </a:r>
            <a:r>
              <a:rPr lang="en-US" b="1" dirty="0" err="1"/>
              <a:t>Isoeffective</a:t>
            </a:r>
            <a:r>
              <a:rPr lang="en-US" b="1" dirty="0"/>
              <a:t> Dose in Boron Neutron Capture Therapy” RADIATION RESEARCH 178, 609–621 (2012)</a:t>
            </a:r>
            <a:endParaRPr lang="ru-RU" b="1" dirty="0"/>
          </a:p>
        </p:txBody>
      </p:sp>
      <p:sp>
        <p:nvSpPr>
          <p:cNvPr id="14" name="Нижний колонтитул 7"/>
          <p:cNvSpPr txBox="1">
            <a:spLocks/>
          </p:cNvSpPr>
          <p:nvPr/>
        </p:nvSpPr>
        <p:spPr>
          <a:xfrm>
            <a:off x="8084821" y="6462301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476271" y="2755926"/>
            <a:ext cx="23834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● - полная регрессия опухоли</a:t>
            </a:r>
          </a:p>
          <a:p>
            <a:endParaRPr lang="ru-RU" dirty="0"/>
          </a:p>
          <a:p>
            <a:r>
              <a:rPr lang="ru-RU" dirty="0"/>
              <a:t>○ - частичная регрессия, либо полное отсутствие терапевтического эффекта</a:t>
            </a:r>
          </a:p>
        </p:txBody>
      </p:sp>
      <p:sp>
        <p:nvSpPr>
          <p:cNvPr id="11" name="Номер слайда 2">
            <a:extLst>
              <a:ext uri="{FF2B5EF4-FFF2-40B4-BE49-F238E27FC236}">
                <a16:creationId xmlns:a16="http://schemas.microsoft.com/office/drawing/2014/main" id="{CB850934-7756-4B98-94C6-FBF7828C5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9078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81701" y="127671"/>
            <a:ext cx="1129072" cy="536358"/>
          </a:xfrm>
          <a:prstGeom prst="rect">
            <a:avLst/>
          </a:prstGeom>
        </p:spPr>
      </p:pic>
      <p:sp>
        <p:nvSpPr>
          <p:cNvPr id="5" name="Нижний колонтитул 7"/>
          <p:cNvSpPr txBox="1">
            <a:spLocks/>
          </p:cNvSpPr>
          <p:nvPr/>
        </p:nvSpPr>
        <p:spPr>
          <a:xfrm>
            <a:off x="8948058" y="6492875"/>
            <a:ext cx="2830286" cy="267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</a:t>
            </a:r>
            <a:r>
              <a:rPr lang="ru-RU" dirty="0"/>
              <a:t> </a:t>
            </a:r>
            <a:r>
              <a:rPr lang="en-US" dirty="0"/>
              <a:t>lipengolts@mail.ru</a:t>
            </a:r>
            <a:endParaRPr lang="ru-RU" dirty="0"/>
          </a:p>
        </p:txBody>
      </p:sp>
      <p:sp>
        <p:nvSpPr>
          <p:cNvPr id="6" name="Номер слайда 2">
            <a:extLst>
              <a:ext uri="{FF2B5EF4-FFF2-40B4-BE49-F238E27FC236}">
                <a16:creationId xmlns:a16="http://schemas.microsoft.com/office/drawing/2014/main" id="{E2146147-B63E-4EF0-82DE-6850CCBB1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21</a:t>
            </a:fld>
            <a:endParaRPr lang="ru-RU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445413E5-9CBC-4EFF-B114-1FF396A24DBB}"/>
              </a:ext>
            </a:extLst>
          </p:cNvPr>
          <p:cNvSpPr txBox="1">
            <a:spLocks/>
          </p:cNvSpPr>
          <p:nvPr/>
        </p:nvSpPr>
        <p:spPr>
          <a:xfrm>
            <a:off x="1673157" y="92166"/>
            <a:ext cx="9208852" cy="682534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u="sng" dirty="0">
                <a:latin typeface="+mn-lt"/>
              </a:rPr>
              <a:t>Биологическая эффективность излучения реакции </a:t>
            </a:r>
            <a:r>
              <a:rPr lang="en-US" sz="2800" b="1" u="sng" baseline="30000" dirty="0">
                <a:latin typeface="+mn-lt"/>
              </a:rPr>
              <a:t>10</a:t>
            </a:r>
            <a:r>
              <a:rPr lang="en-US" sz="2800" b="1" u="sng" dirty="0">
                <a:latin typeface="+mn-lt"/>
              </a:rPr>
              <a:t>B(n,</a:t>
            </a:r>
            <a:r>
              <a:rPr lang="el-GR" sz="2800" b="1" u="sng" dirty="0">
                <a:latin typeface="+mn-lt"/>
              </a:rPr>
              <a:t>α</a:t>
            </a:r>
            <a:r>
              <a:rPr lang="en-US" sz="2800" b="1" u="sng" dirty="0">
                <a:latin typeface="+mn-lt"/>
              </a:rPr>
              <a:t>)</a:t>
            </a:r>
            <a:r>
              <a:rPr lang="en-US" sz="2800" b="1" u="sng" baseline="30000" dirty="0">
                <a:latin typeface="+mn-lt"/>
              </a:rPr>
              <a:t>7</a:t>
            </a:r>
            <a:r>
              <a:rPr lang="en-US" sz="2800" b="1" u="sng" dirty="0">
                <a:latin typeface="+mn-lt"/>
              </a:rPr>
              <a:t>Li</a:t>
            </a:r>
            <a:r>
              <a:rPr lang="ru-RU" sz="2800" b="1" u="sng" dirty="0">
                <a:latin typeface="+mn-lt"/>
              </a:rPr>
              <a:t>  </a:t>
            </a:r>
          </a:p>
        </p:txBody>
      </p:sp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048C90A8-EEC0-4AAB-8BA6-13D943EF91DE}"/>
              </a:ext>
            </a:extLst>
          </p:cNvPr>
          <p:cNvGrpSpPr/>
          <p:nvPr/>
        </p:nvGrpSpPr>
        <p:grpSpPr>
          <a:xfrm>
            <a:off x="444156" y="4445810"/>
            <a:ext cx="1963746" cy="2028515"/>
            <a:chOff x="423908" y="2070982"/>
            <a:chExt cx="2277871" cy="2353001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993E3BBC-A374-4873-9D0C-2E55375079C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66" t="4191" r="16319" b="2300"/>
            <a:stretch/>
          </p:blipFill>
          <p:spPr>
            <a:xfrm>
              <a:off x="423908" y="2070982"/>
              <a:ext cx="2277871" cy="2353001"/>
            </a:xfrm>
            <a:prstGeom prst="rect">
              <a:avLst/>
            </a:prstGeom>
          </p:spPr>
        </p:pic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68B304F1-2D47-4FE3-A1F0-58ADCA75B284}"/>
                </a:ext>
              </a:extLst>
            </p:cNvPr>
            <p:cNvGrpSpPr/>
            <p:nvPr/>
          </p:nvGrpSpPr>
          <p:grpSpPr>
            <a:xfrm>
              <a:off x="873471" y="2398410"/>
              <a:ext cx="1824814" cy="1824814"/>
              <a:chOff x="4622284" y="2757562"/>
              <a:chExt cx="1824814" cy="1824814"/>
            </a:xfrm>
          </p:grpSpPr>
          <p:sp>
            <p:nvSpPr>
              <p:cNvPr id="11" name="Овал 10">
                <a:extLst>
                  <a:ext uri="{FF2B5EF4-FFF2-40B4-BE49-F238E27FC236}">
                    <a16:creationId xmlns:a16="http://schemas.microsoft.com/office/drawing/2014/main" id="{F8C1D299-1B2E-488E-AA50-CD635BE810F1}"/>
                  </a:ext>
                </a:extLst>
              </p:cNvPr>
              <p:cNvSpPr/>
              <p:nvPr/>
            </p:nvSpPr>
            <p:spPr>
              <a:xfrm>
                <a:off x="4622284" y="2757562"/>
                <a:ext cx="1824814" cy="1824814"/>
              </a:xfrm>
              <a:prstGeom prst="ellipse">
                <a:avLst/>
              </a:prstGeom>
              <a:gradFill>
                <a:gsLst>
                  <a:gs pos="82444">
                    <a:srgbClr val="FF0000">
                      <a:alpha val="64000"/>
                    </a:srgbClr>
                  </a:gs>
                  <a:gs pos="1000">
                    <a:schemeClr val="bg1">
                      <a:alpha val="50000"/>
                    </a:schemeClr>
                  </a:gs>
                  <a:gs pos="56000">
                    <a:srgbClr val="FF0000">
                      <a:alpha val="50000"/>
                    </a:srgbClr>
                  </a:gs>
                  <a:gs pos="100000">
                    <a:srgbClr val="FF0000"/>
                  </a:gs>
                </a:gsLst>
                <a:path path="circle">
                  <a:fillToRect l="50000" t="50000" r="50000" b="50000"/>
                </a:path>
              </a:gradFill>
              <a:ln>
                <a:gradFill flip="none" rotWithShape="1">
                  <a:gsLst>
                    <a:gs pos="5000">
                      <a:schemeClr val="accent1">
                        <a:lumMod val="5000"/>
                        <a:lumOff val="95000"/>
                      </a:schemeClr>
                    </a:gs>
                    <a:gs pos="73000">
                      <a:schemeClr val="accent1">
                        <a:lumMod val="45000"/>
                        <a:lumOff val="55000"/>
                      </a:schemeClr>
                    </a:gs>
                    <a:gs pos="89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2" name="Рисунок 11">
                <a:extLst>
                  <a:ext uri="{FF2B5EF4-FFF2-40B4-BE49-F238E27FC236}">
                    <a16:creationId xmlns:a16="http://schemas.microsoft.com/office/drawing/2014/main" id="{A7FBCF56-5A39-417F-8FC1-FA6A775B0A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05245" y="3472403"/>
                <a:ext cx="518217" cy="390187"/>
              </a:xfrm>
              <a:prstGeom prst="rect">
                <a:avLst/>
              </a:prstGeom>
            </p:spPr>
          </p:pic>
        </p:grpSp>
      </p:grp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40BDA131-691C-4227-B762-EFE38225B07A}"/>
              </a:ext>
            </a:extLst>
          </p:cNvPr>
          <p:cNvGrpSpPr/>
          <p:nvPr/>
        </p:nvGrpSpPr>
        <p:grpSpPr>
          <a:xfrm>
            <a:off x="3677543" y="4131641"/>
            <a:ext cx="1843332" cy="2246498"/>
            <a:chOff x="3796565" y="1592754"/>
            <a:chExt cx="2277871" cy="2776078"/>
          </a:xfrm>
        </p:grpSpPr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id="{9F9FF18E-09B0-4680-82DF-84CB20234CF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66" t="4191" r="16319" b="2300"/>
            <a:stretch/>
          </p:blipFill>
          <p:spPr>
            <a:xfrm>
              <a:off x="3796565" y="2015831"/>
              <a:ext cx="2277871" cy="2353001"/>
            </a:xfrm>
            <a:prstGeom prst="rect">
              <a:avLst/>
            </a:prstGeom>
          </p:spPr>
        </p:pic>
        <p:grpSp>
          <p:nvGrpSpPr>
            <p:cNvPr id="15" name="Группа 14">
              <a:extLst>
                <a:ext uri="{FF2B5EF4-FFF2-40B4-BE49-F238E27FC236}">
                  <a16:creationId xmlns:a16="http://schemas.microsoft.com/office/drawing/2014/main" id="{691C037E-673B-4B75-8143-21C4056B6FD7}"/>
                </a:ext>
              </a:extLst>
            </p:cNvPr>
            <p:cNvGrpSpPr/>
            <p:nvPr/>
          </p:nvGrpSpPr>
          <p:grpSpPr>
            <a:xfrm>
              <a:off x="3867721" y="1592754"/>
              <a:ext cx="1824814" cy="1824814"/>
              <a:chOff x="4622284" y="2757562"/>
              <a:chExt cx="1824814" cy="1824814"/>
            </a:xfrm>
          </p:grpSpPr>
          <p:sp>
            <p:nvSpPr>
              <p:cNvPr id="16" name="Овал 15">
                <a:extLst>
                  <a:ext uri="{FF2B5EF4-FFF2-40B4-BE49-F238E27FC236}">
                    <a16:creationId xmlns:a16="http://schemas.microsoft.com/office/drawing/2014/main" id="{BD3EEE7B-A854-40DD-A0F0-F57B0501B026}"/>
                  </a:ext>
                </a:extLst>
              </p:cNvPr>
              <p:cNvSpPr/>
              <p:nvPr/>
            </p:nvSpPr>
            <p:spPr>
              <a:xfrm>
                <a:off x="4622284" y="2757562"/>
                <a:ext cx="1824814" cy="1824814"/>
              </a:xfrm>
              <a:prstGeom prst="ellipse">
                <a:avLst/>
              </a:prstGeom>
              <a:gradFill>
                <a:gsLst>
                  <a:gs pos="82444">
                    <a:srgbClr val="FF0000">
                      <a:alpha val="64000"/>
                    </a:srgbClr>
                  </a:gs>
                  <a:gs pos="1000">
                    <a:schemeClr val="bg1">
                      <a:alpha val="50000"/>
                    </a:schemeClr>
                  </a:gs>
                  <a:gs pos="56000">
                    <a:srgbClr val="FF0000">
                      <a:alpha val="50000"/>
                    </a:srgbClr>
                  </a:gs>
                  <a:gs pos="100000">
                    <a:srgbClr val="FF0000"/>
                  </a:gs>
                </a:gsLst>
                <a:path path="circle">
                  <a:fillToRect l="50000" t="50000" r="50000" b="50000"/>
                </a:path>
              </a:gradFill>
              <a:ln>
                <a:gradFill flip="none" rotWithShape="1">
                  <a:gsLst>
                    <a:gs pos="5000">
                      <a:schemeClr val="accent1">
                        <a:lumMod val="5000"/>
                        <a:lumOff val="95000"/>
                      </a:schemeClr>
                    </a:gs>
                    <a:gs pos="73000">
                      <a:schemeClr val="accent1">
                        <a:lumMod val="45000"/>
                        <a:lumOff val="55000"/>
                      </a:schemeClr>
                    </a:gs>
                    <a:gs pos="89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7" name="Рисунок 16">
                <a:extLst>
                  <a:ext uri="{FF2B5EF4-FFF2-40B4-BE49-F238E27FC236}">
                    <a16:creationId xmlns:a16="http://schemas.microsoft.com/office/drawing/2014/main" id="{FB89DED1-AEA0-4114-AD16-E0ECD5537F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05245" y="3472403"/>
                <a:ext cx="518217" cy="390187"/>
              </a:xfrm>
              <a:prstGeom prst="rect">
                <a:avLst/>
              </a:prstGeom>
            </p:spPr>
          </p:pic>
        </p:grpSp>
      </p:grp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15A542FB-777A-468D-8A7D-24074E0DBBFD}"/>
              </a:ext>
            </a:extLst>
          </p:cNvPr>
          <p:cNvGrpSpPr/>
          <p:nvPr/>
        </p:nvGrpSpPr>
        <p:grpSpPr>
          <a:xfrm>
            <a:off x="6711677" y="4102516"/>
            <a:ext cx="2075989" cy="2419767"/>
            <a:chOff x="6788533" y="1422669"/>
            <a:chExt cx="2574916" cy="3001315"/>
          </a:xfrm>
        </p:grpSpPr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id="{CD3B8F81-22C5-4A9D-876C-39912E7266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66" t="4191" r="16319" b="2300"/>
            <a:stretch/>
          </p:blipFill>
          <p:spPr>
            <a:xfrm>
              <a:off x="7085578" y="2070983"/>
              <a:ext cx="2277871" cy="2353001"/>
            </a:xfrm>
            <a:prstGeom prst="rect">
              <a:avLst/>
            </a:prstGeom>
          </p:spPr>
        </p:pic>
        <p:grpSp>
          <p:nvGrpSpPr>
            <p:cNvPr id="20" name="Группа 19">
              <a:extLst>
                <a:ext uri="{FF2B5EF4-FFF2-40B4-BE49-F238E27FC236}">
                  <a16:creationId xmlns:a16="http://schemas.microsoft.com/office/drawing/2014/main" id="{2662EDA3-4010-49D4-87EA-820F4A4ABB41}"/>
                </a:ext>
              </a:extLst>
            </p:cNvPr>
            <p:cNvGrpSpPr/>
            <p:nvPr/>
          </p:nvGrpSpPr>
          <p:grpSpPr>
            <a:xfrm>
              <a:off x="6788533" y="1422669"/>
              <a:ext cx="1824814" cy="1824814"/>
              <a:chOff x="4622284" y="2757562"/>
              <a:chExt cx="1824814" cy="1824814"/>
            </a:xfrm>
          </p:grpSpPr>
          <p:sp>
            <p:nvSpPr>
              <p:cNvPr id="21" name="Овал 20">
                <a:extLst>
                  <a:ext uri="{FF2B5EF4-FFF2-40B4-BE49-F238E27FC236}">
                    <a16:creationId xmlns:a16="http://schemas.microsoft.com/office/drawing/2014/main" id="{355D9FAD-CB59-42B6-B1A2-BDDDF9391172}"/>
                  </a:ext>
                </a:extLst>
              </p:cNvPr>
              <p:cNvSpPr/>
              <p:nvPr/>
            </p:nvSpPr>
            <p:spPr>
              <a:xfrm>
                <a:off x="4622284" y="2757562"/>
                <a:ext cx="1824814" cy="1824814"/>
              </a:xfrm>
              <a:prstGeom prst="ellipse">
                <a:avLst/>
              </a:prstGeom>
              <a:gradFill>
                <a:gsLst>
                  <a:gs pos="82444">
                    <a:srgbClr val="FF0000">
                      <a:alpha val="64000"/>
                    </a:srgbClr>
                  </a:gs>
                  <a:gs pos="1000">
                    <a:schemeClr val="bg1">
                      <a:alpha val="50000"/>
                    </a:schemeClr>
                  </a:gs>
                  <a:gs pos="56000">
                    <a:srgbClr val="FF0000">
                      <a:alpha val="50000"/>
                    </a:srgbClr>
                  </a:gs>
                  <a:gs pos="100000">
                    <a:srgbClr val="FF0000"/>
                  </a:gs>
                </a:gsLst>
                <a:path path="circle">
                  <a:fillToRect l="50000" t="50000" r="50000" b="50000"/>
                </a:path>
              </a:gradFill>
              <a:ln>
                <a:gradFill flip="none" rotWithShape="1">
                  <a:gsLst>
                    <a:gs pos="5000">
                      <a:schemeClr val="accent1">
                        <a:lumMod val="5000"/>
                        <a:lumOff val="95000"/>
                      </a:schemeClr>
                    </a:gs>
                    <a:gs pos="73000">
                      <a:schemeClr val="accent1">
                        <a:lumMod val="45000"/>
                        <a:lumOff val="55000"/>
                      </a:schemeClr>
                    </a:gs>
                    <a:gs pos="89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22" name="Рисунок 21">
                <a:extLst>
                  <a:ext uri="{FF2B5EF4-FFF2-40B4-BE49-F238E27FC236}">
                    <a16:creationId xmlns:a16="http://schemas.microsoft.com/office/drawing/2014/main" id="{4838E1E0-8F6D-4393-9C7D-043693BA82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05245" y="3472403"/>
                <a:ext cx="518217" cy="390187"/>
              </a:xfrm>
              <a:prstGeom prst="rect">
                <a:avLst/>
              </a:prstGeom>
            </p:spPr>
          </p:pic>
        </p:grpSp>
      </p:grp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305A6FDE-8270-4684-B241-A33ABDC4613B}"/>
              </a:ext>
            </a:extLst>
          </p:cNvPr>
          <p:cNvGrpSpPr/>
          <p:nvPr/>
        </p:nvGrpSpPr>
        <p:grpSpPr>
          <a:xfrm>
            <a:off x="9323283" y="3769561"/>
            <a:ext cx="2220200" cy="2747277"/>
            <a:chOff x="8864522" y="872968"/>
            <a:chExt cx="2987410" cy="3696624"/>
          </a:xfrm>
        </p:grpSpPr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id="{D00F510E-D129-4062-BD45-638E710C7C2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66" t="4191" r="16319" b="2300"/>
            <a:stretch/>
          </p:blipFill>
          <p:spPr>
            <a:xfrm>
              <a:off x="9574061" y="2216591"/>
              <a:ext cx="2277871" cy="2353001"/>
            </a:xfrm>
            <a:prstGeom prst="rect">
              <a:avLst/>
            </a:prstGeom>
          </p:spPr>
        </p:pic>
        <p:grpSp>
          <p:nvGrpSpPr>
            <p:cNvPr id="25" name="Группа 24">
              <a:extLst>
                <a:ext uri="{FF2B5EF4-FFF2-40B4-BE49-F238E27FC236}">
                  <a16:creationId xmlns:a16="http://schemas.microsoft.com/office/drawing/2014/main" id="{56E4C8F8-326C-4C86-9D71-C5183025B5B4}"/>
                </a:ext>
              </a:extLst>
            </p:cNvPr>
            <p:cNvGrpSpPr/>
            <p:nvPr/>
          </p:nvGrpSpPr>
          <p:grpSpPr>
            <a:xfrm>
              <a:off x="8864522" y="872968"/>
              <a:ext cx="1824814" cy="1824814"/>
              <a:chOff x="4622284" y="2757562"/>
              <a:chExt cx="1824814" cy="1824814"/>
            </a:xfrm>
          </p:grpSpPr>
          <p:sp>
            <p:nvSpPr>
              <p:cNvPr id="26" name="Овал 25">
                <a:extLst>
                  <a:ext uri="{FF2B5EF4-FFF2-40B4-BE49-F238E27FC236}">
                    <a16:creationId xmlns:a16="http://schemas.microsoft.com/office/drawing/2014/main" id="{A14097C3-F758-46AC-8568-DC2CDCE9AAC4}"/>
                  </a:ext>
                </a:extLst>
              </p:cNvPr>
              <p:cNvSpPr/>
              <p:nvPr/>
            </p:nvSpPr>
            <p:spPr>
              <a:xfrm>
                <a:off x="4622284" y="2757562"/>
                <a:ext cx="1824814" cy="1824814"/>
              </a:xfrm>
              <a:prstGeom prst="ellipse">
                <a:avLst/>
              </a:prstGeom>
              <a:gradFill>
                <a:gsLst>
                  <a:gs pos="82444">
                    <a:srgbClr val="FF0000">
                      <a:alpha val="64000"/>
                    </a:srgbClr>
                  </a:gs>
                  <a:gs pos="1000">
                    <a:schemeClr val="bg1">
                      <a:alpha val="50000"/>
                    </a:schemeClr>
                  </a:gs>
                  <a:gs pos="56000">
                    <a:srgbClr val="FF0000">
                      <a:alpha val="50000"/>
                    </a:srgbClr>
                  </a:gs>
                  <a:gs pos="100000">
                    <a:srgbClr val="FF0000"/>
                  </a:gs>
                </a:gsLst>
                <a:path path="circle">
                  <a:fillToRect l="50000" t="50000" r="50000" b="50000"/>
                </a:path>
              </a:gradFill>
              <a:ln>
                <a:gradFill flip="none" rotWithShape="1">
                  <a:gsLst>
                    <a:gs pos="5000">
                      <a:schemeClr val="accent1">
                        <a:lumMod val="5000"/>
                        <a:lumOff val="95000"/>
                      </a:schemeClr>
                    </a:gs>
                    <a:gs pos="73000">
                      <a:schemeClr val="accent1">
                        <a:lumMod val="45000"/>
                        <a:lumOff val="55000"/>
                      </a:schemeClr>
                    </a:gs>
                    <a:gs pos="89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27" name="Рисунок 26">
                <a:extLst>
                  <a:ext uri="{FF2B5EF4-FFF2-40B4-BE49-F238E27FC236}">
                    <a16:creationId xmlns:a16="http://schemas.microsoft.com/office/drawing/2014/main" id="{DE88348A-0B2C-4680-A232-E44BC1D1FF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05245" y="3472403"/>
                <a:ext cx="518217" cy="390187"/>
              </a:xfrm>
              <a:prstGeom prst="rect">
                <a:avLst/>
              </a:prstGeom>
            </p:spPr>
          </p:pic>
        </p:grp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16501B92-1B4C-4E8A-ACB3-B6EA91726E48}"/>
              </a:ext>
            </a:extLst>
          </p:cNvPr>
          <p:cNvSpPr txBox="1"/>
          <p:nvPr/>
        </p:nvSpPr>
        <p:spPr>
          <a:xfrm>
            <a:off x="494271" y="3376729"/>
            <a:ext cx="2067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1. Бор находится в ядре клетки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7EC5CAD-BAF4-4977-AA1C-64E410F7B7C9}"/>
              </a:ext>
            </a:extLst>
          </p:cNvPr>
          <p:cNvSpPr txBox="1"/>
          <p:nvPr/>
        </p:nvSpPr>
        <p:spPr>
          <a:xfrm>
            <a:off x="6286623" y="3361873"/>
            <a:ext cx="2257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3. Бор находится на мембране клетки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54B613E-2F68-4407-834C-D497D9E16678}"/>
              </a:ext>
            </a:extLst>
          </p:cNvPr>
          <p:cNvSpPr txBox="1"/>
          <p:nvPr/>
        </p:nvSpPr>
        <p:spPr>
          <a:xfrm>
            <a:off x="3439820" y="3376729"/>
            <a:ext cx="2067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2. Бор находится</a:t>
            </a:r>
            <a:r>
              <a:rPr lang="en-US" dirty="0"/>
              <a:t> </a:t>
            </a:r>
            <a:r>
              <a:rPr lang="ru-RU" dirty="0"/>
              <a:t>в цитоплазме клетки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907D8E0-3339-466E-9C79-BD91B0300BEB}"/>
              </a:ext>
            </a:extLst>
          </p:cNvPr>
          <p:cNvSpPr txBox="1"/>
          <p:nvPr/>
        </p:nvSpPr>
        <p:spPr>
          <a:xfrm>
            <a:off x="9373292" y="3200117"/>
            <a:ext cx="3017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4. Бор находится во внеклеточном пространстве</a:t>
            </a:r>
          </a:p>
        </p:txBody>
      </p:sp>
      <p:pic>
        <p:nvPicPr>
          <p:cNvPr id="39" name="Picture 4">
            <a:extLst>
              <a:ext uri="{FF2B5EF4-FFF2-40B4-BE49-F238E27FC236}">
                <a16:creationId xmlns:a16="http://schemas.microsoft.com/office/drawing/2014/main" id="{9AF01228-609A-4F91-802C-7AC81801BB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3" r="58930" b="19048"/>
          <a:stretch/>
        </p:blipFill>
        <p:spPr bwMode="auto">
          <a:xfrm>
            <a:off x="494271" y="886408"/>
            <a:ext cx="3017374" cy="1399037"/>
          </a:xfrm>
          <a:prstGeom prst="rect">
            <a:avLst/>
          </a:prstGeom>
          <a:noFill/>
          <a:effectLst/>
        </p:spPr>
      </p:pic>
      <p:graphicFrame>
        <p:nvGraphicFramePr>
          <p:cNvPr id="41" name="Таблица 5">
            <a:extLst>
              <a:ext uri="{FF2B5EF4-FFF2-40B4-BE49-F238E27FC236}">
                <a16:creationId xmlns:a16="http://schemas.microsoft.com/office/drawing/2014/main" id="{27E6FE8A-7A48-4191-97F9-D48CE579F9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8664549"/>
              </p:ext>
            </p:extLst>
          </p:nvPr>
        </p:nvGraphicFramePr>
        <p:xfrm>
          <a:off x="3845778" y="634368"/>
          <a:ext cx="7668662" cy="2433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09855">
                  <a:extLst>
                    <a:ext uri="{9D8B030D-6E8A-4147-A177-3AD203B41FA5}">
                      <a16:colId xmlns:a16="http://schemas.microsoft.com/office/drawing/2014/main" val="3798933872"/>
                    </a:ext>
                  </a:extLst>
                </a:gridCol>
                <a:gridCol w="1656550">
                  <a:extLst>
                    <a:ext uri="{9D8B030D-6E8A-4147-A177-3AD203B41FA5}">
                      <a16:colId xmlns:a16="http://schemas.microsoft.com/office/drawing/2014/main" val="1117603979"/>
                    </a:ext>
                  </a:extLst>
                </a:gridCol>
                <a:gridCol w="1507646">
                  <a:extLst>
                    <a:ext uri="{9D8B030D-6E8A-4147-A177-3AD203B41FA5}">
                      <a16:colId xmlns:a16="http://schemas.microsoft.com/office/drawing/2014/main" val="1663851725"/>
                    </a:ext>
                  </a:extLst>
                </a:gridCol>
                <a:gridCol w="1294611">
                  <a:extLst>
                    <a:ext uri="{9D8B030D-6E8A-4147-A177-3AD203B41FA5}">
                      <a16:colId xmlns:a16="http://schemas.microsoft.com/office/drawing/2014/main" val="4928032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Излучение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Энергия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ЛПЭ, кэВ/мкм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Пробег, мкм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66291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Фотонное излучение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2,2 МэВ</a:t>
                      </a:r>
                    </a:p>
                    <a:p>
                      <a:pPr algn="ctr"/>
                      <a:r>
                        <a:rPr lang="ru-RU" sz="1600" dirty="0"/>
                        <a:t>~ 500 кэВ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~ 0,2</a:t>
                      </a:r>
                    </a:p>
                    <a:p>
                      <a:pPr algn="ctr"/>
                      <a:r>
                        <a:rPr lang="ru-RU" sz="1600" dirty="0"/>
                        <a:t>~ 1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- 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3123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Протонное излучение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590 кэВ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44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11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49965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/>
                        <a:t>Быстрые нейтроны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100 – 700 кэВ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~ 60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-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44629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/>
                        <a:t>Альфа-излучение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1,47 МэВ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164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9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44207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/>
                        <a:t>Заряженные тяжелые частицы</a:t>
                      </a:r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840 кэВ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151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/>
                        <a:t>5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4860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87163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20657" y="30926"/>
            <a:ext cx="1730284" cy="821960"/>
          </a:xfrm>
          <a:prstGeom prst="rect">
            <a:avLst/>
          </a:prstGeom>
        </p:spPr>
      </p:pic>
      <p:sp>
        <p:nvSpPr>
          <p:cNvPr id="9" name="Нижний колонтитул 7"/>
          <p:cNvSpPr txBox="1">
            <a:spLocks/>
          </p:cNvSpPr>
          <p:nvPr/>
        </p:nvSpPr>
        <p:spPr>
          <a:xfrm>
            <a:off x="9559448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Lipengolts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10" name="Номер слайда 2">
            <a:extLst>
              <a:ext uri="{FF2B5EF4-FFF2-40B4-BE49-F238E27FC236}">
                <a16:creationId xmlns:a16="http://schemas.microsoft.com/office/drawing/2014/main" id="{FC867F97-08D7-476D-8811-D06ED3D64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04788" y="6358166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22</a:t>
            </a:fld>
            <a:endParaRPr lang="ru-RU" dirty="0"/>
          </a:p>
        </p:txBody>
      </p:sp>
      <p:sp>
        <p:nvSpPr>
          <p:cNvPr id="5" name="Заголовок 2">
            <a:extLst>
              <a:ext uri="{FF2B5EF4-FFF2-40B4-BE49-F238E27FC236}">
                <a16:creationId xmlns:a16="http://schemas.microsoft.com/office/drawing/2014/main" id="{12A8A307-A9A0-4C44-88C4-A35429740353}"/>
              </a:ext>
            </a:extLst>
          </p:cNvPr>
          <p:cNvSpPr txBox="1">
            <a:spLocks/>
          </p:cNvSpPr>
          <p:nvPr/>
        </p:nvSpPr>
        <p:spPr>
          <a:xfrm>
            <a:off x="2024040" y="154142"/>
            <a:ext cx="7902060" cy="743390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0000"/>
              </a:lnSpc>
            </a:pPr>
            <a:r>
              <a:rPr lang="ru-RU" sz="2800" b="1" u="sng" dirty="0">
                <a:latin typeface="+mn-lt"/>
                <a:ea typeface="+mn-ea"/>
                <a:cs typeface="Times New Roman" panose="02020603050405020304" pitchFamily="18" charset="0"/>
              </a:rPr>
              <a:t>Биологическая эффективность соединения (</a:t>
            </a:r>
            <a:r>
              <a:rPr lang="en-US" sz="2800" b="1" u="sng" dirty="0">
                <a:latin typeface="+mn-lt"/>
                <a:ea typeface="+mn-ea"/>
                <a:cs typeface="Times New Roman" panose="02020603050405020304" pitchFamily="18" charset="0"/>
              </a:rPr>
              <a:t>CBE</a:t>
            </a:r>
            <a:r>
              <a:rPr lang="ru-RU" sz="2800" b="1" u="sng" dirty="0">
                <a:latin typeface="+mn-lt"/>
                <a:ea typeface="+mn-ea"/>
                <a:cs typeface="Times New Roman" panose="02020603050405020304" pitchFamily="18" charset="0"/>
              </a:rPr>
              <a:t>)</a:t>
            </a:r>
            <a:br>
              <a:rPr lang="ru-RU" sz="2800" b="1" u="sng" dirty="0">
                <a:latin typeface="+mn-lt"/>
                <a:ea typeface="+mn-ea"/>
                <a:cs typeface="Times New Roman" panose="02020603050405020304" pitchFamily="18" charset="0"/>
              </a:rPr>
            </a:br>
            <a:r>
              <a:rPr lang="en-US" sz="2800" b="1" u="sng" dirty="0">
                <a:latin typeface="+mn-lt"/>
                <a:ea typeface="+mn-ea"/>
                <a:cs typeface="Times New Roman" panose="02020603050405020304" pitchFamily="18" charset="0"/>
              </a:rPr>
              <a:t>(Compound biological efficacy </a:t>
            </a:r>
            <a:r>
              <a:rPr lang="ru-RU" sz="2800" b="1" u="sng" dirty="0">
                <a:latin typeface="+mn-lt"/>
                <a:ea typeface="+mn-ea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CBE2D7D-E46E-462A-B179-36BB3C2294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092223-D43C-4964-8A75-D337C9A4BD80}"/>
              </a:ext>
            </a:extLst>
          </p:cNvPr>
          <p:cNvSpPr txBox="1"/>
          <p:nvPr/>
        </p:nvSpPr>
        <p:spPr>
          <a:xfrm>
            <a:off x="1867254" y="1424376"/>
            <a:ext cx="4695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CBE</a:t>
            </a:r>
            <a:r>
              <a:rPr lang="en-US" sz="2400" dirty="0"/>
              <a:t> = (</a:t>
            </a:r>
            <a:r>
              <a:rPr lang="en-US" sz="2400" b="1" dirty="0"/>
              <a:t>D</a:t>
            </a:r>
            <a:r>
              <a:rPr lang="el-GR" sz="2400" b="1" baseline="-25000" dirty="0"/>
              <a:t>γ</a:t>
            </a:r>
            <a:r>
              <a:rPr lang="en-US" sz="2400" b="1" baseline="-25000" dirty="0"/>
              <a:t> </a:t>
            </a:r>
            <a:r>
              <a:rPr lang="en-US" sz="2400" b="1" baseline="30000" dirty="0"/>
              <a:t>ED50</a:t>
            </a:r>
            <a:r>
              <a:rPr lang="en-US" sz="2400" b="1" dirty="0"/>
              <a:t> – D</a:t>
            </a:r>
            <a:r>
              <a:rPr lang="en-US" sz="2400" b="1" baseline="-25000" dirty="0"/>
              <a:t>NB </a:t>
            </a:r>
            <a:r>
              <a:rPr lang="en-US" sz="2400" b="1" baseline="30000" dirty="0"/>
              <a:t>ED50</a:t>
            </a:r>
            <a:r>
              <a:rPr lang="en-US" sz="2400" dirty="0"/>
              <a:t>)/</a:t>
            </a:r>
            <a:r>
              <a:rPr lang="en-US" sz="2400" b="1" dirty="0"/>
              <a:t> D</a:t>
            </a:r>
            <a:r>
              <a:rPr lang="en-US" sz="2400" b="1" baseline="-25000" dirty="0"/>
              <a:t>10B</a:t>
            </a:r>
            <a:r>
              <a:rPr lang="en-US" sz="2400" b="1" baseline="30000" dirty="0"/>
              <a:t>ED50</a:t>
            </a:r>
            <a:endParaRPr lang="ru-RU" sz="2400" dirty="0"/>
          </a:p>
        </p:txBody>
      </p:sp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71D16E15-DE18-499C-A79C-43542D2285AC}"/>
              </a:ext>
            </a:extLst>
          </p:cNvPr>
          <p:cNvGrpSpPr/>
          <p:nvPr/>
        </p:nvGrpSpPr>
        <p:grpSpPr>
          <a:xfrm>
            <a:off x="539406" y="3588560"/>
            <a:ext cx="1963746" cy="2028515"/>
            <a:chOff x="423908" y="2070982"/>
            <a:chExt cx="2277871" cy="2353001"/>
          </a:xfrm>
        </p:grpSpPr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CB75740B-1EF1-4111-A6B7-587C564910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66" t="4191" r="16319" b="2300"/>
            <a:stretch/>
          </p:blipFill>
          <p:spPr>
            <a:xfrm>
              <a:off x="423908" y="2070982"/>
              <a:ext cx="2277871" cy="2353001"/>
            </a:xfrm>
            <a:prstGeom prst="rect">
              <a:avLst/>
            </a:prstGeom>
          </p:spPr>
        </p:pic>
        <p:grpSp>
          <p:nvGrpSpPr>
            <p:cNvPr id="14" name="Группа 13">
              <a:extLst>
                <a:ext uri="{FF2B5EF4-FFF2-40B4-BE49-F238E27FC236}">
                  <a16:creationId xmlns:a16="http://schemas.microsoft.com/office/drawing/2014/main" id="{95B9B5F8-7890-4628-8C00-EB0A5B2D24FC}"/>
                </a:ext>
              </a:extLst>
            </p:cNvPr>
            <p:cNvGrpSpPr/>
            <p:nvPr/>
          </p:nvGrpSpPr>
          <p:grpSpPr>
            <a:xfrm>
              <a:off x="873471" y="2398410"/>
              <a:ext cx="1824814" cy="1824814"/>
              <a:chOff x="4622284" y="2757562"/>
              <a:chExt cx="1824814" cy="1824814"/>
            </a:xfrm>
          </p:grpSpPr>
          <p:sp>
            <p:nvSpPr>
              <p:cNvPr id="15" name="Овал 14">
                <a:extLst>
                  <a:ext uri="{FF2B5EF4-FFF2-40B4-BE49-F238E27FC236}">
                    <a16:creationId xmlns:a16="http://schemas.microsoft.com/office/drawing/2014/main" id="{C549F139-9C01-4798-9BE4-5E877151BFE4}"/>
                  </a:ext>
                </a:extLst>
              </p:cNvPr>
              <p:cNvSpPr/>
              <p:nvPr/>
            </p:nvSpPr>
            <p:spPr>
              <a:xfrm>
                <a:off x="4622284" y="2757562"/>
                <a:ext cx="1824814" cy="1824814"/>
              </a:xfrm>
              <a:prstGeom prst="ellipse">
                <a:avLst/>
              </a:prstGeom>
              <a:gradFill>
                <a:gsLst>
                  <a:gs pos="82444">
                    <a:srgbClr val="FF0000">
                      <a:alpha val="64000"/>
                    </a:srgbClr>
                  </a:gs>
                  <a:gs pos="1000">
                    <a:schemeClr val="bg1">
                      <a:alpha val="50000"/>
                    </a:schemeClr>
                  </a:gs>
                  <a:gs pos="56000">
                    <a:srgbClr val="FF0000">
                      <a:alpha val="50000"/>
                    </a:srgbClr>
                  </a:gs>
                  <a:gs pos="100000">
                    <a:srgbClr val="FF0000"/>
                  </a:gs>
                </a:gsLst>
                <a:path path="circle">
                  <a:fillToRect l="50000" t="50000" r="50000" b="50000"/>
                </a:path>
              </a:gradFill>
              <a:ln>
                <a:gradFill flip="none" rotWithShape="1">
                  <a:gsLst>
                    <a:gs pos="5000">
                      <a:schemeClr val="accent1">
                        <a:lumMod val="5000"/>
                        <a:lumOff val="95000"/>
                      </a:schemeClr>
                    </a:gs>
                    <a:gs pos="73000">
                      <a:schemeClr val="accent1">
                        <a:lumMod val="45000"/>
                        <a:lumOff val="55000"/>
                      </a:schemeClr>
                    </a:gs>
                    <a:gs pos="89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16" name="Рисунок 15">
                <a:extLst>
                  <a:ext uri="{FF2B5EF4-FFF2-40B4-BE49-F238E27FC236}">
                    <a16:creationId xmlns:a16="http://schemas.microsoft.com/office/drawing/2014/main" id="{9663E216-127C-4250-AAAB-C5D55B513D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05245" y="3472403"/>
                <a:ext cx="518217" cy="390187"/>
              </a:xfrm>
              <a:prstGeom prst="rect">
                <a:avLst/>
              </a:prstGeom>
            </p:spPr>
          </p:pic>
        </p:grpSp>
      </p:grp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971AB947-3AAF-4ADB-B3F9-9689B78E86D1}"/>
              </a:ext>
            </a:extLst>
          </p:cNvPr>
          <p:cNvGrpSpPr/>
          <p:nvPr/>
        </p:nvGrpSpPr>
        <p:grpSpPr>
          <a:xfrm>
            <a:off x="3772793" y="3274391"/>
            <a:ext cx="1843332" cy="2246498"/>
            <a:chOff x="3796565" y="1592754"/>
            <a:chExt cx="2277871" cy="2776078"/>
          </a:xfrm>
        </p:grpSpPr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F4B5CA4E-7654-4AD8-BF9F-828588D47A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66" t="4191" r="16319" b="2300"/>
            <a:stretch/>
          </p:blipFill>
          <p:spPr>
            <a:xfrm>
              <a:off x="3796565" y="2015831"/>
              <a:ext cx="2277871" cy="2353001"/>
            </a:xfrm>
            <a:prstGeom prst="rect">
              <a:avLst/>
            </a:prstGeom>
          </p:spPr>
        </p:pic>
        <p:grpSp>
          <p:nvGrpSpPr>
            <p:cNvPr id="19" name="Группа 18">
              <a:extLst>
                <a:ext uri="{FF2B5EF4-FFF2-40B4-BE49-F238E27FC236}">
                  <a16:creationId xmlns:a16="http://schemas.microsoft.com/office/drawing/2014/main" id="{4E620801-1D11-476F-BAFE-F52796526F95}"/>
                </a:ext>
              </a:extLst>
            </p:cNvPr>
            <p:cNvGrpSpPr/>
            <p:nvPr/>
          </p:nvGrpSpPr>
          <p:grpSpPr>
            <a:xfrm>
              <a:off x="3867721" y="1592754"/>
              <a:ext cx="1824814" cy="1824814"/>
              <a:chOff x="4622284" y="2757562"/>
              <a:chExt cx="1824814" cy="1824814"/>
            </a:xfrm>
          </p:grpSpPr>
          <p:sp>
            <p:nvSpPr>
              <p:cNvPr id="20" name="Овал 19">
                <a:extLst>
                  <a:ext uri="{FF2B5EF4-FFF2-40B4-BE49-F238E27FC236}">
                    <a16:creationId xmlns:a16="http://schemas.microsoft.com/office/drawing/2014/main" id="{05A0D4E7-879A-4EAE-A611-E451705B79B7}"/>
                  </a:ext>
                </a:extLst>
              </p:cNvPr>
              <p:cNvSpPr/>
              <p:nvPr/>
            </p:nvSpPr>
            <p:spPr>
              <a:xfrm>
                <a:off x="4622284" y="2757562"/>
                <a:ext cx="1824814" cy="1824814"/>
              </a:xfrm>
              <a:prstGeom prst="ellipse">
                <a:avLst/>
              </a:prstGeom>
              <a:gradFill>
                <a:gsLst>
                  <a:gs pos="82444">
                    <a:srgbClr val="FF0000">
                      <a:alpha val="64000"/>
                    </a:srgbClr>
                  </a:gs>
                  <a:gs pos="1000">
                    <a:schemeClr val="bg1">
                      <a:alpha val="50000"/>
                    </a:schemeClr>
                  </a:gs>
                  <a:gs pos="56000">
                    <a:srgbClr val="FF0000">
                      <a:alpha val="50000"/>
                    </a:srgbClr>
                  </a:gs>
                  <a:gs pos="100000">
                    <a:srgbClr val="FF0000"/>
                  </a:gs>
                </a:gsLst>
                <a:path path="circle">
                  <a:fillToRect l="50000" t="50000" r="50000" b="50000"/>
                </a:path>
              </a:gradFill>
              <a:ln>
                <a:gradFill flip="none" rotWithShape="1">
                  <a:gsLst>
                    <a:gs pos="5000">
                      <a:schemeClr val="accent1">
                        <a:lumMod val="5000"/>
                        <a:lumOff val="95000"/>
                      </a:schemeClr>
                    </a:gs>
                    <a:gs pos="73000">
                      <a:schemeClr val="accent1">
                        <a:lumMod val="45000"/>
                        <a:lumOff val="55000"/>
                      </a:schemeClr>
                    </a:gs>
                    <a:gs pos="89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21" name="Рисунок 20">
                <a:extLst>
                  <a:ext uri="{FF2B5EF4-FFF2-40B4-BE49-F238E27FC236}">
                    <a16:creationId xmlns:a16="http://schemas.microsoft.com/office/drawing/2014/main" id="{85E71CAA-62EB-4F22-99B4-DA5F86B892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05245" y="3472403"/>
                <a:ext cx="518217" cy="390187"/>
              </a:xfrm>
              <a:prstGeom prst="rect">
                <a:avLst/>
              </a:prstGeom>
            </p:spPr>
          </p:pic>
        </p:grp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AFAC32AF-12F4-49DD-A814-A4500CA5B446}"/>
              </a:ext>
            </a:extLst>
          </p:cNvPr>
          <p:cNvGrpSpPr/>
          <p:nvPr/>
        </p:nvGrpSpPr>
        <p:grpSpPr>
          <a:xfrm>
            <a:off x="6806927" y="3245266"/>
            <a:ext cx="2075989" cy="2419767"/>
            <a:chOff x="6788533" y="1422669"/>
            <a:chExt cx="2574916" cy="3001315"/>
          </a:xfrm>
        </p:grpSpPr>
        <p:pic>
          <p:nvPicPr>
            <p:cNvPr id="23" name="Рисунок 22">
              <a:extLst>
                <a:ext uri="{FF2B5EF4-FFF2-40B4-BE49-F238E27FC236}">
                  <a16:creationId xmlns:a16="http://schemas.microsoft.com/office/drawing/2014/main" id="{FC9CE58D-7799-4958-A842-9583676B0FA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66" t="4191" r="16319" b="2300"/>
            <a:stretch/>
          </p:blipFill>
          <p:spPr>
            <a:xfrm>
              <a:off x="7085578" y="2070983"/>
              <a:ext cx="2277871" cy="2353001"/>
            </a:xfrm>
            <a:prstGeom prst="rect">
              <a:avLst/>
            </a:prstGeom>
          </p:spPr>
        </p:pic>
        <p:grpSp>
          <p:nvGrpSpPr>
            <p:cNvPr id="24" name="Группа 23">
              <a:extLst>
                <a:ext uri="{FF2B5EF4-FFF2-40B4-BE49-F238E27FC236}">
                  <a16:creationId xmlns:a16="http://schemas.microsoft.com/office/drawing/2014/main" id="{55756AB4-31BF-4BE4-9C6F-4B0446D46F4B}"/>
                </a:ext>
              </a:extLst>
            </p:cNvPr>
            <p:cNvGrpSpPr/>
            <p:nvPr/>
          </p:nvGrpSpPr>
          <p:grpSpPr>
            <a:xfrm>
              <a:off x="6788533" y="1422669"/>
              <a:ext cx="1824814" cy="1824814"/>
              <a:chOff x="4622284" y="2757562"/>
              <a:chExt cx="1824814" cy="1824814"/>
            </a:xfrm>
          </p:grpSpPr>
          <p:sp>
            <p:nvSpPr>
              <p:cNvPr id="25" name="Овал 24">
                <a:extLst>
                  <a:ext uri="{FF2B5EF4-FFF2-40B4-BE49-F238E27FC236}">
                    <a16:creationId xmlns:a16="http://schemas.microsoft.com/office/drawing/2014/main" id="{FE740D86-016D-46D8-BC21-6EC9B474B069}"/>
                  </a:ext>
                </a:extLst>
              </p:cNvPr>
              <p:cNvSpPr/>
              <p:nvPr/>
            </p:nvSpPr>
            <p:spPr>
              <a:xfrm>
                <a:off x="4622284" y="2757562"/>
                <a:ext cx="1824814" cy="1824814"/>
              </a:xfrm>
              <a:prstGeom prst="ellipse">
                <a:avLst/>
              </a:prstGeom>
              <a:gradFill>
                <a:gsLst>
                  <a:gs pos="82444">
                    <a:srgbClr val="FF0000">
                      <a:alpha val="64000"/>
                    </a:srgbClr>
                  </a:gs>
                  <a:gs pos="1000">
                    <a:schemeClr val="bg1">
                      <a:alpha val="50000"/>
                    </a:schemeClr>
                  </a:gs>
                  <a:gs pos="56000">
                    <a:srgbClr val="FF0000">
                      <a:alpha val="50000"/>
                    </a:srgbClr>
                  </a:gs>
                  <a:gs pos="100000">
                    <a:srgbClr val="FF0000"/>
                  </a:gs>
                </a:gsLst>
                <a:path path="circle">
                  <a:fillToRect l="50000" t="50000" r="50000" b="50000"/>
                </a:path>
              </a:gradFill>
              <a:ln>
                <a:gradFill flip="none" rotWithShape="1">
                  <a:gsLst>
                    <a:gs pos="5000">
                      <a:schemeClr val="accent1">
                        <a:lumMod val="5000"/>
                        <a:lumOff val="95000"/>
                      </a:schemeClr>
                    </a:gs>
                    <a:gs pos="73000">
                      <a:schemeClr val="accent1">
                        <a:lumMod val="45000"/>
                        <a:lumOff val="55000"/>
                      </a:schemeClr>
                    </a:gs>
                    <a:gs pos="89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26" name="Рисунок 25">
                <a:extLst>
                  <a:ext uri="{FF2B5EF4-FFF2-40B4-BE49-F238E27FC236}">
                    <a16:creationId xmlns:a16="http://schemas.microsoft.com/office/drawing/2014/main" id="{BE438E56-7CC2-4193-AD6C-1DA34B9CD8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05245" y="3472403"/>
                <a:ext cx="518217" cy="390187"/>
              </a:xfrm>
              <a:prstGeom prst="rect">
                <a:avLst/>
              </a:prstGeom>
            </p:spPr>
          </p:pic>
        </p:grpSp>
      </p:grp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B34C54CC-241F-4ECE-BEB3-E330832F8FDC}"/>
              </a:ext>
            </a:extLst>
          </p:cNvPr>
          <p:cNvGrpSpPr/>
          <p:nvPr/>
        </p:nvGrpSpPr>
        <p:grpSpPr>
          <a:xfrm>
            <a:off x="9418533" y="2912311"/>
            <a:ext cx="2220200" cy="2747277"/>
            <a:chOff x="8864522" y="872968"/>
            <a:chExt cx="2987410" cy="3696624"/>
          </a:xfrm>
        </p:grpSpPr>
        <p:pic>
          <p:nvPicPr>
            <p:cNvPr id="28" name="Рисунок 27">
              <a:extLst>
                <a:ext uri="{FF2B5EF4-FFF2-40B4-BE49-F238E27FC236}">
                  <a16:creationId xmlns:a16="http://schemas.microsoft.com/office/drawing/2014/main" id="{D7F14318-5275-4654-844F-72EF6ACA7E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166" t="4191" r="16319" b="2300"/>
            <a:stretch/>
          </p:blipFill>
          <p:spPr>
            <a:xfrm>
              <a:off x="9574061" y="2216591"/>
              <a:ext cx="2277871" cy="2353001"/>
            </a:xfrm>
            <a:prstGeom prst="rect">
              <a:avLst/>
            </a:prstGeom>
          </p:spPr>
        </p:pic>
        <p:grpSp>
          <p:nvGrpSpPr>
            <p:cNvPr id="29" name="Группа 28">
              <a:extLst>
                <a:ext uri="{FF2B5EF4-FFF2-40B4-BE49-F238E27FC236}">
                  <a16:creationId xmlns:a16="http://schemas.microsoft.com/office/drawing/2014/main" id="{26FE33CC-76C0-425D-B506-31EE378D6017}"/>
                </a:ext>
              </a:extLst>
            </p:cNvPr>
            <p:cNvGrpSpPr/>
            <p:nvPr/>
          </p:nvGrpSpPr>
          <p:grpSpPr>
            <a:xfrm>
              <a:off x="8864522" y="872968"/>
              <a:ext cx="1824814" cy="1824814"/>
              <a:chOff x="4622284" y="2757562"/>
              <a:chExt cx="1824814" cy="1824814"/>
            </a:xfrm>
          </p:grpSpPr>
          <p:sp>
            <p:nvSpPr>
              <p:cNvPr id="30" name="Овал 29">
                <a:extLst>
                  <a:ext uri="{FF2B5EF4-FFF2-40B4-BE49-F238E27FC236}">
                    <a16:creationId xmlns:a16="http://schemas.microsoft.com/office/drawing/2014/main" id="{340C5C7E-749E-4A41-8655-8BE2984E72BB}"/>
                  </a:ext>
                </a:extLst>
              </p:cNvPr>
              <p:cNvSpPr/>
              <p:nvPr/>
            </p:nvSpPr>
            <p:spPr>
              <a:xfrm>
                <a:off x="4622284" y="2757562"/>
                <a:ext cx="1824814" cy="1824814"/>
              </a:xfrm>
              <a:prstGeom prst="ellipse">
                <a:avLst/>
              </a:prstGeom>
              <a:gradFill>
                <a:gsLst>
                  <a:gs pos="82444">
                    <a:srgbClr val="FF0000">
                      <a:alpha val="64000"/>
                    </a:srgbClr>
                  </a:gs>
                  <a:gs pos="1000">
                    <a:schemeClr val="bg1">
                      <a:alpha val="50000"/>
                    </a:schemeClr>
                  </a:gs>
                  <a:gs pos="56000">
                    <a:srgbClr val="FF0000">
                      <a:alpha val="50000"/>
                    </a:srgbClr>
                  </a:gs>
                  <a:gs pos="100000">
                    <a:srgbClr val="FF0000"/>
                  </a:gs>
                </a:gsLst>
                <a:path path="circle">
                  <a:fillToRect l="50000" t="50000" r="50000" b="50000"/>
                </a:path>
              </a:gradFill>
              <a:ln>
                <a:gradFill flip="none" rotWithShape="1">
                  <a:gsLst>
                    <a:gs pos="5000">
                      <a:schemeClr val="accent1">
                        <a:lumMod val="5000"/>
                        <a:lumOff val="95000"/>
                      </a:schemeClr>
                    </a:gs>
                    <a:gs pos="73000">
                      <a:schemeClr val="accent1">
                        <a:lumMod val="45000"/>
                        <a:lumOff val="55000"/>
                      </a:schemeClr>
                    </a:gs>
                    <a:gs pos="89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31" name="Рисунок 30">
                <a:extLst>
                  <a:ext uri="{FF2B5EF4-FFF2-40B4-BE49-F238E27FC236}">
                    <a16:creationId xmlns:a16="http://schemas.microsoft.com/office/drawing/2014/main" id="{8981D2EF-6D57-4979-A39F-8A2C48C6F2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05245" y="3472403"/>
                <a:ext cx="518217" cy="390187"/>
              </a:xfrm>
              <a:prstGeom prst="rect">
                <a:avLst/>
              </a:prstGeom>
            </p:spPr>
          </p:pic>
        </p:grp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43D5C264-BAAD-4FAA-98F2-D2B4A40C805E}"/>
              </a:ext>
            </a:extLst>
          </p:cNvPr>
          <p:cNvSpPr txBox="1"/>
          <p:nvPr/>
        </p:nvSpPr>
        <p:spPr>
          <a:xfrm>
            <a:off x="1021225" y="5975331"/>
            <a:ext cx="129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CBE&gt;</a:t>
            </a:r>
            <a:r>
              <a:rPr lang="ru-RU" b="1" dirty="0"/>
              <a:t>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9090920-572D-4013-8FF8-38C13A319B26}"/>
              </a:ext>
            </a:extLst>
          </p:cNvPr>
          <p:cNvSpPr txBox="1"/>
          <p:nvPr/>
        </p:nvSpPr>
        <p:spPr>
          <a:xfrm>
            <a:off x="10118665" y="5988834"/>
            <a:ext cx="129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CBE&lt; 1</a:t>
            </a:r>
            <a:endParaRPr lang="ru-RU" b="1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077CDC-74B1-4213-AA43-BEA1E823495D}"/>
              </a:ext>
            </a:extLst>
          </p:cNvPr>
          <p:cNvSpPr txBox="1"/>
          <p:nvPr/>
        </p:nvSpPr>
        <p:spPr>
          <a:xfrm>
            <a:off x="7459231" y="5975331"/>
            <a:ext cx="129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CBE= 1-2</a:t>
            </a:r>
            <a:endParaRPr lang="ru-RU" b="1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38F66FE-D58F-4D22-B26D-A94510FFAF09}"/>
              </a:ext>
            </a:extLst>
          </p:cNvPr>
          <p:cNvSpPr txBox="1"/>
          <p:nvPr/>
        </p:nvSpPr>
        <p:spPr>
          <a:xfrm>
            <a:off x="4275088" y="5937647"/>
            <a:ext cx="129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CBE= 2-5</a:t>
            </a:r>
            <a:endParaRPr lang="ru-RU" b="1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63FD6B9-5683-42E2-86A2-4C456F555242}"/>
              </a:ext>
            </a:extLst>
          </p:cNvPr>
          <p:cNvSpPr txBox="1"/>
          <p:nvPr/>
        </p:nvSpPr>
        <p:spPr>
          <a:xfrm>
            <a:off x="482096" y="2303231"/>
            <a:ext cx="2067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1. Бор находится в ядре клетки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A25E789-5AF9-4F21-9942-333B29C27D47}"/>
              </a:ext>
            </a:extLst>
          </p:cNvPr>
          <p:cNvSpPr txBox="1"/>
          <p:nvPr/>
        </p:nvSpPr>
        <p:spPr>
          <a:xfrm>
            <a:off x="6365986" y="2216489"/>
            <a:ext cx="22571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3. Бор находится на мембране клетки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924C4AD-70F4-4C0C-9BA4-738151ADFB78}"/>
              </a:ext>
            </a:extLst>
          </p:cNvPr>
          <p:cNvSpPr txBox="1"/>
          <p:nvPr/>
        </p:nvSpPr>
        <p:spPr>
          <a:xfrm>
            <a:off x="3504140" y="2281207"/>
            <a:ext cx="2067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2. Бор находится</a:t>
            </a:r>
            <a:r>
              <a:rPr lang="en-US" dirty="0"/>
              <a:t> </a:t>
            </a:r>
            <a:r>
              <a:rPr lang="ru-RU" dirty="0"/>
              <a:t>в цитоплазме клетки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0E971F0-F9C8-4568-B58A-6B86CCD781B3}"/>
              </a:ext>
            </a:extLst>
          </p:cNvPr>
          <p:cNvSpPr txBox="1"/>
          <p:nvPr/>
        </p:nvSpPr>
        <p:spPr>
          <a:xfrm>
            <a:off x="8935722" y="2216488"/>
            <a:ext cx="3112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4. Бор находится во внеклеточном пространстве</a:t>
            </a:r>
          </a:p>
        </p:txBody>
      </p:sp>
    </p:spTree>
    <p:extLst>
      <p:ext uri="{BB962C8B-B14F-4D97-AF65-F5344CB8AC3E}">
        <p14:creationId xmlns:p14="http://schemas.microsoft.com/office/powerpoint/2010/main" val="41605031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20657" y="30926"/>
            <a:ext cx="1730284" cy="821960"/>
          </a:xfrm>
          <a:prstGeom prst="rect">
            <a:avLst/>
          </a:prstGeom>
        </p:spPr>
      </p:pic>
      <p:sp>
        <p:nvSpPr>
          <p:cNvPr id="9" name="Нижний колонтитул 7"/>
          <p:cNvSpPr txBox="1">
            <a:spLocks/>
          </p:cNvSpPr>
          <p:nvPr/>
        </p:nvSpPr>
        <p:spPr>
          <a:xfrm>
            <a:off x="9559448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Lipengolts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10" name="Номер слайда 2">
            <a:extLst>
              <a:ext uri="{FF2B5EF4-FFF2-40B4-BE49-F238E27FC236}">
                <a16:creationId xmlns:a16="http://schemas.microsoft.com/office/drawing/2014/main" id="{FC867F97-08D7-476D-8811-D06ED3D64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23</a:t>
            </a:fld>
            <a:endParaRPr lang="ru-RU" dirty="0"/>
          </a:p>
        </p:txBody>
      </p:sp>
      <p:sp>
        <p:nvSpPr>
          <p:cNvPr id="5" name="Заголовок 2">
            <a:extLst>
              <a:ext uri="{FF2B5EF4-FFF2-40B4-BE49-F238E27FC236}">
                <a16:creationId xmlns:a16="http://schemas.microsoft.com/office/drawing/2014/main" id="{12A8A307-A9A0-4C44-88C4-A35429740353}"/>
              </a:ext>
            </a:extLst>
          </p:cNvPr>
          <p:cNvSpPr txBox="1">
            <a:spLocks/>
          </p:cNvSpPr>
          <p:nvPr/>
        </p:nvSpPr>
        <p:spPr>
          <a:xfrm>
            <a:off x="1403865" y="229712"/>
            <a:ext cx="7902060" cy="743390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0000"/>
              </a:lnSpc>
            </a:pPr>
            <a:r>
              <a:rPr lang="ru-RU" sz="2800" b="1" u="sng" dirty="0">
                <a:latin typeface="+mn-lt"/>
                <a:ea typeface="+mn-ea"/>
                <a:cs typeface="Times New Roman" panose="02020603050405020304" pitchFamily="18" charset="0"/>
              </a:rPr>
              <a:t>Биологическая эффективность соединения </a:t>
            </a:r>
            <a:r>
              <a:rPr lang="en-US" sz="2800" b="1" u="sng" dirty="0">
                <a:latin typeface="+mn-lt"/>
                <a:ea typeface="+mn-ea"/>
                <a:cs typeface="Times New Roman" panose="02020603050405020304" pitchFamily="18" charset="0"/>
              </a:rPr>
              <a:t>CBE</a:t>
            </a:r>
            <a:br>
              <a:rPr lang="ru-RU" sz="2800" b="1" u="sng" dirty="0">
                <a:latin typeface="+mn-lt"/>
                <a:ea typeface="+mn-ea"/>
                <a:cs typeface="Times New Roman" panose="02020603050405020304" pitchFamily="18" charset="0"/>
              </a:rPr>
            </a:br>
            <a:r>
              <a:rPr lang="en-US" sz="2800" b="1" u="sng" dirty="0">
                <a:latin typeface="+mn-lt"/>
                <a:ea typeface="+mn-ea"/>
                <a:cs typeface="Times New Roman" panose="02020603050405020304" pitchFamily="18" charset="0"/>
              </a:rPr>
              <a:t>(Compound biological efficacy </a:t>
            </a:r>
            <a:r>
              <a:rPr lang="ru-RU" sz="2800" b="1" u="sng" dirty="0">
                <a:latin typeface="+mn-lt"/>
                <a:ea typeface="+mn-ea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4892F0C4-58D1-41E9-91F9-9CFC8A5C49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3293408"/>
              </p:ext>
            </p:extLst>
          </p:nvPr>
        </p:nvGraphicFramePr>
        <p:xfrm>
          <a:off x="1124211" y="4222739"/>
          <a:ext cx="9726828" cy="1849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9172">
                  <a:extLst>
                    <a:ext uri="{9D8B030D-6E8A-4147-A177-3AD203B41FA5}">
                      <a16:colId xmlns:a16="http://schemas.microsoft.com/office/drawing/2014/main" val="1229184479"/>
                    </a:ext>
                  </a:extLst>
                </a:gridCol>
                <a:gridCol w="2514600">
                  <a:extLst>
                    <a:ext uri="{9D8B030D-6E8A-4147-A177-3AD203B41FA5}">
                      <a16:colId xmlns:a16="http://schemas.microsoft.com/office/drawing/2014/main" val="1504650200"/>
                    </a:ext>
                  </a:extLst>
                </a:gridCol>
                <a:gridCol w="2611349">
                  <a:extLst>
                    <a:ext uri="{9D8B030D-6E8A-4147-A177-3AD203B41FA5}">
                      <a16:colId xmlns:a16="http://schemas.microsoft.com/office/drawing/2014/main" val="3212151406"/>
                    </a:ext>
                  </a:extLst>
                </a:gridCol>
                <a:gridCol w="2431707">
                  <a:extLst>
                    <a:ext uri="{9D8B030D-6E8A-4147-A177-3AD203B41FA5}">
                      <a16:colId xmlns:a16="http://schemas.microsoft.com/office/drawing/2014/main" val="34114586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ru-RU" b="1" dirty="0"/>
                        <a:t>Ткань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 CBE </a:t>
                      </a:r>
                      <a:r>
                        <a:rPr lang="ru-RU" b="1" dirty="0"/>
                        <a:t>БФА (</a:t>
                      </a:r>
                      <a:r>
                        <a:rPr lang="en-US" sz="1600" b="0" dirty="0"/>
                        <a:t>Hirose 2022</a:t>
                      </a:r>
                      <a:r>
                        <a:rPr lang="ru-RU" b="1" dirty="0"/>
                        <a:t>)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CBE </a:t>
                      </a:r>
                      <a:r>
                        <a:rPr lang="ru-RU" b="1" dirty="0"/>
                        <a:t>БФА </a:t>
                      </a:r>
                      <a:r>
                        <a:rPr lang="en-US" sz="1400" b="0" dirty="0"/>
                        <a:t>(</a:t>
                      </a:r>
                      <a:r>
                        <a:rPr lang="en-US" sz="1400" b="0" dirty="0" err="1"/>
                        <a:t>Koivunoro</a:t>
                      </a:r>
                      <a:r>
                        <a:rPr lang="en-US" sz="1400" b="0" dirty="0"/>
                        <a:t> 2019)</a:t>
                      </a:r>
                      <a:endParaRPr lang="ru-RU" sz="1400" b="0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CBE BSH</a:t>
                      </a:r>
                      <a:r>
                        <a:rPr lang="ru-RU" b="1" dirty="0"/>
                        <a:t> (</a:t>
                      </a:r>
                      <a:r>
                        <a:rPr lang="en-US" sz="1600" b="0" dirty="0" err="1"/>
                        <a:t>Kumada</a:t>
                      </a:r>
                      <a:r>
                        <a:rPr lang="en-US" sz="1600" b="0" dirty="0"/>
                        <a:t> 2018</a:t>
                      </a:r>
                      <a:r>
                        <a:rPr lang="ru-RU" b="1" dirty="0"/>
                        <a:t>)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622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Опухоль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  <a:r>
                        <a:rPr lang="en-US" dirty="0"/>
                        <a:t>,</a:t>
                      </a:r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3.8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2,5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0117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Кожа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2.5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0,8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45719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Головной мозг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1,34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1.3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0,37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0645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Мягкие ткани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 -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2.5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0,3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8696352"/>
                  </a:ext>
                </a:extLst>
              </a:tr>
            </a:tbl>
          </a:graphicData>
        </a:graphic>
      </p:graphicFrame>
      <p:pic>
        <p:nvPicPr>
          <p:cNvPr id="12" name="Picture 43" descr="BPA">
            <a:extLst>
              <a:ext uri="{FF2B5EF4-FFF2-40B4-BE49-F238E27FC236}">
                <a16:creationId xmlns:a16="http://schemas.microsoft.com/office/drawing/2014/main" id="{8F998C9C-9D7D-414A-A7C1-256D18A27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941" y="2383166"/>
            <a:ext cx="1786610" cy="79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4" descr="BSH">
            <a:extLst>
              <a:ext uri="{FF2B5EF4-FFF2-40B4-BE49-F238E27FC236}">
                <a16:creationId xmlns:a16="http://schemas.microsoft.com/office/drawing/2014/main" id="{82668CD3-7389-4F81-8F1B-5BFD0279BD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418" y="2047931"/>
            <a:ext cx="1561200" cy="1163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F271DB6-8FB2-4739-BE96-610E977739BC}"/>
              </a:ext>
            </a:extLst>
          </p:cNvPr>
          <p:cNvSpPr txBox="1"/>
          <p:nvPr/>
        </p:nvSpPr>
        <p:spPr>
          <a:xfrm>
            <a:off x="1403865" y="1710701"/>
            <a:ext cx="24842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u="sng" dirty="0"/>
              <a:t>Бор-</a:t>
            </a:r>
            <a:r>
              <a:rPr lang="ru-RU" sz="1600" u="sng" dirty="0" err="1"/>
              <a:t>фенилаланин</a:t>
            </a:r>
            <a:r>
              <a:rPr lang="en-US" sz="1600" u="sng" dirty="0"/>
              <a:t> (</a:t>
            </a:r>
            <a:r>
              <a:rPr lang="ru-RU" sz="1600" u="sng" dirty="0"/>
              <a:t>БФА</a:t>
            </a:r>
            <a:r>
              <a:rPr lang="en-US" sz="1600" u="sng" dirty="0"/>
              <a:t>)</a:t>
            </a:r>
            <a:endParaRPr lang="ru-RU" sz="1600" u="sng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1EAC624-A2D4-479C-AD77-AFB576466989}"/>
              </a:ext>
            </a:extLst>
          </p:cNvPr>
          <p:cNvSpPr txBox="1"/>
          <p:nvPr/>
        </p:nvSpPr>
        <p:spPr>
          <a:xfrm>
            <a:off x="1178674" y="3308221"/>
            <a:ext cx="2940653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350" dirty="0"/>
              <a:t>L-4-</a:t>
            </a:r>
            <a:r>
              <a:rPr lang="ru-RU" sz="1350" dirty="0" err="1"/>
              <a:t>дигидрокси-борфенилаланин</a:t>
            </a:r>
            <a:endParaRPr lang="ru-RU" sz="135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0E9960C-5AA0-4999-9978-E11D05EFC35C}"/>
              </a:ext>
            </a:extLst>
          </p:cNvPr>
          <p:cNvSpPr txBox="1"/>
          <p:nvPr/>
        </p:nvSpPr>
        <p:spPr>
          <a:xfrm>
            <a:off x="6096000" y="3218715"/>
            <a:ext cx="430453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350" dirty="0" err="1"/>
              <a:t>Меркапто-ундекагидро-клозо-додекаборат</a:t>
            </a:r>
            <a:r>
              <a:rPr lang="ru-RU" sz="1350" dirty="0"/>
              <a:t> натрия</a:t>
            </a:r>
          </a:p>
          <a:p>
            <a:pPr algn="ctr"/>
            <a:r>
              <a:rPr lang="en-US" sz="1350" dirty="0"/>
              <a:t> (Na</a:t>
            </a:r>
            <a:r>
              <a:rPr lang="en-US" sz="1350" baseline="-25000" dirty="0"/>
              <a:t>2</a:t>
            </a:r>
            <a:r>
              <a:rPr lang="en-US" sz="1350" dirty="0"/>
              <a:t>B</a:t>
            </a:r>
            <a:r>
              <a:rPr lang="en-US" sz="1350" baseline="-25000" dirty="0"/>
              <a:t>12</a:t>
            </a:r>
            <a:r>
              <a:rPr lang="en-US" sz="1350" dirty="0"/>
              <a:t>H</a:t>
            </a:r>
            <a:r>
              <a:rPr lang="en-US" sz="1350" baseline="-25000" dirty="0"/>
              <a:t>11</a:t>
            </a:r>
            <a:r>
              <a:rPr lang="en-US" sz="1350" dirty="0"/>
              <a:t>SH)</a:t>
            </a:r>
            <a:endParaRPr lang="ru-RU" sz="135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64AF40-3CE2-4E8C-9247-58F1FC02AC7B}"/>
              </a:ext>
            </a:extLst>
          </p:cNvPr>
          <p:cNvSpPr txBox="1"/>
          <p:nvPr/>
        </p:nvSpPr>
        <p:spPr>
          <a:xfrm>
            <a:off x="6491992" y="1523178"/>
            <a:ext cx="31473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u="sng" dirty="0" err="1"/>
              <a:t>Борокаптат</a:t>
            </a:r>
            <a:r>
              <a:rPr lang="ru-RU" sz="1600" u="sng" dirty="0"/>
              <a:t> натрия </a:t>
            </a:r>
            <a:r>
              <a:rPr lang="en-US" sz="1600" u="sng" dirty="0"/>
              <a:t>(BSH)</a:t>
            </a:r>
            <a:endParaRPr lang="ru-RU" sz="1600" u="sng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D852686-DF44-3A8F-E1EB-9968B33938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3323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16298" y="279061"/>
            <a:ext cx="7961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/>
              <a:t>Фотонная изоэффективная доза для препарата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157851" y="118878"/>
            <a:ext cx="1383506" cy="657225"/>
          </a:xfrm>
          <a:prstGeom prst="rect">
            <a:avLst/>
          </a:prstGeom>
        </p:spPr>
      </p:pic>
      <p:sp>
        <p:nvSpPr>
          <p:cNvPr id="9" name="Нижний колонтитул 7"/>
          <p:cNvSpPr txBox="1">
            <a:spLocks/>
          </p:cNvSpPr>
          <p:nvPr/>
        </p:nvSpPr>
        <p:spPr>
          <a:xfrm>
            <a:off x="9374792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Lipengolts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12" name="Номер слайда 2">
            <a:extLst>
              <a:ext uri="{FF2B5EF4-FFF2-40B4-BE49-F238E27FC236}">
                <a16:creationId xmlns:a16="http://schemas.microsoft.com/office/drawing/2014/main" id="{5BC14A10-264F-436E-BEC9-9F518DB5F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24</a:t>
            </a:fld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FC8636-E4E7-406E-8EBC-994C68C0EAFB}"/>
              </a:ext>
            </a:extLst>
          </p:cNvPr>
          <p:cNvSpPr txBox="1"/>
          <p:nvPr/>
        </p:nvSpPr>
        <p:spPr>
          <a:xfrm>
            <a:off x="7868575" y="5856031"/>
            <a:ext cx="4495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400" dirty="0"/>
              <a:t>Sato</a:t>
            </a:r>
            <a:r>
              <a:rPr lang="ru-RU" sz="1400" dirty="0"/>
              <a:t> 2018. </a:t>
            </a:r>
            <a:r>
              <a:rPr lang="de-AT" sz="1400" dirty="0"/>
              <a:t>DOI:10.1038/s41598-017-18871-0</a:t>
            </a:r>
            <a:endParaRPr lang="ru-RU" sz="1400" dirty="0"/>
          </a:p>
        </p:txBody>
      </p:sp>
      <p:grpSp>
        <p:nvGrpSpPr>
          <p:cNvPr id="21" name="Группа 20">
            <a:extLst>
              <a:ext uri="{FF2B5EF4-FFF2-40B4-BE49-F238E27FC236}">
                <a16:creationId xmlns:a16="http://schemas.microsoft.com/office/drawing/2014/main" id="{DE912CC0-2DBB-4CDF-B3F5-2A3FA91B22BF}"/>
              </a:ext>
            </a:extLst>
          </p:cNvPr>
          <p:cNvGrpSpPr/>
          <p:nvPr/>
        </p:nvGrpSpPr>
        <p:grpSpPr>
          <a:xfrm>
            <a:off x="3002099" y="1279509"/>
            <a:ext cx="5562202" cy="4730410"/>
            <a:chOff x="-32140" y="1500073"/>
            <a:chExt cx="4193891" cy="3566721"/>
          </a:xfrm>
        </p:grpSpPr>
        <p:grpSp>
          <p:nvGrpSpPr>
            <p:cNvPr id="15" name="Группа 14">
              <a:extLst>
                <a:ext uri="{FF2B5EF4-FFF2-40B4-BE49-F238E27FC236}">
                  <a16:creationId xmlns:a16="http://schemas.microsoft.com/office/drawing/2014/main" id="{93739DC4-9B51-4243-B51D-3A5763F802C6}"/>
                </a:ext>
              </a:extLst>
            </p:cNvPr>
            <p:cNvGrpSpPr/>
            <p:nvPr/>
          </p:nvGrpSpPr>
          <p:grpSpPr>
            <a:xfrm>
              <a:off x="-32140" y="1500073"/>
              <a:ext cx="4193891" cy="3500437"/>
              <a:chOff x="59156" y="1471967"/>
              <a:chExt cx="4193891" cy="3500437"/>
            </a:xfrm>
          </p:grpSpPr>
          <p:pic>
            <p:nvPicPr>
              <p:cNvPr id="3" name="Рисунок 2">
                <a:extLst>
                  <a:ext uri="{FF2B5EF4-FFF2-40B4-BE49-F238E27FC236}">
                    <a16:creationId xmlns:a16="http://schemas.microsoft.com/office/drawing/2014/main" id="{7ED08B3E-4E78-4270-942F-6E8064242F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2175" y="1471967"/>
                <a:ext cx="4090872" cy="3500437"/>
              </a:xfrm>
              <a:prstGeom prst="rect">
                <a:avLst/>
              </a:prstGeom>
            </p:spPr>
          </p:pic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456E9475-6DD4-4C4C-87DB-052464C84EB3}"/>
                  </a:ext>
                </a:extLst>
              </p:cNvPr>
              <p:cNvSpPr txBox="1"/>
              <p:nvPr/>
            </p:nvSpPr>
            <p:spPr>
              <a:xfrm>
                <a:off x="59156" y="2069453"/>
                <a:ext cx="417714" cy="206464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vert="vert270" wrap="square" rtlCol="0">
                <a:spAutoFit/>
              </a:bodyPr>
              <a:lstStyle/>
              <a:p>
                <a:pPr algn="ctr"/>
                <a:r>
                  <a:rPr lang="en-US" sz="2400" dirty="0"/>
                  <a:t>CBE</a:t>
                </a:r>
                <a:endParaRPr lang="ru-RU" sz="2400" dirty="0"/>
              </a:p>
            </p:txBody>
          </p:sp>
        </p:grpSp>
        <p:grpSp>
          <p:nvGrpSpPr>
            <p:cNvPr id="20" name="Группа 19">
              <a:extLst>
                <a:ext uri="{FF2B5EF4-FFF2-40B4-BE49-F238E27FC236}">
                  <a16:creationId xmlns:a16="http://schemas.microsoft.com/office/drawing/2014/main" id="{DF41CDBE-0C80-4CA6-B280-EE34D5530D20}"/>
                </a:ext>
              </a:extLst>
            </p:cNvPr>
            <p:cNvGrpSpPr/>
            <p:nvPr/>
          </p:nvGrpSpPr>
          <p:grpSpPr>
            <a:xfrm>
              <a:off x="1080879" y="3724698"/>
              <a:ext cx="2620816" cy="1342096"/>
              <a:chOff x="1080879" y="3724698"/>
              <a:chExt cx="2620816" cy="1342096"/>
            </a:xfrm>
          </p:grpSpPr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F359737B-D58F-476D-8B28-BFEB9FA3BBF2}"/>
                  </a:ext>
                </a:extLst>
              </p:cNvPr>
              <p:cNvSpPr txBox="1"/>
              <p:nvPr/>
            </p:nvSpPr>
            <p:spPr>
              <a:xfrm>
                <a:off x="1080879" y="3724698"/>
                <a:ext cx="2143125" cy="23206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2000" dirty="0"/>
                  <a:t>Быстрые нейтроны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A8D7953-CD0A-4148-8C1C-3A120C696433}"/>
                  </a:ext>
                </a:extLst>
              </p:cNvPr>
              <p:cNvSpPr txBox="1"/>
              <p:nvPr/>
            </p:nvSpPr>
            <p:spPr>
              <a:xfrm>
                <a:off x="1089852" y="3933555"/>
                <a:ext cx="2143125" cy="23206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ru-RU" sz="2000" dirty="0"/>
                  <a:t>Протоны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16BD0F1-B9CB-4F67-A5EE-1122B3812710}"/>
                  </a:ext>
                </a:extLst>
              </p:cNvPr>
              <p:cNvSpPr txBox="1"/>
              <p:nvPr/>
            </p:nvSpPr>
            <p:spPr>
              <a:xfrm>
                <a:off x="1273208" y="4697462"/>
                <a:ext cx="2428487" cy="3693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ru-RU" dirty="0"/>
                  <a:t>Керма в опухоли (Гр)</a:t>
                </a:r>
              </a:p>
            </p:txBody>
          </p:sp>
        </p:grpSp>
      </p:grp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0B7691CD-385C-4652-9643-665BD723C1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6602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2C5611F-D5E7-87CE-49BF-E3BEF97290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81700" y="127671"/>
            <a:ext cx="1344329" cy="638614"/>
          </a:xfrm>
          <a:prstGeom prst="rect">
            <a:avLst/>
          </a:prstGeom>
        </p:spPr>
      </p:pic>
      <p:sp>
        <p:nvSpPr>
          <p:cNvPr id="4" name="Нижний колонтитул 7">
            <a:extLst>
              <a:ext uri="{FF2B5EF4-FFF2-40B4-BE49-F238E27FC236}">
                <a16:creationId xmlns:a16="http://schemas.microsoft.com/office/drawing/2014/main" id="{387F78D3-01CF-02C4-C511-AF1AC87E42D0}"/>
              </a:ext>
            </a:extLst>
          </p:cNvPr>
          <p:cNvSpPr txBox="1">
            <a:spLocks/>
          </p:cNvSpPr>
          <p:nvPr/>
        </p:nvSpPr>
        <p:spPr>
          <a:xfrm>
            <a:off x="9608818" y="6393160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Lipengolts</a:t>
            </a:r>
            <a:r>
              <a:rPr lang="en-US" dirty="0"/>
              <a:t> A.A. lipengolts@ronc.ru</a:t>
            </a: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210D43-C221-2B94-A54E-174EF73A1494}"/>
              </a:ext>
            </a:extLst>
          </p:cNvPr>
          <p:cNvSpPr txBox="1"/>
          <p:nvPr/>
        </p:nvSpPr>
        <p:spPr>
          <a:xfrm>
            <a:off x="1670304" y="216203"/>
            <a:ext cx="8851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>
                <a:cs typeface="Times New Roman" panose="02020603050405020304" pitchFamily="18" charset="0"/>
              </a:rPr>
              <a:t>НЗТ – разновидность лучевой терапии</a:t>
            </a:r>
            <a:endParaRPr lang="en-US" dirty="0"/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id="{CE985836-169F-4F4C-9AD4-BE76515FAB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267839"/>
              </p:ext>
            </p:extLst>
          </p:nvPr>
        </p:nvGraphicFramePr>
        <p:xfrm>
          <a:off x="289989" y="1104728"/>
          <a:ext cx="7550881" cy="2291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41324">
                  <a:extLst>
                    <a:ext uri="{9D8B030D-6E8A-4147-A177-3AD203B41FA5}">
                      <a16:colId xmlns:a16="http://schemas.microsoft.com/office/drawing/2014/main" val="3593586638"/>
                    </a:ext>
                  </a:extLst>
                </a:gridCol>
                <a:gridCol w="2800180">
                  <a:extLst>
                    <a:ext uri="{9D8B030D-6E8A-4147-A177-3AD203B41FA5}">
                      <a16:colId xmlns:a16="http://schemas.microsoft.com/office/drawing/2014/main" val="2381848457"/>
                    </a:ext>
                  </a:extLst>
                </a:gridCol>
                <a:gridCol w="2309377">
                  <a:extLst>
                    <a:ext uri="{9D8B030D-6E8A-4147-A177-3AD203B41FA5}">
                      <a16:colId xmlns:a16="http://schemas.microsoft.com/office/drawing/2014/main" val="15249873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dirty="0" err="1"/>
                        <a:t>Радиочуствительность</a:t>
                      </a:r>
                      <a:endParaRPr lang="ru-RU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Нормальные ткани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Толерантная доза, Гр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541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Низкая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Головной мозг, легкие, сердце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&gt;15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7583920"/>
                  </a:ext>
                </a:extLst>
              </a:tr>
              <a:tr h="435547">
                <a:tc>
                  <a:txBody>
                    <a:bodyPr/>
                    <a:lstStyle/>
                    <a:p>
                      <a:r>
                        <a:rPr lang="ru-RU" dirty="0"/>
                        <a:t>Средняя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Кожа, слизистые оболочки, печень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8-12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99330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Высокая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Костный мозг, хрусталик глаза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&lt;5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3444584"/>
                  </a:ext>
                </a:extLst>
              </a:tr>
            </a:tbl>
          </a:graphicData>
        </a:graphic>
      </p:graphicFrame>
      <p:graphicFrame>
        <p:nvGraphicFramePr>
          <p:cNvPr id="12" name="Таблица 5">
            <a:extLst>
              <a:ext uri="{FF2B5EF4-FFF2-40B4-BE49-F238E27FC236}">
                <a16:creationId xmlns:a16="http://schemas.microsoft.com/office/drawing/2014/main" id="{43B2C937-9624-47FC-8864-EF568CDEFB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4185999"/>
              </p:ext>
            </p:extLst>
          </p:nvPr>
        </p:nvGraphicFramePr>
        <p:xfrm>
          <a:off x="373708" y="3574618"/>
          <a:ext cx="7637603" cy="18173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9362">
                  <a:extLst>
                    <a:ext uri="{9D8B030D-6E8A-4147-A177-3AD203B41FA5}">
                      <a16:colId xmlns:a16="http://schemas.microsoft.com/office/drawing/2014/main" val="3593586638"/>
                    </a:ext>
                  </a:extLst>
                </a:gridCol>
                <a:gridCol w="2443297">
                  <a:extLst>
                    <a:ext uri="{9D8B030D-6E8A-4147-A177-3AD203B41FA5}">
                      <a16:colId xmlns:a16="http://schemas.microsoft.com/office/drawing/2014/main" val="2381848457"/>
                    </a:ext>
                  </a:extLst>
                </a:gridCol>
                <a:gridCol w="2724944">
                  <a:extLst>
                    <a:ext uri="{9D8B030D-6E8A-4147-A177-3AD203B41FA5}">
                      <a16:colId xmlns:a16="http://schemas.microsoft.com/office/drawing/2014/main" val="15249873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dirty="0" err="1"/>
                        <a:t>Радиочуствительность</a:t>
                      </a:r>
                      <a:endParaRPr lang="ru-RU" sz="18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Опухолевые ткани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/>
                        <a:t>Терапевтическая доза, Гр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2541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Низкая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/>
                        <a:t>Глиобластома</a:t>
                      </a:r>
                      <a:r>
                        <a:rPr lang="en-US" dirty="0"/>
                        <a:t>,</a:t>
                      </a:r>
                      <a:r>
                        <a:rPr lang="ru-RU" dirty="0"/>
                        <a:t> меланома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&gt;40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7583920"/>
                  </a:ext>
                </a:extLst>
              </a:tr>
              <a:tr h="435547">
                <a:tc>
                  <a:txBody>
                    <a:bodyPr/>
                    <a:lstStyle/>
                    <a:p>
                      <a:r>
                        <a:rPr lang="ru-RU" dirty="0"/>
                        <a:t>Средняя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Опухоли головы и шеи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20-30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99330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Высокая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Лимфома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&lt;20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3444584"/>
                  </a:ext>
                </a:extLst>
              </a:tr>
            </a:tbl>
          </a:graphicData>
        </a:graphic>
      </p:graphicFrame>
      <p:sp>
        <p:nvSpPr>
          <p:cNvPr id="9" name="Номер слайда 2">
            <a:extLst>
              <a:ext uri="{FF2B5EF4-FFF2-40B4-BE49-F238E27FC236}">
                <a16:creationId xmlns:a16="http://schemas.microsoft.com/office/drawing/2014/main" id="{279A44DB-5651-4A32-A78B-627BED810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25</a:t>
            </a:fld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091336-B0B0-4B0E-A55D-E29E13527C32}"/>
              </a:ext>
            </a:extLst>
          </p:cNvPr>
          <p:cNvSpPr txBox="1"/>
          <p:nvPr/>
        </p:nvSpPr>
        <p:spPr>
          <a:xfrm>
            <a:off x="624606" y="5698055"/>
            <a:ext cx="4866683" cy="64633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/>
              <a:t>Толерантная доза нормальных тканей </a:t>
            </a:r>
            <a:r>
              <a:rPr lang="en-US" b="1" dirty="0"/>
              <a:t>= 10 Gy</a:t>
            </a:r>
          </a:p>
          <a:p>
            <a:r>
              <a:rPr lang="ru-RU" b="1" dirty="0"/>
              <a:t>Терапевтическая доза на опухоль </a:t>
            </a:r>
            <a:r>
              <a:rPr lang="en-US" b="1" dirty="0"/>
              <a:t>= 40 </a:t>
            </a:r>
            <a:r>
              <a:rPr lang="en-US" b="1" dirty="0" err="1"/>
              <a:t>Gy</a:t>
            </a:r>
            <a:endParaRPr lang="ru-RU" b="1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97EA08C-90FD-4055-BBC8-DCF8EA5C94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1311" y="3597854"/>
            <a:ext cx="3890700" cy="266953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A8931E4-7C0C-44B2-86A9-0403D43FF6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0677" y="1404361"/>
            <a:ext cx="3231968" cy="189165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49D13B-1930-ADDE-B4F8-33B303E4BDBE}"/>
              </a:ext>
            </a:extLst>
          </p:cNvPr>
          <p:cNvSpPr txBox="1"/>
          <p:nvPr/>
        </p:nvSpPr>
        <p:spPr>
          <a:xfrm>
            <a:off x="10900437" y="3119469"/>
            <a:ext cx="16747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 L. Cohen, 1966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776EF91-2DDF-4318-93B1-983A12C46D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6175" y="1"/>
            <a:ext cx="885824" cy="121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9475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81701" y="127671"/>
            <a:ext cx="1129072" cy="536358"/>
          </a:xfrm>
          <a:prstGeom prst="rect">
            <a:avLst/>
          </a:prstGeom>
        </p:spPr>
      </p:pic>
      <p:sp>
        <p:nvSpPr>
          <p:cNvPr id="5" name="Нижний колонтитул 7"/>
          <p:cNvSpPr txBox="1">
            <a:spLocks/>
          </p:cNvSpPr>
          <p:nvPr/>
        </p:nvSpPr>
        <p:spPr>
          <a:xfrm>
            <a:off x="8948058" y="6492875"/>
            <a:ext cx="2830286" cy="267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</a:t>
            </a:r>
            <a:r>
              <a:rPr lang="ru-RU" dirty="0"/>
              <a:t> </a:t>
            </a:r>
            <a:r>
              <a:rPr lang="en-US" dirty="0"/>
              <a:t>lipengolts@mail.ru</a:t>
            </a:r>
            <a:endParaRPr lang="ru-RU" dirty="0"/>
          </a:p>
        </p:txBody>
      </p:sp>
      <p:sp>
        <p:nvSpPr>
          <p:cNvPr id="6" name="Номер слайда 2">
            <a:extLst>
              <a:ext uri="{FF2B5EF4-FFF2-40B4-BE49-F238E27FC236}">
                <a16:creationId xmlns:a16="http://schemas.microsoft.com/office/drawing/2014/main" id="{E2146147-B63E-4EF0-82DE-6850CCBB1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26</a:t>
            </a:fld>
            <a:endParaRPr lang="ru-RU" dirty="0"/>
          </a:p>
        </p:txBody>
      </p:sp>
      <p:sp>
        <p:nvSpPr>
          <p:cNvPr id="7" name="Заголовок 2">
            <a:extLst>
              <a:ext uri="{FF2B5EF4-FFF2-40B4-BE49-F238E27FC236}">
                <a16:creationId xmlns:a16="http://schemas.microsoft.com/office/drawing/2014/main" id="{B8235346-8B6A-4CBD-AC7F-DA4BAE96FA28}"/>
              </a:ext>
            </a:extLst>
          </p:cNvPr>
          <p:cNvSpPr txBox="1">
            <a:spLocks/>
          </p:cNvSpPr>
          <p:nvPr/>
        </p:nvSpPr>
        <p:spPr>
          <a:xfrm>
            <a:off x="1507350" y="158980"/>
            <a:ext cx="7452713" cy="68253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ru-RU" sz="2300" b="1" u="sng" dirty="0">
                <a:latin typeface="+mn-lt"/>
                <a:ea typeface="+mn-ea"/>
                <a:cs typeface="Times New Roman" panose="02020603050405020304" pitchFamily="18" charset="0"/>
              </a:rPr>
              <a:t>Требования к накоплению </a:t>
            </a:r>
            <a:r>
              <a:rPr lang="ru-RU" sz="2300" b="1" u="sng" baseline="30000" dirty="0">
                <a:latin typeface="+mn-lt"/>
                <a:ea typeface="+mn-ea"/>
                <a:cs typeface="Times New Roman" panose="02020603050405020304" pitchFamily="18" charset="0"/>
              </a:rPr>
              <a:t>10</a:t>
            </a:r>
            <a:r>
              <a:rPr lang="ru-RU" sz="2300" b="1" u="sng" dirty="0">
                <a:latin typeface="+mn-lt"/>
                <a:ea typeface="+mn-ea"/>
                <a:cs typeface="Times New Roman" panose="02020603050405020304" pitchFamily="18" charset="0"/>
              </a:rPr>
              <a:t>В для БНЗТ на примере БФА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BC2185A-386C-4E71-B533-5F220F207F70}"/>
              </a:ext>
            </a:extLst>
          </p:cNvPr>
          <p:cNvSpPr/>
          <p:nvPr/>
        </p:nvSpPr>
        <p:spPr>
          <a:xfrm>
            <a:off x="8961990" y="1755064"/>
            <a:ext cx="360000" cy="18000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14BD410-D244-47EF-8980-C1E7CF49AD39}"/>
              </a:ext>
            </a:extLst>
          </p:cNvPr>
          <p:cNvSpPr/>
          <p:nvPr/>
        </p:nvSpPr>
        <p:spPr>
          <a:xfrm>
            <a:off x="8960063" y="2240423"/>
            <a:ext cx="360000" cy="180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586FD67-08D0-4B1C-A148-A3F3D0E28CFC}"/>
              </a:ext>
            </a:extLst>
          </p:cNvPr>
          <p:cNvSpPr/>
          <p:nvPr/>
        </p:nvSpPr>
        <p:spPr>
          <a:xfrm>
            <a:off x="8960063" y="1989356"/>
            <a:ext cx="360000" cy="180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BF33356-B3AE-459A-BEE2-B1E4513067E7}"/>
              </a:ext>
            </a:extLst>
          </p:cNvPr>
          <p:cNvSpPr/>
          <p:nvPr/>
        </p:nvSpPr>
        <p:spPr>
          <a:xfrm>
            <a:off x="8961990" y="1517529"/>
            <a:ext cx="360000" cy="18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20D286BC-ED58-4A24-AEB1-77D677EB6E27}"/>
              </a:ext>
            </a:extLst>
          </p:cNvPr>
          <p:cNvSpPr/>
          <p:nvPr/>
        </p:nvSpPr>
        <p:spPr>
          <a:xfrm>
            <a:off x="8961990" y="1267021"/>
            <a:ext cx="360000" cy="1800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020F1F7-A4EC-4BFB-B663-810145BEC5F2}"/>
              </a:ext>
            </a:extLst>
          </p:cNvPr>
          <p:cNvSpPr txBox="1"/>
          <p:nvPr/>
        </p:nvSpPr>
        <p:spPr>
          <a:xfrm>
            <a:off x="9401833" y="1232594"/>
            <a:ext cx="15036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D</a:t>
            </a:r>
            <a:r>
              <a:rPr lang="en-US" sz="1200" baseline="-25000" dirty="0"/>
              <a:t>10B </a:t>
            </a:r>
            <a:r>
              <a:rPr lang="ru-RU" sz="1200" baseline="-25000" dirty="0"/>
              <a:t>,</a:t>
            </a:r>
            <a:r>
              <a:rPr lang="en-US" sz="1200" baseline="30000" dirty="0"/>
              <a:t>10</a:t>
            </a:r>
            <a:r>
              <a:rPr lang="en-US" sz="1200" dirty="0"/>
              <a:t>B (n,</a:t>
            </a:r>
            <a:r>
              <a:rPr lang="el-GR" sz="1200" dirty="0"/>
              <a:t>α</a:t>
            </a:r>
            <a:r>
              <a:rPr lang="en-US" sz="1200" dirty="0"/>
              <a:t>)</a:t>
            </a:r>
            <a:endParaRPr lang="ru-RU" sz="1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0E15BB7-200D-4F1D-A31A-DE2A9A645F4A}"/>
              </a:ext>
            </a:extLst>
          </p:cNvPr>
          <p:cNvSpPr txBox="1"/>
          <p:nvPr/>
        </p:nvSpPr>
        <p:spPr>
          <a:xfrm>
            <a:off x="9405874" y="1479629"/>
            <a:ext cx="22410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D</a:t>
            </a:r>
            <a:r>
              <a:rPr lang="el-GR" sz="1200" baseline="-25000" dirty="0"/>
              <a:t>γ</a:t>
            </a:r>
            <a:r>
              <a:rPr lang="en-US" sz="1200" baseline="-25000" dirty="0"/>
              <a:t>H </a:t>
            </a:r>
            <a:r>
              <a:rPr lang="ru-RU" sz="1200" baseline="-25000" dirty="0"/>
              <a:t>,</a:t>
            </a:r>
            <a:r>
              <a:rPr lang="ru-RU" sz="1200" baseline="30000" dirty="0"/>
              <a:t>1</a:t>
            </a:r>
            <a:r>
              <a:rPr lang="en-US" sz="1200" dirty="0"/>
              <a:t>H (n,</a:t>
            </a:r>
            <a:r>
              <a:rPr lang="el-GR" sz="1200" dirty="0"/>
              <a:t>γ</a:t>
            </a:r>
            <a:r>
              <a:rPr lang="en-US" sz="1200" dirty="0"/>
              <a:t>)</a:t>
            </a:r>
            <a:r>
              <a:rPr lang="ru-RU" sz="1200" dirty="0"/>
              <a:t> </a:t>
            </a:r>
            <a:r>
              <a:rPr lang="en-US" sz="1200" dirty="0"/>
              <a:t>2.2 </a:t>
            </a:r>
            <a:r>
              <a:rPr lang="ru-RU" sz="1200" dirty="0"/>
              <a:t>МэВ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2B5C0B-75CF-48FC-ACD5-3970A280CD49}"/>
              </a:ext>
            </a:extLst>
          </p:cNvPr>
          <p:cNvSpPr txBox="1"/>
          <p:nvPr/>
        </p:nvSpPr>
        <p:spPr>
          <a:xfrm>
            <a:off x="9423416" y="1704905"/>
            <a:ext cx="1855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D</a:t>
            </a:r>
            <a:r>
              <a:rPr lang="en-US" sz="1200" baseline="-25000" dirty="0" err="1"/>
              <a:t>Np</a:t>
            </a:r>
            <a:r>
              <a:rPr lang="en-US" sz="1200" baseline="-25000" dirty="0"/>
              <a:t> </a:t>
            </a:r>
            <a:r>
              <a:rPr lang="ru-RU" sz="1200" baseline="-25000" dirty="0"/>
              <a:t>,</a:t>
            </a:r>
            <a:r>
              <a:rPr lang="ru-RU" sz="1200" baseline="30000" dirty="0"/>
              <a:t>14</a:t>
            </a:r>
            <a:r>
              <a:rPr lang="en-US" sz="1200" dirty="0"/>
              <a:t>N (</a:t>
            </a:r>
            <a:r>
              <a:rPr lang="en-US" sz="1200" dirty="0" err="1"/>
              <a:t>n,p</a:t>
            </a:r>
            <a:r>
              <a:rPr lang="en-US" sz="1200" dirty="0"/>
              <a:t>)</a:t>
            </a:r>
            <a:r>
              <a:rPr lang="ru-RU" sz="1200" dirty="0"/>
              <a:t> </a:t>
            </a:r>
            <a:r>
              <a:rPr lang="en-US" sz="1200" dirty="0"/>
              <a:t>590 </a:t>
            </a:r>
            <a:r>
              <a:rPr lang="ru-RU" sz="1200" dirty="0"/>
              <a:t>кэВ</a:t>
            </a: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6ED038A2-97D8-45DB-9F55-2DE8842A2F69}"/>
              </a:ext>
            </a:extLst>
          </p:cNvPr>
          <p:cNvGrpSpPr/>
          <p:nvPr/>
        </p:nvGrpSpPr>
        <p:grpSpPr>
          <a:xfrm>
            <a:off x="3398076" y="4900292"/>
            <a:ext cx="1116000" cy="808276"/>
            <a:chOff x="2721801" y="4900292"/>
            <a:chExt cx="861598" cy="808276"/>
          </a:xfrm>
        </p:grpSpPr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CB108F30-60F6-4D9C-AD8E-D8823B89AC7D}"/>
                </a:ext>
              </a:extLst>
            </p:cNvPr>
            <p:cNvSpPr/>
            <p:nvPr/>
          </p:nvSpPr>
          <p:spPr>
            <a:xfrm>
              <a:off x="2731326" y="4900292"/>
              <a:ext cx="852073" cy="2304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10 </a:t>
              </a:r>
              <a:r>
                <a:rPr lang="ru-RU" b="1" dirty="0" err="1">
                  <a:solidFill>
                    <a:schemeClr val="tx1"/>
                  </a:solidFill>
                </a:rPr>
                <a:t>экв</a:t>
              </a:r>
              <a:r>
                <a:rPr lang="ru-RU" b="1" dirty="0">
                  <a:solidFill>
                    <a:schemeClr val="tx1"/>
                  </a:solidFill>
                </a:rPr>
                <a:t>-Гр</a:t>
              </a:r>
            </a:p>
          </p:txBody>
        </p:sp>
        <p:grpSp>
          <p:nvGrpSpPr>
            <p:cNvPr id="18" name="Группа 17">
              <a:extLst>
                <a:ext uri="{FF2B5EF4-FFF2-40B4-BE49-F238E27FC236}">
                  <a16:creationId xmlns:a16="http://schemas.microsoft.com/office/drawing/2014/main" id="{3B69EE7F-C19A-464F-A892-D21D126CCEB1}"/>
                </a:ext>
              </a:extLst>
            </p:cNvPr>
            <p:cNvGrpSpPr/>
            <p:nvPr/>
          </p:nvGrpSpPr>
          <p:grpSpPr>
            <a:xfrm>
              <a:off x="2721801" y="5146961"/>
              <a:ext cx="858858" cy="561607"/>
              <a:chOff x="2721801" y="5146961"/>
              <a:chExt cx="858858" cy="561607"/>
            </a:xfrm>
          </p:grpSpPr>
          <p:sp>
            <p:nvSpPr>
              <p:cNvPr id="19" name="Прямоугольник 18">
                <a:extLst>
                  <a:ext uri="{FF2B5EF4-FFF2-40B4-BE49-F238E27FC236}">
                    <a16:creationId xmlns:a16="http://schemas.microsoft.com/office/drawing/2014/main" id="{C6BE42E9-57E6-4E53-957E-56A014602D4A}"/>
                  </a:ext>
                </a:extLst>
              </p:cNvPr>
              <p:cNvSpPr/>
              <p:nvPr/>
            </p:nvSpPr>
            <p:spPr>
              <a:xfrm>
                <a:off x="2728586" y="5462006"/>
                <a:ext cx="852073" cy="1368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Прямоугольник 19">
                <a:extLst>
                  <a:ext uri="{FF2B5EF4-FFF2-40B4-BE49-F238E27FC236}">
                    <a16:creationId xmlns:a16="http://schemas.microsoft.com/office/drawing/2014/main" id="{D3F6D623-B280-4ED5-9B17-43B6AC38BEA2}"/>
                  </a:ext>
                </a:extLst>
              </p:cNvPr>
              <p:cNvSpPr/>
              <p:nvPr/>
            </p:nvSpPr>
            <p:spPr>
              <a:xfrm>
                <a:off x="2727066" y="5650968"/>
                <a:ext cx="852073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Прямоугольник 20">
                <a:extLst>
                  <a:ext uri="{FF2B5EF4-FFF2-40B4-BE49-F238E27FC236}">
                    <a16:creationId xmlns:a16="http://schemas.microsoft.com/office/drawing/2014/main" id="{8FA75F5A-761A-488A-BAB3-8CA5A6EF67B4}"/>
                  </a:ext>
                </a:extLst>
              </p:cNvPr>
              <p:cNvSpPr/>
              <p:nvPr/>
            </p:nvSpPr>
            <p:spPr>
              <a:xfrm>
                <a:off x="2727066" y="5605718"/>
                <a:ext cx="852073" cy="360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" name="Прямоугольник 21">
                <a:extLst>
                  <a:ext uri="{FF2B5EF4-FFF2-40B4-BE49-F238E27FC236}">
                    <a16:creationId xmlns:a16="http://schemas.microsoft.com/office/drawing/2014/main" id="{5F5FDF39-BBE3-43C9-9D76-FF49905B4ACA}"/>
                  </a:ext>
                </a:extLst>
              </p:cNvPr>
              <p:cNvSpPr/>
              <p:nvPr/>
            </p:nvSpPr>
            <p:spPr>
              <a:xfrm>
                <a:off x="2721801" y="5146961"/>
                <a:ext cx="852073" cy="30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B0A88F5A-491E-4F00-9E53-3D7C514A2519}"/>
              </a:ext>
            </a:extLst>
          </p:cNvPr>
          <p:cNvSpPr txBox="1"/>
          <p:nvPr/>
        </p:nvSpPr>
        <p:spPr>
          <a:xfrm>
            <a:off x="918324" y="1290613"/>
            <a:ext cx="277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Опухоль головного мозга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AAC3A19-ACDA-4FEC-A647-B1CAE1A97917}"/>
              </a:ext>
            </a:extLst>
          </p:cNvPr>
          <p:cNvSpPr txBox="1"/>
          <p:nvPr/>
        </p:nvSpPr>
        <p:spPr>
          <a:xfrm>
            <a:off x="5586095" y="1287602"/>
            <a:ext cx="277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Опухоль головы и шеи</a:t>
            </a:r>
          </a:p>
        </p:txBody>
      </p: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F7BA4508-F97E-45D7-9C0F-8FB76BF78F68}"/>
              </a:ext>
            </a:extLst>
          </p:cNvPr>
          <p:cNvGrpSpPr/>
          <p:nvPr/>
        </p:nvGrpSpPr>
        <p:grpSpPr>
          <a:xfrm>
            <a:off x="1586992" y="2825515"/>
            <a:ext cx="1116000" cy="2883053"/>
            <a:chOff x="1586993" y="2825515"/>
            <a:chExt cx="860191" cy="2883053"/>
          </a:xfrm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8B385011-D90A-492E-B9A5-9ED5E67B8F44}"/>
                </a:ext>
              </a:extLst>
            </p:cNvPr>
            <p:cNvSpPr/>
            <p:nvPr/>
          </p:nvSpPr>
          <p:spPr>
            <a:xfrm>
              <a:off x="1586993" y="2825515"/>
              <a:ext cx="852073" cy="2304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40 </a:t>
              </a:r>
              <a:r>
                <a:rPr lang="ru-RU" b="1" dirty="0" err="1">
                  <a:solidFill>
                    <a:schemeClr val="tx1"/>
                  </a:solidFill>
                </a:rPr>
                <a:t>экв</a:t>
              </a:r>
              <a:r>
                <a:rPr lang="ru-RU" b="1" dirty="0">
                  <a:solidFill>
                    <a:schemeClr val="tx1"/>
                  </a:solidFill>
                </a:rPr>
                <a:t>-Гр</a:t>
              </a:r>
            </a:p>
          </p:txBody>
        </p:sp>
        <p:grpSp>
          <p:nvGrpSpPr>
            <p:cNvPr id="27" name="Группа 26">
              <a:extLst>
                <a:ext uri="{FF2B5EF4-FFF2-40B4-BE49-F238E27FC236}">
                  <a16:creationId xmlns:a16="http://schemas.microsoft.com/office/drawing/2014/main" id="{7229143D-7F51-4282-BDFC-19FBB2E6A331}"/>
                </a:ext>
              </a:extLst>
            </p:cNvPr>
            <p:cNvGrpSpPr/>
            <p:nvPr/>
          </p:nvGrpSpPr>
          <p:grpSpPr>
            <a:xfrm>
              <a:off x="1588326" y="5146961"/>
              <a:ext cx="858858" cy="561607"/>
              <a:chOff x="2721801" y="5146961"/>
              <a:chExt cx="858858" cy="561607"/>
            </a:xfrm>
          </p:grpSpPr>
          <p:sp>
            <p:nvSpPr>
              <p:cNvPr id="28" name="Прямоугольник 27">
                <a:extLst>
                  <a:ext uri="{FF2B5EF4-FFF2-40B4-BE49-F238E27FC236}">
                    <a16:creationId xmlns:a16="http://schemas.microsoft.com/office/drawing/2014/main" id="{2058DBAD-2D37-49ED-A71A-07BC51A5D3BA}"/>
                  </a:ext>
                </a:extLst>
              </p:cNvPr>
              <p:cNvSpPr/>
              <p:nvPr/>
            </p:nvSpPr>
            <p:spPr>
              <a:xfrm>
                <a:off x="2728586" y="5462006"/>
                <a:ext cx="852073" cy="1368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9" name="Прямоугольник 28">
                <a:extLst>
                  <a:ext uri="{FF2B5EF4-FFF2-40B4-BE49-F238E27FC236}">
                    <a16:creationId xmlns:a16="http://schemas.microsoft.com/office/drawing/2014/main" id="{1920C787-2BBD-4DC2-B4C5-F3B7E5774D0F}"/>
                  </a:ext>
                </a:extLst>
              </p:cNvPr>
              <p:cNvSpPr/>
              <p:nvPr/>
            </p:nvSpPr>
            <p:spPr>
              <a:xfrm>
                <a:off x="2727066" y="5650968"/>
                <a:ext cx="852073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0" name="Прямоугольник 29">
                <a:extLst>
                  <a:ext uri="{FF2B5EF4-FFF2-40B4-BE49-F238E27FC236}">
                    <a16:creationId xmlns:a16="http://schemas.microsoft.com/office/drawing/2014/main" id="{088EC401-0CEB-4ABB-B718-6382511CA535}"/>
                  </a:ext>
                </a:extLst>
              </p:cNvPr>
              <p:cNvSpPr/>
              <p:nvPr/>
            </p:nvSpPr>
            <p:spPr>
              <a:xfrm>
                <a:off x="2727066" y="5605718"/>
                <a:ext cx="852073" cy="360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1" name="Прямоугольник 30">
                <a:extLst>
                  <a:ext uri="{FF2B5EF4-FFF2-40B4-BE49-F238E27FC236}">
                    <a16:creationId xmlns:a16="http://schemas.microsoft.com/office/drawing/2014/main" id="{0D915B47-14C4-4412-ACEB-BCBDE539C760}"/>
                  </a:ext>
                </a:extLst>
              </p:cNvPr>
              <p:cNvSpPr/>
              <p:nvPr/>
            </p:nvSpPr>
            <p:spPr>
              <a:xfrm>
                <a:off x="2721801" y="5146961"/>
                <a:ext cx="852073" cy="30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5381E1A0-6069-4631-A391-687B054CE28F}"/>
              </a:ext>
            </a:extLst>
          </p:cNvPr>
          <p:cNvSpPr txBox="1"/>
          <p:nvPr/>
        </p:nvSpPr>
        <p:spPr>
          <a:xfrm>
            <a:off x="1638474" y="5808748"/>
            <a:ext cx="10196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Опухоль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9784F22-E2AF-4944-A593-7B8BBAB2B5B5}"/>
              </a:ext>
            </a:extLst>
          </p:cNvPr>
          <p:cNvSpPr txBox="1"/>
          <p:nvPr/>
        </p:nvSpPr>
        <p:spPr>
          <a:xfrm>
            <a:off x="2895508" y="5714247"/>
            <a:ext cx="2099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Ткани здорового головного мозга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64B2065-4F92-430D-A272-0CABDE3ACB1C}"/>
              </a:ext>
            </a:extLst>
          </p:cNvPr>
          <p:cNvSpPr txBox="1"/>
          <p:nvPr/>
        </p:nvSpPr>
        <p:spPr>
          <a:xfrm>
            <a:off x="1477575" y="1995555"/>
            <a:ext cx="102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20 мкг/г</a:t>
            </a:r>
          </a:p>
          <a:p>
            <a:pPr algn="ctr"/>
            <a:r>
              <a:rPr lang="en-US" b="1" dirty="0"/>
              <a:t>CBE=4</a:t>
            </a:r>
            <a:endParaRPr lang="ru-RU" dirty="0"/>
          </a:p>
        </p:txBody>
      </p:sp>
      <p:graphicFrame>
        <p:nvGraphicFramePr>
          <p:cNvPr id="35" name="Таблица 20">
            <a:extLst>
              <a:ext uri="{FF2B5EF4-FFF2-40B4-BE49-F238E27FC236}">
                <a16:creationId xmlns:a16="http://schemas.microsoft.com/office/drawing/2014/main" id="{0CC19144-B0C6-4E1A-A35E-6C94B2FFD0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0639660"/>
              </p:ext>
            </p:extLst>
          </p:nvPr>
        </p:nvGraphicFramePr>
        <p:xfrm>
          <a:off x="9067971" y="2696009"/>
          <a:ext cx="2599994" cy="1468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9997">
                  <a:extLst>
                    <a:ext uri="{9D8B030D-6E8A-4147-A177-3AD203B41FA5}">
                      <a16:colId xmlns:a16="http://schemas.microsoft.com/office/drawing/2014/main" val="3310878284"/>
                    </a:ext>
                  </a:extLst>
                </a:gridCol>
                <a:gridCol w="1299997">
                  <a:extLst>
                    <a:ext uri="{9D8B030D-6E8A-4147-A177-3AD203B41FA5}">
                      <a16:colId xmlns:a16="http://schemas.microsoft.com/office/drawing/2014/main" val="417753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200" dirty="0"/>
                        <a:t>Плотность потока нейтронов: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10</a:t>
                      </a:r>
                      <a:r>
                        <a:rPr lang="ru-RU" sz="1200" baseline="30000" dirty="0"/>
                        <a:t>9 </a:t>
                      </a:r>
                      <a:r>
                        <a:rPr lang="ru-RU" sz="1200" dirty="0"/>
                        <a:t>н/см</a:t>
                      </a:r>
                      <a:r>
                        <a:rPr lang="ru-RU" sz="1200" baseline="30000" dirty="0"/>
                        <a:t>2</a:t>
                      </a:r>
                      <a:r>
                        <a:rPr lang="ru-RU" sz="1200" dirty="0"/>
                        <a:t>с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23035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/>
                        <a:t>Длительность облучения: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40 мин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97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/>
                        <a:t>Препарат: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/>
                        <a:t>БФА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1930774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B1C641C7-2382-4E84-8AD1-A7C856B9A9F8}"/>
              </a:ext>
            </a:extLst>
          </p:cNvPr>
          <p:cNvSpPr txBox="1"/>
          <p:nvPr/>
        </p:nvSpPr>
        <p:spPr>
          <a:xfrm>
            <a:off x="3398076" y="1870958"/>
            <a:ext cx="1529053" cy="383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T/N=</a:t>
            </a:r>
            <a:r>
              <a:rPr lang="ru-RU" dirty="0"/>
              <a:t> </a:t>
            </a:r>
            <a:r>
              <a:rPr lang="ru-RU" b="1" dirty="0">
                <a:solidFill>
                  <a:srgbClr val="FF0000"/>
                </a:solidFill>
              </a:rPr>
              <a:t>3,3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9C51170-DCCB-40FC-877A-0D22F1DC3380}"/>
              </a:ext>
            </a:extLst>
          </p:cNvPr>
          <p:cNvSpPr txBox="1"/>
          <p:nvPr/>
        </p:nvSpPr>
        <p:spPr>
          <a:xfrm>
            <a:off x="3397101" y="4008122"/>
            <a:ext cx="1104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6 мкг/г</a:t>
            </a:r>
          </a:p>
          <a:p>
            <a:pPr algn="ctr"/>
            <a:r>
              <a:rPr lang="en-US" b="1" dirty="0"/>
              <a:t>CBE=</a:t>
            </a:r>
            <a:r>
              <a:rPr lang="ru-RU" b="1" dirty="0"/>
              <a:t>1,34</a:t>
            </a:r>
            <a:endParaRPr lang="ru-RU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96BC8D5-180A-40F1-AA2C-43D972E0B9F6}"/>
              </a:ext>
            </a:extLst>
          </p:cNvPr>
          <p:cNvSpPr txBox="1"/>
          <p:nvPr/>
        </p:nvSpPr>
        <p:spPr>
          <a:xfrm rot="16200000">
            <a:off x="-1360619" y="3792848"/>
            <a:ext cx="3218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Эквивалентная доза, </a:t>
            </a:r>
            <a:r>
              <a:rPr lang="ru-RU" b="1" dirty="0" err="1"/>
              <a:t>экв</a:t>
            </a:r>
            <a:r>
              <a:rPr lang="ru-RU" b="1" dirty="0"/>
              <a:t>-Гр</a:t>
            </a:r>
          </a:p>
        </p:txBody>
      </p: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id="{EDBFC877-F6C1-432A-B320-47695DB9CFAF}"/>
              </a:ext>
            </a:extLst>
          </p:cNvPr>
          <p:cNvGrpSpPr/>
          <p:nvPr/>
        </p:nvGrpSpPr>
        <p:grpSpPr>
          <a:xfrm>
            <a:off x="7322376" y="4862192"/>
            <a:ext cx="1116000" cy="808276"/>
            <a:chOff x="2721801" y="4900292"/>
            <a:chExt cx="861598" cy="808276"/>
          </a:xfrm>
        </p:grpSpPr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id="{32DD8AA8-727C-4640-A9A6-A109C036658B}"/>
                </a:ext>
              </a:extLst>
            </p:cNvPr>
            <p:cNvSpPr/>
            <p:nvPr/>
          </p:nvSpPr>
          <p:spPr>
            <a:xfrm>
              <a:off x="2731326" y="4900292"/>
              <a:ext cx="852073" cy="2304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10 </a:t>
              </a:r>
              <a:r>
                <a:rPr lang="ru-RU" b="1" dirty="0" err="1">
                  <a:solidFill>
                    <a:schemeClr val="tx1"/>
                  </a:solidFill>
                </a:rPr>
                <a:t>экв</a:t>
              </a:r>
              <a:r>
                <a:rPr lang="ru-RU" b="1" dirty="0">
                  <a:solidFill>
                    <a:schemeClr val="tx1"/>
                  </a:solidFill>
                </a:rPr>
                <a:t>-Гр</a:t>
              </a:r>
            </a:p>
          </p:txBody>
        </p:sp>
        <p:grpSp>
          <p:nvGrpSpPr>
            <p:cNvPr id="41" name="Группа 40">
              <a:extLst>
                <a:ext uri="{FF2B5EF4-FFF2-40B4-BE49-F238E27FC236}">
                  <a16:creationId xmlns:a16="http://schemas.microsoft.com/office/drawing/2014/main" id="{9BD8AE38-08A1-430A-90A5-F9CE147A46FA}"/>
                </a:ext>
              </a:extLst>
            </p:cNvPr>
            <p:cNvGrpSpPr/>
            <p:nvPr/>
          </p:nvGrpSpPr>
          <p:grpSpPr>
            <a:xfrm>
              <a:off x="2721801" y="5146961"/>
              <a:ext cx="858858" cy="561607"/>
              <a:chOff x="2721801" y="5146961"/>
              <a:chExt cx="858858" cy="561607"/>
            </a:xfrm>
          </p:grpSpPr>
          <p:sp>
            <p:nvSpPr>
              <p:cNvPr id="42" name="Прямоугольник 41">
                <a:extLst>
                  <a:ext uri="{FF2B5EF4-FFF2-40B4-BE49-F238E27FC236}">
                    <a16:creationId xmlns:a16="http://schemas.microsoft.com/office/drawing/2014/main" id="{4A3D09ED-A530-43C1-B8E8-1F0FAC63B250}"/>
                  </a:ext>
                </a:extLst>
              </p:cNvPr>
              <p:cNvSpPr/>
              <p:nvPr/>
            </p:nvSpPr>
            <p:spPr>
              <a:xfrm>
                <a:off x="2728586" y="5462006"/>
                <a:ext cx="852073" cy="1368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3" name="Прямоугольник 42">
                <a:extLst>
                  <a:ext uri="{FF2B5EF4-FFF2-40B4-BE49-F238E27FC236}">
                    <a16:creationId xmlns:a16="http://schemas.microsoft.com/office/drawing/2014/main" id="{8DD2DBB5-09D7-4F03-8DE4-BD46372ACA4C}"/>
                  </a:ext>
                </a:extLst>
              </p:cNvPr>
              <p:cNvSpPr/>
              <p:nvPr/>
            </p:nvSpPr>
            <p:spPr>
              <a:xfrm>
                <a:off x="2727066" y="5650968"/>
                <a:ext cx="852073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Прямоугольник 43">
                <a:extLst>
                  <a:ext uri="{FF2B5EF4-FFF2-40B4-BE49-F238E27FC236}">
                    <a16:creationId xmlns:a16="http://schemas.microsoft.com/office/drawing/2014/main" id="{287AEA95-49FE-4829-BF6A-34BBC10D3464}"/>
                  </a:ext>
                </a:extLst>
              </p:cNvPr>
              <p:cNvSpPr/>
              <p:nvPr/>
            </p:nvSpPr>
            <p:spPr>
              <a:xfrm>
                <a:off x="2727066" y="5605718"/>
                <a:ext cx="852073" cy="360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Прямоугольник 44">
                <a:extLst>
                  <a:ext uri="{FF2B5EF4-FFF2-40B4-BE49-F238E27FC236}">
                    <a16:creationId xmlns:a16="http://schemas.microsoft.com/office/drawing/2014/main" id="{C3E11D14-F19B-47A0-9CDC-ACEA61447EB4}"/>
                  </a:ext>
                </a:extLst>
              </p:cNvPr>
              <p:cNvSpPr/>
              <p:nvPr/>
            </p:nvSpPr>
            <p:spPr>
              <a:xfrm>
                <a:off x="2721801" y="5146961"/>
                <a:ext cx="852073" cy="30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46" name="Группа 45">
            <a:extLst>
              <a:ext uri="{FF2B5EF4-FFF2-40B4-BE49-F238E27FC236}">
                <a16:creationId xmlns:a16="http://schemas.microsoft.com/office/drawing/2014/main" id="{3DD8389E-1975-4B03-856E-0BBE6B55E46B}"/>
              </a:ext>
            </a:extLst>
          </p:cNvPr>
          <p:cNvGrpSpPr/>
          <p:nvPr/>
        </p:nvGrpSpPr>
        <p:grpSpPr>
          <a:xfrm>
            <a:off x="5511292" y="2787415"/>
            <a:ext cx="1116000" cy="2883053"/>
            <a:chOff x="1586993" y="2825515"/>
            <a:chExt cx="860191" cy="2883053"/>
          </a:xfrm>
        </p:grpSpPr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id="{2CAEECA1-16E3-41F5-BC93-418E3455062B}"/>
                </a:ext>
              </a:extLst>
            </p:cNvPr>
            <p:cNvSpPr/>
            <p:nvPr/>
          </p:nvSpPr>
          <p:spPr>
            <a:xfrm>
              <a:off x="1586993" y="2825515"/>
              <a:ext cx="852073" cy="2304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40 </a:t>
              </a:r>
              <a:r>
                <a:rPr lang="ru-RU" b="1" dirty="0" err="1">
                  <a:solidFill>
                    <a:schemeClr val="tx1"/>
                  </a:solidFill>
                </a:rPr>
                <a:t>экв</a:t>
              </a:r>
              <a:r>
                <a:rPr lang="ru-RU" b="1" dirty="0">
                  <a:solidFill>
                    <a:schemeClr val="tx1"/>
                  </a:solidFill>
                </a:rPr>
                <a:t>-Гр</a:t>
              </a:r>
            </a:p>
          </p:txBody>
        </p:sp>
        <p:grpSp>
          <p:nvGrpSpPr>
            <p:cNvPr id="48" name="Группа 47">
              <a:extLst>
                <a:ext uri="{FF2B5EF4-FFF2-40B4-BE49-F238E27FC236}">
                  <a16:creationId xmlns:a16="http://schemas.microsoft.com/office/drawing/2014/main" id="{C130A894-DEBC-47AD-B693-C44CF46A925A}"/>
                </a:ext>
              </a:extLst>
            </p:cNvPr>
            <p:cNvGrpSpPr/>
            <p:nvPr/>
          </p:nvGrpSpPr>
          <p:grpSpPr>
            <a:xfrm>
              <a:off x="1588326" y="5146961"/>
              <a:ext cx="858858" cy="561607"/>
              <a:chOff x="2721801" y="5146961"/>
              <a:chExt cx="858858" cy="561607"/>
            </a:xfrm>
          </p:grpSpPr>
          <p:sp>
            <p:nvSpPr>
              <p:cNvPr id="49" name="Прямоугольник 48">
                <a:extLst>
                  <a:ext uri="{FF2B5EF4-FFF2-40B4-BE49-F238E27FC236}">
                    <a16:creationId xmlns:a16="http://schemas.microsoft.com/office/drawing/2014/main" id="{F7C1E21B-6282-403E-A1F8-251490A8E6A8}"/>
                  </a:ext>
                </a:extLst>
              </p:cNvPr>
              <p:cNvSpPr/>
              <p:nvPr/>
            </p:nvSpPr>
            <p:spPr>
              <a:xfrm>
                <a:off x="2728586" y="5462006"/>
                <a:ext cx="852073" cy="1368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0" name="Прямоугольник 49">
                <a:extLst>
                  <a:ext uri="{FF2B5EF4-FFF2-40B4-BE49-F238E27FC236}">
                    <a16:creationId xmlns:a16="http://schemas.microsoft.com/office/drawing/2014/main" id="{DBC2131F-F872-4C07-AD7B-AED9419A0F9C}"/>
                  </a:ext>
                </a:extLst>
              </p:cNvPr>
              <p:cNvSpPr/>
              <p:nvPr/>
            </p:nvSpPr>
            <p:spPr>
              <a:xfrm>
                <a:off x="2727066" y="5650968"/>
                <a:ext cx="852073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1" name="Прямоугольник 50">
                <a:extLst>
                  <a:ext uri="{FF2B5EF4-FFF2-40B4-BE49-F238E27FC236}">
                    <a16:creationId xmlns:a16="http://schemas.microsoft.com/office/drawing/2014/main" id="{851C0D4F-82BF-4C9A-BBF9-98F625038AAC}"/>
                  </a:ext>
                </a:extLst>
              </p:cNvPr>
              <p:cNvSpPr/>
              <p:nvPr/>
            </p:nvSpPr>
            <p:spPr>
              <a:xfrm>
                <a:off x="2727066" y="5605718"/>
                <a:ext cx="852073" cy="360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2" name="Прямоугольник 51">
                <a:extLst>
                  <a:ext uri="{FF2B5EF4-FFF2-40B4-BE49-F238E27FC236}">
                    <a16:creationId xmlns:a16="http://schemas.microsoft.com/office/drawing/2014/main" id="{322315CE-31DE-406B-A7FB-B5BD2A1DA793}"/>
                  </a:ext>
                </a:extLst>
              </p:cNvPr>
              <p:cNvSpPr/>
              <p:nvPr/>
            </p:nvSpPr>
            <p:spPr>
              <a:xfrm>
                <a:off x="2721801" y="5146961"/>
                <a:ext cx="852073" cy="30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8067D4C9-6981-4797-BFF3-4DF60421CFC1}"/>
              </a:ext>
            </a:extLst>
          </p:cNvPr>
          <p:cNvSpPr txBox="1"/>
          <p:nvPr/>
        </p:nvSpPr>
        <p:spPr>
          <a:xfrm>
            <a:off x="5562774" y="5770648"/>
            <a:ext cx="10196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Опухоль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6947ABF-F921-4656-B19D-E9109493FA2A}"/>
              </a:ext>
            </a:extLst>
          </p:cNvPr>
          <p:cNvSpPr txBox="1"/>
          <p:nvPr/>
        </p:nvSpPr>
        <p:spPr>
          <a:xfrm>
            <a:off x="5401875" y="1957455"/>
            <a:ext cx="102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20 мкг/г</a:t>
            </a:r>
          </a:p>
          <a:p>
            <a:pPr algn="ctr"/>
            <a:r>
              <a:rPr lang="en-US" b="1" dirty="0"/>
              <a:t>CBE=4</a:t>
            </a:r>
            <a:endParaRPr lang="ru-RU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DAE36558-E2F8-4CAD-B962-018700A7CFFE}"/>
              </a:ext>
            </a:extLst>
          </p:cNvPr>
          <p:cNvSpPr txBox="1"/>
          <p:nvPr/>
        </p:nvSpPr>
        <p:spPr>
          <a:xfrm>
            <a:off x="7312647" y="1887799"/>
            <a:ext cx="1047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T/N=</a:t>
            </a:r>
            <a:r>
              <a:rPr lang="ru-RU" dirty="0"/>
              <a:t> </a:t>
            </a:r>
            <a:r>
              <a:rPr lang="ru-RU" sz="2000" b="1" dirty="0">
                <a:solidFill>
                  <a:srgbClr val="FF0000"/>
                </a:solidFill>
              </a:rPr>
              <a:t>6,7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6B82E61-3C90-49F5-A37D-348552011E4D}"/>
              </a:ext>
            </a:extLst>
          </p:cNvPr>
          <p:cNvSpPr txBox="1"/>
          <p:nvPr/>
        </p:nvSpPr>
        <p:spPr>
          <a:xfrm>
            <a:off x="7321401" y="3970022"/>
            <a:ext cx="11046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3 мкг/г</a:t>
            </a:r>
          </a:p>
          <a:p>
            <a:pPr algn="ctr"/>
            <a:r>
              <a:rPr lang="en-US" b="1" dirty="0"/>
              <a:t>CBE=2</a:t>
            </a:r>
            <a:r>
              <a:rPr lang="ru-RU" b="1" dirty="0"/>
              <a:t>,</a:t>
            </a:r>
            <a:r>
              <a:rPr lang="en-US" b="1" dirty="0"/>
              <a:t>5</a:t>
            </a:r>
            <a:endParaRPr lang="ru-RU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2C615DDA-09B1-4A27-BE43-542F5BF48B37}"/>
              </a:ext>
            </a:extLst>
          </p:cNvPr>
          <p:cNvSpPr txBox="1"/>
          <p:nvPr/>
        </p:nvSpPr>
        <p:spPr>
          <a:xfrm>
            <a:off x="7196694" y="5757796"/>
            <a:ext cx="1654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Кожа/слизистые</a:t>
            </a:r>
          </a:p>
        </p:txBody>
      </p:sp>
      <p:pic>
        <p:nvPicPr>
          <p:cNvPr id="58" name="Picture 43" descr="BPA">
            <a:extLst>
              <a:ext uri="{FF2B5EF4-FFF2-40B4-BE49-F238E27FC236}">
                <a16:creationId xmlns:a16="http://schemas.microsoft.com/office/drawing/2014/main" id="{E6C6FE0E-07EB-4A38-90F5-959660D31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24" y="4441828"/>
            <a:ext cx="2295401" cy="1020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507DCDEC-A00B-4C49-9DEF-04C14543117F}"/>
              </a:ext>
            </a:extLst>
          </p:cNvPr>
          <p:cNvSpPr txBox="1"/>
          <p:nvPr/>
        </p:nvSpPr>
        <p:spPr>
          <a:xfrm>
            <a:off x="9413891" y="1932873"/>
            <a:ext cx="25829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</a:t>
            </a:r>
            <a:r>
              <a:rPr lang="el-GR" sz="1200" baseline="-25000" dirty="0"/>
              <a:t>γ</a:t>
            </a:r>
            <a:r>
              <a:rPr lang="ru-RU" sz="1200" baseline="-25000" dirty="0"/>
              <a:t>1 </a:t>
            </a:r>
            <a:r>
              <a:rPr lang="ru-RU" sz="1200" dirty="0"/>
              <a:t>– гамма от источника нейтронов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0D4BAEA-4CF2-4F51-B001-4F74D9288366}"/>
              </a:ext>
            </a:extLst>
          </p:cNvPr>
          <p:cNvSpPr txBox="1"/>
          <p:nvPr/>
        </p:nvSpPr>
        <p:spPr>
          <a:xfrm>
            <a:off x="9423416" y="2165403"/>
            <a:ext cx="18341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/>
              <a:t>D</a:t>
            </a:r>
            <a:r>
              <a:rPr lang="en-US" sz="1200" baseline="-25000" dirty="0" err="1"/>
              <a:t>fn</a:t>
            </a:r>
            <a:r>
              <a:rPr lang="ru-RU" sz="1200" dirty="0"/>
              <a:t> – быстрые нейтроны </a:t>
            </a:r>
          </a:p>
        </p:txBody>
      </p:sp>
      <p:pic>
        <p:nvPicPr>
          <p:cNvPr id="61" name="Рисунок 60">
            <a:extLst>
              <a:ext uri="{FF2B5EF4-FFF2-40B4-BE49-F238E27FC236}">
                <a16:creationId xmlns:a16="http://schemas.microsoft.com/office/drawing/2014/main" id="{B4A50D97-B94A-4612-B292-79D45FD09D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515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81701" y="127671"/>
            <a:ext cx="1129072" cy="536358"/>
          </a:xfrm>
          <a:prstGeom prst="rect">
            <a:avLst/>
          </a:prstGeom>
        </p:spPr>
      </p:pic>
      <p:sp>
        <p:nvSpPr>
          <p:cNvPr id="5" name="Нижний колонтитул 7"/>
          <p:cNvSpPr txBox="1">
            <a:spLocks/>
          </p:cNvSpPr>
          <p:nvPr/>
        </p:nvSpPr>
        <p:spPr>
          <a:xfrm>
            <a:off x="8948058" y="6492875"/>
            <a:ext cx="2830286" cy="267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</a:t>
            </a:r>
            <a:r>
              <a:rPr lang="ru-RU" dirty="0"/>
              <a:t> </a:t>
            </a:r>
            <a:r>
              <a:rPr lang="en-US" dirty="0"/>
              <a:t>lipengolts@mail.ru</a:t>
            </a:r>
            <a:endParaRPr lang="ru-RU" dirty="0"/>
          </a:p>
        </p:txBody>
      </p:sp>
      <p:sp>
        <p:nvSpPr>
          <p:cNvPr id="6" name="Номер слайда 2">
            <a:extLst>
              <a:ext uri="{FF2B5EF4-FFF2-40B4-BE49-F238E27FC236}">
                <a16:creationId xmlns:a16="http://schemas.microsoft.com/office/drawing/2014/main" id="{E2146147-B63E-4EF0-82DE-6850CCBB18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27</a:t>
            </a:fld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F0BE883-E495-453E-AB4F-76CD0D53E296}"/>
              </a:ext>
            </a:extLst>
          </p:cNvPr>
          <p:cNvSpPr/>
          <p:nvPr/>
        </p:nvSpPr>
        <p:spPr>
          <a:xfrm>
            <a:off x="8961990" y="1755064"/>
            <a:ext cx="360000" cy="18000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BCC9513-1EA6-443B-9025-092FFDC49BEA}"/>
              </a:ext>
            </a:extLst>
          </p:cNvPr>
          <p:cNvSpPr/>
          <p:nvPr/>
        </p:nvSpPr>
        <p:spPr>
          <a:xfrm>
            <a:off x="8960063" y="2240423"/>
            <a:ext cx="360000" cy="180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EC62F7E-9D4B-4ECA-AB5A-3C9DBF4678EE}"/>
              </a:ext>
            </a:extLst>
          </p:cNvPr>
          <p:cNvSpPr/>
          <p:nvPr/>
        </p:nvSpPr>
        <p:spPr>
          <a:xfrm>
            <a:off x="8960063" y="1989356"/>
            <a:ext cx="360000" cy="180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00F9734-E592-4FF1-9ABB-3D60853AE55B}"/>
              </a:ext>
            </a:extLst>
          </p:cNvPr>
          <p:cNvSpPr/>
          <p:nvPr/>
        </p:nvSpPr>
        <p:spPr>
          <a:xfrm>
            <a:off x="8961990" y="1517529"/>
            <a:ext cx="360000" cy="18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7874DEA2-1ADE-424D-BE85-FB2D57BC70E9}"/>
              </a:ext>
            </a:extLst>
          </p:cNvPr>
          <p:cNvSpPr/>
          <p:nvPr/>
        </p:nvSpPr>
        <p:spPr>
          <a:xfrm>
            <a:off x="8961990" y="1267021"/>
            <a:ext cx="360000" cy="1800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17B1545-E0B2-4DEE-B739-A2A3D4767529}"/>
              </a:ext>
            </a:extLst>
          </p:cNvPr>
          <p:cNvSpPr txBox="1"/>
          <p:nvPr/>
        </p:nvSpPr>
        <p:spPr>
          <a:xfrm>
            <a:off x="9401833" y="1232594"/>
            <a:ext cx="15036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D</a:t>
            </a:r>
            <a:r>
              <a:rPr lang="en-US" sz="1200" baseline="-25000" dirty="0"/>
              <a:t>10B </a:t>
            </a:r>
            <a:r>
              <a:rPr lang="ru-RU" sz="1200" baseline="-25000" dirty="0"/>
              <a:t>,</a:t>
            </a:r>
            <a:r>
              <a:rPr lang="en-US" sz="1200" baseline="30000" dirty="0"/>
              <a:t>10</a:t>
            </a:r>
            <a:r>
              <a:rPr lang="en-US" sz="1200" dirty="0"/>
              <a:t>B (n,</a:t>
            </a:r>
            <a:r>
              <a:rPr lang="el-GR" sz="1200" dirty="0"/>
              <a:t>α</a:t>
            </a:r>
            <a:r>
              <a:rPr lang="en-US" sz="1200" dirty="0"/>
              <a:t>)</a:t>
            </a:r>
            <a:endParaRPr lang="ru-RU" sz="1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87FC1C-FE03-40C4-8E6A-0C0B284C544D}"/>
              </a:ext>
            </a:extLst>
          </p:cNvPr>
          <p:cNvSpPr txBox="1"/>
          <p:nvPr/>
        </p:nvSpPr>
        <p:spPr>
          <a:xfrm>
            <a:off x="9405874" y="1479629"/>
            <a:ext cx="22410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D</a:t>
            </a:r>
            <a:r>
              <a:rPr lang="el-GR" sz="1200" baseline="-25000" dirty="0"/>
              <a:t>γ</a:t>
            </a:r>
            <a:r>
              <a:rPr lang="en-US" sz="1200" baseline="-25000" dirty="0"/>
              <a:t>H </a:t>
            </a:r>
            <a:r>
              <a:rPr lang="ru-RU" sz="1200" baseline="-25000" dirty="0"/>
              <a:t>,</a:t>
            </a:r>
            <a:r>
              <a:rPr lang="ru-RU" sz="1200" baseline="30000" dirty="0"/>
              <a:t>1</a:t>
            </a:r>
            <a:r>
              <a:rPr lang="en-US" sz="1200" dirty="0"/>
              <a:t>H (n,</a:t>
            </a:r>
            <a:r>
              <a:rPr lang="el-GR" sz="1200" dirty="0"/>
              <a:t>γ</a:t>
            </a:r>
            <a:r>
              <a:rPr lang="en-US" sz="1200" dirty="0"/>
              <a:t>)</a:t>
            </a:r>
            <a:r>
              <a:rPr lang="ru-RU" sz="1200" dirty="0"/>
              <a:t> </a:t>
            </a:r>
            <a:r>
              <a:rPr lang="en-US" sz="1200" dirty="0"/>
              <a:t>2.2 </a:t>
            </a:r>
            <a:r>
              <a:rPr lang="ru-RU" sz="1200" dirty="0"/>
              <a:t>МэВ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FC6729A-910F-4F39-8169-69ABA7362D49}"/>
              </a:ext>
            </a:extLst>
          </p:cNvPr>
          <p:cNvSpPr txBox="1"/>
          <p:nvPr/>
        </p:nvSpPr>
        <p:spPr>
          <a:xfrm>
            <a:off x="9423416" y="1704905"/>
            <a:ext cx="1855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D</a:t>
            </a:r>
            <a:r>
              <a:rPr lang="en-US" sz="1200" baseline="-25000" dirty="0" err="1"/>
              <a:t>Np</a:t>
            </a:r>
            <a:r>
              <a:rPr lang="en-US" sz="1200" baseline="-25000" dirty="0"/>
              <a:t> </a:t>
            </a:r>
            <a:r>
              <a:rPr lang="ru-RU" sz="1200" baseline="-25000" dirty="0"/>
              <a:t>,</a:t>
            </a:r>
            <a:r>
              <a:rPr lang="ru-RU" sz="1200" baseline="30000" dirty="0"/>
              <a:t>14</a:t>
            </a:r>
            <a:r>
              <a:rPr lang="en-US" sz="1200" dirty="0"/>
              <a:t>N (</a:t>
            </a:r>
            <a:r>
              <a:rPr lang="en-US" sz="1200" dirty="0" err="1"/>
              <a:t>n,p</a:t>
            </a:r>
            <a:r>
              <a:rPr lang="en-US" sz="1200" dirty="0"/>
              <a:t>)</a:t>
            </a:r>
            <a:r>
              <a:rPr lang="ru-RU" sz="1200" dirty="0"/>
              <a:t> </a:t>
            </a:r>
            <a:r>
              <a:rPr lang="en-US" sz="1200" dirty="0"/>
              <a:t>590 </a:t>
            </a:r>
            <a:r>
              <a:rPr lang="ru-RU" sz="1200" dirty="0"/>
              <a:t>кэВ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D4141D-FDAB-4F42-9C3E-F3F1159CEC97}"/>
              </a:ext>
            </a:extLst>
          </p:cNvPr>
          <p:cNvSpPr txBox="1"/>
          <p:nvPr/>
        </p:nvSpPr>
        <p:spPr>
          <a:xfrm>
            <a:off x="9413891" y="1932873"/>
            <a:ext cx="25829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</a:t>
            </a:r>
            <a:r>
              <a:rPr lang="el-GR" sz="1200" baseline="-25000" dirty="0"/>
              <a:t>γ</a:t>
            </a:r>
            <a:r>
              <a:rPr lang="ru-RU" sz="1200" baseline="-25000" dirty="0"/>
              <a:t>1 </a:t>
            </a:r>
            <a:r>
              <a:rPr lang="ru-RU" sz="1200" dirty="0"/>
              <a:t>– гамма от источника нейтронов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DC4D5FC-0BE8-4DD5-895A-F141ACA1F9FE}"/>
              </a:ext>
            </a:extLst>
          </p:cNvPr>
          <p:cNvSpPr txBox="1"/>
          <p:nvPr/>
        </p:nvSpPr>
        <p:spPr>
          <a:xfrm>
            <a:off x="9423416" y="2165403"/>
            <a:ext cx="18341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/>
              <a:t>D</a:t>
            </a:r>
            <a:r>
              <a:rPr lang="en-US" sz="1200" baseline="-25000" dirty="0" err="1"/>
              <a:t>fn</a:t>
            </a:r>
            <a:r>
              <a:rPr lang="ru-RU" sz="1200" dirty="0"/>
              <a:t> – быстрые нейтроны </a:t>
            </a:r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1FCF3451-E43C-4438-B525-4B6690E1451A}"/>
              </a:ext>
            </a:extLst>
          </p:cNvPr>
          <p:cNvCxnSpPr>
            <a:cxnSpLocks/>
          </p:cNvCxnSpPr>
          <p:nvPr/>
        </p:nvCxnSpPr>
        <p:spPr>
          <a:xfrm flipV="1">
            <a:off x="484927" y="2442402"/>
            <a:ext cx="0" cy="3630754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B6059F87-DB30-4968-841D-CFEFC7995F10}"/>
              </a:ext>
            </a:extLst>
          </p:cNvPr>
          <p:cNvGrpSpPr/>
          <p:nvPr/>
        </p:nvGrpSpPr>
        <p:grpSpPr>
          <a:xfrm>
            <a:off x="3398076" y="4900292"/>
            <a:ext cx="1116000" cy="808276"/>
            <a:chOff x="2721801" y="4900292"/>
            <a:chExt cx="861598" cy="808276"/>
          </a:xfrm>
        </p:grpSpPr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92BB1A63-59DF-4F52-8A2F-731BA4BD2C7B}"/>
                </a:ext>
              </a:extLst>
            </p:cNvPr>
            <p:cNvSpPr/>
            <p:nvPr/>
          </p:nvSpPr>
          <p:spPr>
            <a:xfrm>
              <a:off x="2731326" y="4900292"/>
              <a:ext cx="852073" cy="2304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10 </a:t>
              </a:r>
              <a:r>
                <a:rPr lang="ru-RU" b="1" dirty="0" err="1">
                  <a:solidFill>
                    <a:schemeClr val="tx1"/>
                  </a:solidFill>
                </a:rPr>
                <a:t>экв</a:t>
              </a:r>
              <a:r>
                <a:rPr lang="ru-RU" b="1" dirty="0">
                  <a:solidFill>
                    <a:schemeClr val="tx1"/>
                  </a:solidFill>
                </a:rPr>
                <a:t>-Гр</a:t>
              </a:r>
            </a:p>
          </p:txBody>
        </p:sp>
        <p:grpSp>
          <p:nvGrpSpPr>
            <p:cNvPr id="20" name="Группа 19">
              <a:extLst>
                <a:ext uri="{FF2B5EF4-FFF2-40B4-BE49-F238E27FC236}">
                  <a16:creationId xmlns:a16="http://schemas.microsoft.com/office/drawing/2014/main" id="{7006CDDE-1DAB-4089-9E25-DA504EE1B7CA}"/>
                </a:ext>
              </a:extLst>
            </p:cNvPr>
            <p:cNvGrpSpPr/>
            <p:nvPr/>
          </p:nvGrpSpPr>
          <p:grpSpPr>
            <a:xfrm>
              <a:off x="2721801" y="5146961"/>
              <a:ext cx="858858" cy="561607"/>
              <a:chOff x="2721801" y="5146961"/>
              <a:chExt cx="858858" cy="561607"/>
            </a:xfrm>
          </p:grpSpPr>
          <p:sp>
            <p:nvSpPr>
              <p:cNvPr id="21" name="Прямоугольник 20">
                <a:extLst>
                  <a:ext uri="{FF2B5EF4-FFF2-40B4-BE49-F238E27FC236}">
                    <a16:creationId xmlns:a16="http://schemas.microsoft.com/office/drawing/2014/main" id="{17440016-52D4-4C11-BF60-5D99F821F69A}"/>
                  </a:ext>
                </a:extLst>
              </p:cNvPr>
              <p:cNvSpPr/>
              <p:nvPr/>
            </p:nvSpPr>
            <p:spPr>
              <a:xfrm>
                <a:off x="2728586" y="5462006"/>
                <a:ext cx="852073" cy="1368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2" name="Прямоугольник 21">
                <a:extLst>
                  <a:ext uri="{FF2B5EF4-FFF2-40B4-BE49-F238E27FC236}">
                    <a16:creationId xmlns:a16="http://schemas.microsoft.com/office/drawing/2014/main" id="{71418583-4CE1-45E3-849A-BE2C4D7416BC}"/>
                  </a:ext>
                </a:extLst>
              </p:cNvPr>
              <p:cNvSpPr/>
              <p:nvPr/>
            </p:nvSpPr>
            <p:spPr>
              <a:xfrm>
                <a:off x="2727066" y="5650968"/>
                <a:ext cx="852073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3" name="Прямоугольник 22">
                <a:extLst>
                  <a:ext uri="{FF2B5EF4-FFF2-40B4-BE49-F238E27FC236}">
                    <a16:creationId xmlns:a16="http://schemas.microsoft.com/office/drawing/2014/main" id="{4A0F43BB-367E-4918-8B66-00FF1AF8DA60}"/>
                  </a:ext>
                </a:extLst>
              </p:cNvPr>
              <p:cNvSpPr/>
              <p:nvPr/>
            </p:nvSpPr>
            <p:spPr>
              <a:xfrm>
                <a:off x="2727066" y="5605718"/>
                <a:ext cx="852073" cy="360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id="{9D168F36-760E-445C-9770-0A5FB57229A2}"/>
                  </a:ext>
                </a:extLst>
              </p:cNvPr>
              <p:cNvSpPr/>
              <p:nvPr/>
            </p:nvSpPr>
            <p:spPr>
              <a:xfrm>
                <a:off x="2721801" y="5146961"/>
                <a:ext cx="852073" cy="30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72F9D15C-1BA1-4CCC-896F-B73A989EDC5A}"/>
              </a:ext>
            </a:extLst>
          </p:cNvPr>
          <p:cNvSpPr txBox="1"/>
          <p:nvPr/>
        </p:nvSpPr>
        <p:spPr>
          <a:xfrm>
            <a:off x="918324" y="1290613"/>
            <a:ext cx="277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Опухоли головного мозга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55A0558-8B54-4B11-B37C-E19908D51D90}"/>
              </a:ext>
            </a:extLst>
          </p:cNvPr>
          <p:cNvSpPr txBox="1"/>
          <p:nvPr/>
        </p:nvSpPr>
        <p:spPr>
          <a:xfrm>
            <a:off x="5586095" y="1259027"/>
            <a:ext cx="277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u="sng" dirty="0"/>
              <a:t>Опухоли кожи</a:t>
            </a:r>
          </a:p>
        </p:txBody>
      </p: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FB32C546-39FD-4E38-A49D-384E80FDB080}"/>
              </a:ext>
            </a:extLst>
          </p:cNvPr>
          <p:cNvGrpSpPr/>
          <p:nvPr/>
        </p:nvGrpSpPr>
        <p:grpSpPr>
          <a:xfrm>
            <a:off x="1586992" y="2825515"/>
            <a:ext cx="1116000" cy="2883053"/>
            <a:chOff x="1586993" y="2825515"/>
            <a:chExt cx="860191" cy="2883053"/>
          </a:xfrm>
        </p:grpSpPr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id="{45391C39-2DB4-40A4-AC36-2079A6E87F35}"/>
                </a:ext>
              </a:extLst>
            </p:cNvPr>
            <p:cNvSpPr/>
            <p:nvPr/>
          </p:nvSpPr>
          <p:spPr>
            <a:xfrm>
              <a:off x="1586993" y="2825515"/>
              <a:ext cx="852073" cy="2304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40 </a:t>
              </a:r>
              <a:r>
                <a:rPr lang="ru-RU" b="1" dirty="0" err="1">
                  <a:solidFill>
                    <a:schemeClr val="tx1"/>
                  </a:solidFill>
                </a:rPr>
                <a:t>экв</a:t>
              </a:r>
              <a:r>
                <a:rPr lang="ru-RU" b="1" dirty="0">
                  <a:solidFill>
                    <a:schemeClr val="tx1"/>
                  </a:solidFill>
                </a:rPr>
                <a:t>-Гр</a:t>
              </a:r>
            </a:p>
          </p:txBody>
        </p:sp>
        <p:grpSp>
          <p:nvGrpSpPr>
            <p:cNvPr id="29" name="Группа 28">
              <a:extLst>
                <a:ext uri="{FF2B5EF4-FFF2-40B4-BE49-F238E27FC236}">
                  <a16:creationId xmlns:a16="http://schemas.microsoft.com/office/drawing/2014/main" id="{2455196F-481B-4E0C-8656-2A856E3C92BB}"/>
                </a:ext>
              </a:extLst>
            </p:cNvPr>
            <p:cNvGrpSpPr/>
            <p:nvPr/>
          </p:nvGrpSpPr>
          <p:grpSpPr>
            <a:xfrm>
              <a:off x="1588326" y="5146961"/>
              <a:ext cx="858858" cy="561607"/>
              <a:chOff x="2721801" y="5146961"/>
              <a:chExt cx="858858" cy="561607"/>
            </a:xfrm>
          </p:grpSpPr>
          <p:sp>
            <p:nvSpPr>
              <p:cNvPr id="30" name="Прямоугольник 29">
                <a:extLst>
                  <a:ext uri="{FF2B5EF4-FFF2-40B4-BE49-F238E27FC236}">
                    <a16:creationId xmlns:a16="http://schemas.microsoft.com/office/drawing/2014/main" id="{A8969560-63BF-485E-9877-32ABA6F915E9}"/>
                  </a:ext>
                </a:extLst>
              </p:cNvPr>
              <p:cNvSpPr/>
              <p:nvPr/>
            </p:nvSpPr>
            <p:spPr>
              <a:xfrm>
                <a:off x="2728586" y="5462006"/>
                <a:ext cx="852073" cy="1368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1" name="Прямоугольник 30">
                <a:extLst>
                  <a:ext uri="{FF2B5EF4-FFF2-40B4-BE49-F238E27FC236}">
                    <a16:creationId xmlns:a16="http://schemas.microsoft.com/office/drawing/2014/main" id="{47ACDE75-E892-495E-9217-C340F19044DF}"/>
                  </a:ext>
                </a:extLst>
              </p:cNvPr>
              <p:cNvSpPr/>
              <p:nvPr/>
            </p:nvSpPr>
            <p:spPr>
              <a:xfrm>
                <a:off x="2727066" y="5650968"/>
                <a:ext cx="852073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2" name="Прямоугольник 31">
                <a:extLst>
                  <a:ext uri="{FF2B5EF4-FFF2-40B4-BE49-F238E27FC236}">
                    <a16:creationId xmlns:a16="http://schemas.microsoft.com/office/drawing/2014/main" id="{3C741224-07C5-4BCD-9C5E-3F144AA3B7D5}"/>
                  </a:ext>
                </a:extLst>
              </p:cNvPr>
              <p:cNvSpPr/>
              <p:nvPr/>
            </p:nvSpPr>
            <p:spPr>
              <a:xfrm>
                <a:off x="2727066" y="5605718"/>
                <a:ext cx="852073" cy="360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3" name="Прямоугольник 32">
                <a:extLst>
                  <a:ext uri="{FF2B5EF4-FFF2-40B4-BE49-F238E27FC236}">
                    <a16:creationId xmlns:a16="http://schemas.microsoft.com/office/drawing/2014/main" id="{103EDE71-4D53-4F69-A8B4-5E3C2D95E8E3}"/>
                  </a:ext>
                </a:extLst>
              </p:cNvPr>
              <p:cNvSpPr/>
              <p:nvPr/>
            </p:nvSpPr>
            <p:spPr>
              <a:xfrm>
                <a:off x="2721801" y="5146961"/>
                <a:ext cx="852073" cy="30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65984B3B-1CE2-41CB-8249-0E670AC8754D}"/>
              </a:ext>
            </a:extLst>
          </p:cNvPr>
          <p:cNvSpPr txBox="1"/>
          <p:nvPr/>
        </p:nvSpPr>
        <p:spPr>
          <a:xfrm>
            <a:off x="1638474" y="5808748"/>
            <a:ext cx="10196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Опухоль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5F6A394-E566-4C4C-BF66-07AF4590E0D6}"/>
              </a:ext>
            </a:extLst>
          </p:cNvPr>
          <p:cNvSpPr txBox="1"/>
          <p:nvPr/>
        </p:nvSpPr>
        <p:spPr>
          <a:xfrm>
            <a:off x="2895508" y="5714247"/>
            <a:ext cx="2099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Ткани здорового головного мозга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A7B7542-E0BB-460B-83E1-FD6CEF4F20B7}"/>
              </a:ext>
            </a:extLst>
          </p:cNvPr>
          <p:cNvSpPr txBox="1"/>
          <p:nvPr/>
        </p:nvSpPr>
        <p:spPr>
          <a:xfrm>
            <a:off x="1477575" y="1995555"/>
            <a:ext cx="102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33</a:t>
            </a:r>
            <a:r>
              <a:rPr lang="ru-RU" b="1" dirty="0"/>
              <a:t> мкг/г</a:t>
            </a:r>
          </a:p>
          <a:p>
            <a:pPr algn="ctr"/>
            <a:r>
              <a:rPr lang="en-US" b="1" dirty="0"/>
              <a:t>CBE=2,5</a:t>
            </a:r>
            <a:endParaRPr lang="ru-RU" dirty="0"/>
          </a:p>
        </p:txBody>
      </p:sp>
      <p:graphicFrame>
        <p:nvGraphicFramePr>
          <p:cNvPr id="37" name="Таблица 20">
            <a:extLst>
              <a:ext uri="{FF2B5EF4-FFF2-40B4-BE49-F238E27FC236}">
                <a16:creationId xmlns:a16="http://schemas.microsoft.com/office/drawing/2014/main" id="{2D9B9E8D-1720-498E-AF1F-D55B2CCC62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2766891"/>
              </p:ext>
            </p:extLst>
          </p:nvPr>
        </p:nvGraphicFramePr>
        <p:xfrm>
          <a:off x="9067971" y="2696009"/>
          <a:ext cx="2599994" cy="1468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9997">
                  <a:extLst>
                    <a:ext uri="{9D8B030D-6E8A-4147-A177-3AD203B41FA5}">
                      <a16:colId xmlns:a16="http://schemas.microsoft.com/office/drawing/2014/main" val="3310878284"/>
                    </a:ext>
                  </a:extLst>
                </a:gridCol>
                <a:gridCol w="1299997">
                  <a:extLst>
                    <a:ext uri="{9D8B030D-6E8A-4147-A177-3AD203B41FA5}">
                      <a16:colId xmlns:a16="http://schemas.microsoft.com/office/drawing/2014/main" val="417753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200" dirty="0"/>
                        <a:t>Плотность потока нейтронов: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10</a:t>
                      </a:r>
                      <a:r>
                        <a:rPr lang="ru-RU" sz="1200" baseline="30000" dirty="0"/>
                        <a:t>9 </a:t>
                      </a:r>
                      <a:r>
                        <a:rPr lang="ru-RU" sz="1200" dirty="0"/>
                        <a:t>н/см</a:t>
                      </a:r>
                      <a:r>
                        <a:rPr lang="ru-RU" sz="1200" baseline="30000" dirty="0"/>
                        <a:t>2</a:t>
                      </a:r>
                      <a:r>
                        <a:rPr lang="ru-RU" sz="1200" dirty="0"/>
                        <a:t>с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23035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/>
                        <a:t>Длительность облучения: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40 мин</a:t>
                      </a:r>
                    </a:p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971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/>
                        <a:t>Препарат: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BSH</a:t>
                      </a:r>
                      <a:endParaRPr lang="ru-RU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1930774"/>
                  </a:ext>
                </a:extLst>
              </a:tr>
            </a:tbl>
          </a:graphicData>
        </a:graphic>
      </p:graphicFrame>
      <p:sp>
        <p:nvSpPr>
          <p:cNvPr id="38" name="TextBox 37">
            <a:extLst>
              <a:ext uri="{FF2B5EF4-FFF2-40B4-BE49-F238E27FC236}">
                <a16:creationId xmlns:a16="http://schemas.microsoft.com/office/drawing/2014/main" id="{DB11FC8C-8843-4FAC-AC1B-1770109F54FE}"/>
              </a:ext>
            </a:extLst>
          </p:cNvPr>
          <p:cNvSpPr txBox="1"/>
          <p:nvPr/>
        </p:nvSpPr>
        <p:spPr>
          <a:xfrm>
            <a:off x="3398076" y="1870958"/>
            <a:ext cx="15290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T/N=</a:t>
            </a:r>
            <a:r>
              <a:rPr lang="ru-RU" dirty="0"/>
              <a:t> </a:t>
            </a:r>
            <a:r>
              <a:rPr lang="en-US" sz="2000" b="1" dirty="0">
                <a:solidFill>
                  <a:srgbClr val="FF0000"/>
                </a:solidFill>
              </a:rPr>
              <a:t>1</a:t>
            </a:r>
            <a:r>
              <a:rPr lang="ru-RU" sz="2000" b="1" dirty="0">
                <a:solidFill>
                  <a:srgbClr val="FF0000"/>
                </a:solidFill>
              </a:rPr>
              <a:t>,</a:t>
            </a:r>
            <a:r>
              <a:rPr lang="en-US" sz="2000" b="1" dirty="0">
                <a:solidFill>
                  <a:srgbClr val="FF0000"/>
                </a:solidFill>
              </a:rPr>
              <a:t>8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58D26EE-DDEB-4DB9-83F9-E707C76396B3}"/>
              </a:ext>
            </a:extLst>
          </p:cNvPr>
          <p:cNvSpPr txBox="1"/>
          <p:nvPr/>
        </p:nvSpPr>
        <p:spPr>
          <a:xfrm>
            <a:off x="3397101" y="4008122"/>
            <a:ext cx="1104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18</a:t>
            </a:r>
            <a:r>
              <a:rPr lang="ru-RU" b="1" dirty="0">
                <a:solidFill>
                  <a:srgbClr val="FF0000"/>
                </a:solidFill>
              </a:rPr>
              <a:t> мкг/г</a:t>
            </a:r>
          </a:p>
          <a:p>
            <a:pPr algn="ctr"/>
            <a:r>
              <a:rPr lang="en-US" b="1" dirty="0"/>
              <a:t>CBE=0</a:t>
            </a:r>
            <a:r>
              <a:rPr lang="ru-RU" b="1" dirty="0"/>
              <a:t>,</a:t>
            </a:r>
            <a:r>
              <a:rPr lang="en-US" b="1" dirty="0"/>
              <a:t>37</a:t>
            </a:r>
            <a:endParaRPr lang="ru-RU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591B7D6-F43B-40D5-89A1-7113809B6387}"/>
              </a:ext>
            </a:extLst>
          </p:cNvPr>
          <p:cNvSpPr txBox="1"/>
          <p:nvPr/>
        </p:nvSpPr>
        <p:spPr>
          <a:xfrm rot="16200000">
            <a:off x="-1360619" y="3792848"/>
            <a:ext cx="3218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Эквивалентная доза, </a:t>
            </a:r>
            <a:r>
              <a:rPr lang="ru-RU" b="1" dirty="0" err="1"/>
              <a:t>экв</a:t>
            </a:r>
            <a:r>
              <a:rPr lang="ru-RU" b="1" dirty="0"/>
              <a:t>-Гр</a:t>
            </a:r>
          </a:p>
        </p:txBody>
      </p: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7B1EC5B8-93AF-4CB1-8CF9-260A69B4A0D8}"/>
              </a:ext>
            </a:extLst>
          </p:cNvPr>
          <p:cNvGrpSpPr/>
          <p:nvPr/>
        </p:nvGrpSpPr>
        <p:grpSpPr>
          <a:xfrm>
            <a:off x="7322376" y="4862192"/>
            <a:ext cx="1116000" cy="808276"/>
            <a:chOff x="2721801" y="4900292"/>
            <a:chExt cx="861598" cy="808276"/>
          </a:xfrm>
        </p:grpSpPr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id="{D499BB39-B0FF-4884-B296-DFB3E2BF223F}"/>
                </a:ext>
              </a:extLst>
            </p:cNvPr>
            <p:cNvSpPr/>
            <p:nvPr/>
          </p:nvSpPr>
          <p:spPr>
            <a:xfrm>
              <a:off x="2731326" y="4900292"/>
              <a:ext cx="852073" cy="2304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10 </a:t>
              </a:r>
              <a:r>
                <a:rPr lang="ru-RU" b="1" dirty="0" err="1">
                  <a:solidFill>
                    <a:schemeClr val="tx1"/>
                  </a:solidFill>
                </a:rPr>
                <a:t>экв</a:t>
              </a:r>
              <a:r>
                <a:rPr lang="ru-RU" b="1" dirty="0">
                  <a:solidFill>
                    <a:schemeClr val="tx1"/>
                  </a:solidFill>
                </a:rPr>
                <a:t>-Гр</a:t>
              </a:r>
            </a:p>
          </p:txBody>
        </p:sp>
        <p:grpSp>
          <p:nvGrpSpPr>
            <p:cNvPr id="43" name="Группа 42">
              <a:extLst>
                <a:ext uri="{FF2B5EF4-FFF2-40B4-BE49-F238E27FC236}">
                  <a16:creationId xmlns:a16="http://schemas.microsoft.com/office/drawing/2014/main" id="{D27D1CD2-5270-4035-838A-D2F5F9BBAAB8}"/>
                </a:ext>
              </a:extLst>
            </p:cNvPr>
            <p:cNvGrpSpPr/>
            <p:nvPr/>
          </p:nvGrpSpPr>
          <p:grpSpPr>
            <a:xfrm>
              <a:off x="2721801" y="5146961"/>
              <a:ext cx="858858" cy="561607"/>
              <a:chOff x="2721801" y="5146961"/>
              <a:chExt cx="858858" cy="561607"/>
            </a:xfrm>
          </p:grpSpPr>
          <p:sp>
            <p:nvSpPr>
              <p:cNvPr id="44" name="Прямоугольник 43">
                <a:extLst>
                  <a:ext uri="{FF2B5EF4-FFF2-40B4-BE49-F238E27FC236}">
                    <a16:creationId xmlns:a16="http://schemas.microsoft.com/office/drawing/2014/main" id="{4051A885-2887-49D6-A3D1-37415473B9AA}"/>
                  </a:ext>
                </a:extLst>
              </p:cNvPr>
              <p:cNvSpPr/>
              <p:nvPr/>
            </p:nvSpPr>
            <p:spPr>
              <a:xfrm>
                <a:off x="2728586" y="5462006"/>
                <a:ext cx="852073" cy="1368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5" name="Прямоугольник 44">
                <a:extLst>
                  <a:ext uri="{FF2B5EF4-FFF2-40B4-BE49-F238E27FC236}">
                    <a16:creationId xmlns:a16="http://schemas.microsoft.com/office/drawing/2014/main" id="{BF148E86-A3A2-400B-958F-FFA2FDD81F95}"/>
                  </a:ext>
                </a:extLst>
              </p:cNvPr>
              <p:cNvSpPr/>
              <p:nvPr/>
            </p:nvSpPr>
            <p:spPr>
              <a:xfrm>
                <a:off x="2727066" y="5650968"/>
                <a:ext cx="852073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6" name="Прямоугольник 45">
                <a:extLst>
                  <a:ext uri="{FF2B5EF4-FFF2-40B4-BE49-F238E27FC236}">
                    <a16:creationId xmlns:a16="http://schemas.microsoft.com/office/drawing/2014/main" id="{2768B66B-1EFF-4835-9146-3B170CFF1DB8}"/>
                  </a:ext>
                </a:extLst>
              </p:cNvPr>
              <p:cNvSpPr/>
              <p:nvPr/>
            </p:nvSpPr>
            <p:spPr>
              <a:xfrm>
                <a:off x="2727066" y="5605718"/>
                <a:ext cx="852073" cy="360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7" name="Прямоугольник 46">
                <a:extLst>
                  <a:ext uri="{FF2B5EF4-FFF2-40B4-BE49-F238E27FC236}">
                    <a16:creationId xmlns:a16="http://schemas.microsoft.com/office/drawing/2014/main" id="{F6FC6B8C-0A1E-4EEE-ACA2-FEFB09B79480}"/>
                  </a:ext>
                </a:extLst>
              </p:cNvPr>
              <p:cNvSpPr/>
              <p:nvPr/>
            </p:nvSpPr>
            <p:spPr>
              <a:xfrm>
                <a:off x="2721801" y="5146961"/>
                <a:ext cx="852073" cy="30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0638762E-3937-4FEB-B6EC-90AE187D9031}"/>
              </a:ext>
            </a:extLst>
          </p:cNvPr>
          <p:cNvGrpSpPr/>
          <p:nvPr/>
        </p:nvGrpSpPr>
        <p:grpSpPr>
          <a:xfrm>
            <a:off x="5511292" y="2787415"/>
            <a:ext cx="1116000" cy="2883053"/>
            <a:chOff x="1586993" y="2825515"/>
            <a:chExt cx="860191" cy="2883053"/>
          </a:xfrm>
        </p:grpSpPr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id="{CC7DD9B8-6C14-4D38-AE79-D1644A723477}"/>
                </a:ext>
              </a:extLst>
            </p:cNvPr>
            <p:cNvSpPr/>
            <p:nvPr/>
          </p:nvSpPr>
          <p:spPr>
            <a:xfrm>
              <a:off x="1586993" y="2825515"/>
              <a:ext cx="852073" cy="2304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40 </a:t>
              </a:r>
              <a:r>
                <a:rPr lang="ru-RU" b="1" dirty="0" err="1">
                  <a:solidFill>
                    <a:schemeClr val="tx1"/>
                  </a:solidFill>
                </a:rPr>
                <a:t>экв</a:t>
              </a:r>
              <a:r>
                <a:rPr lang="ru-RU" b="1" dirty="0">
                  <a:solidFill>
                    <a:schemeClr val="tx1"/>
                  </a:solidFill>
                </a:rPr>
                <a:t>-Гр</a:t>
              </a:r>
            </a:p>
          </p:txBody>
        </p:sp>
        <p:grpSp>
          <p:nvGrpSpPr>
            <p:cNvPr id="50" name="Группа 49">
              <a:extLst>
                <a:ext uri="{FF2B5EF4-FFF2-40B4-BE49-F238E27FC236}">
                  <a16:creationId xmlns:a16="http://schemas.microsoft.com/office/drawing/2014/main" id="{1030D501-6B67-49AF-9C2F-12384FF54A06}"/>
                </a:ext>
              </a:extLst>
            </p:cNvPr>
            <p:cNvGrpSpPr/>
            <p:nvPr/>
          </p:nvGrpSpPr>
          <p:grpSpPr>
            <a:xfrm>
              <a:off x="1588326" y="5146961"/>
              <a:ext cx="858858" cy="561607"/>
              <a:chOff x="2721801" y="5146961"/>
              <a:chExt cx="858858" cy="561607"/>
            </a:xfrm>
          </p:grpSpPr>
          <p:sp>
            <p:nvSpPr>
              <p:cNvPr id="51" name="Прямоугольник 50">
                <a:extLst>
                  <a:ext uri="{FF2B5EF4-FFF2-40B4-BE49-F238E27FC236}">
                    <a16:creationId xmlns:a16="http://schemas.microsoft.com/office/drawing/2014/main" id="{14F5FC0D-0D67-45A3-80E2-47A5CCB988B8}"/>
                  </a:ext>
                </a:extLst>
              </p:cNvPr>
              <p:cNvSpPr/>
              <p:nvPr/>
            </p:nvSpPr>
            <p:spPr>
              <a:xfrm>
                <a:off x="2728586" y="5462006"/>
                <a:ext cx="852073" cy="1368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2" name="Прямоугольник 51">
                <a:extLst>
                  <a:ext uri="{FF2B5EF4-FFF2-40B4-BE49-F238E27FC236}">
                    <a16:creationId xmlns:a16="http://schemas.microsoft.com/office/drawing/2014/main" id="{0D57BF2C-B38B-4930-BDC3-5C68E5E6E796}"/>
                  </a:ext>
                </a:extLst>
              </p:cNvPr>
              <p:cNvSpPr/>
              <p:nvPr/>
            </p:nvSpPr>
            <p:spPr>
              <a:xfrm>
                <a:off x="2727066" y="5650968"/>
                <a:ext cx="852073" cy="57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3" name="Прямоугольник 52">
                <a:extLst>
                  <a:ext uri="{FF2B5EF4-FFF2-40B4-BE49-F238E27FC236}">
                    <a16:creationId xmlns:a16="http://schemas.microsoft.com/office/drawing/2014/main" id="{00261194-96B6-41D3-AE93-B4610D932466}"/>
                  </a:ext>
                </a:extLst>
              </p:cNvPr>
              <p:cNvSpPr/>
              <p:nvPr/>
            </p:nvSpPr>
            <p:spPr>
              <a:xfrm>
                <a:off x="2727066" y="5605718"/>
                <a:ext cx="852073" cy="360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54" name="Прямоугольник 53">
                <a:extLst>
                  <a:ext uri="{FF2B5EF4-FFF2-40B4-BE49-F238E27FC236}">
                    <a16:creationId xmlns:a16="http://schemas.microsoft.com/office/drawing/2014/main" id="{B249F3B4-15FD-4D80-88EF-366CFD5224DD}"/>
                  </a:ext>
                </a:extLst>
              </p:cNvPr>
              <p:cNvSpPr/>
              <p:nvPr/>
            </p:nvSpPr>
            <p:spPr>
              <a:xfrm>
                <a:off x="2721801" y="5146961"/>
                <a:ext cx="852073" cy="306000"/>
              </a:xfrm>
              <a:prstGeom prst="rect">
                <a:avLst/>
              </a:prstGeom>
              <a:solidFill>
                <a:srgbClr val="FFFF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id="{BBFAE97B-4907-4BB4-8393-9EADD017F7C5}"/>
              </a:ext>
            </a:extLst>
          </p:cNvPr>
          <p:cNvSpPr txBox="1"/>
          <p:nvPr/>
        </p:nvSpPr>
        <p:spPr>
          <a:xfrm>
            <a:off x="5562774" y="5770648"/>
            <a:ext cx="10196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Опухоль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F25C065-7331-439F-8508-00E999AE6724}"/>
              </a:ext>
            </a:extLst>
          </p:cNvPr>
          <p:cNvSpPr txBox="1"/>
          <p:nvPr/>
        </p:nvSpPr>
        <p:spPr>
          <a:xfrm>
            <a:off x="5401875" y="1957455"/>
            <a:ext cx="102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33 мкг/г</a:t>
            </a:r>
          </a:p>
          <a:p>
            <a:pPr algn="ctr"/>
            <a:r>
              <a:rPr lang="en-US" b="1" dirty="0"/>
              <a:t>CBE=</a:t>
            </a:r>
            <a:r>
              <a:rPr lang="ru-RU" b="1" dirty="0"/>
              <a:t>2,5</a:t>
            </a:r>
            <a:endParaRPr lang="ru-RU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2CC1B13-AFF2-42AB-9B1B-0C0B0AD0BB2E}"/>
              </a:ext>
            </a:extLst>
          </p:cNvPr>
          <p:cNvSpPr txBox="1"/>
          <p:nvPr/>
        </p:nvSpPr>
        <p:spPr>
          <a:xfrm>
            <a:off x="7312647" y="1887799"/>
            <a:ext cx="1047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T/N=</a:t>
            </a:r>
            <a:r>
              <a:rPr lang="ru-RU" dirty="0"/>
              <a:t> </a:t>
            </a:r>
            <a:r>
              <a:rPr lang="ru-RU" sz="2000" b="1" dirty="0">
                <a:solidFill>
                  <a:srgbClr val="FF0000"/>
                </a:solidFill>
              </a:rPr>
              <a:t>4,1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49B2E84-3888-42D9-B3E4-F617791BEE13}"/>
              </a:ext>
            </a:extLst>
          </p:cNvPr>
          <p:cNvSpPr txBox="1"/>
          <p:nvPr/>
        </p:nvSpPr>
        <p:spPr>
          <a:xfrm>
            <a:off x="7321401" y="3970022"/>
            <a:ext cx="11046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8 мкг/г</a:t>
            </a:r>
          </a:p>
          <a:p>
            <a:pPr algn="ctr"/>
            <a:r>
              <a:rPr lang="en-US" b="1" dirty="0"/>
              <a:t>CBE=</a:t>
            </a:r>
            <a:r>
              <a:rPr lang="ru-RU" b="1" dirty="0"/>
              <a:t>0,8</a:t>
            </a:r>
            <a:endParaRPr lang="ru-RU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8BEB278-AB62-4025-8707-ECB6ED6E96E0}"/>
              </a:ext>
            </a:extLst>
          </p:cNvPr>
          <p:cNvSpPr txBox="1"/>
          <p:nvPr/>
        </p:nvSpPr>
        <p:spPr>
          <a:xfrm>
            <a:off x="7196694" y="5757796"/>
            <a:ext cx="1654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Кожа/слизистые</a:t>
            </a:r>
          </a:p>
        </p:txBody>
      </p:sp>
      <p:pic>
        <p:nvPicPr>
          <p:cNvPr id="60" name="Picture 44" descr="BSH">
            <a:extLst>
              <a:ext uri="{FF2B5EF4-FFF2-40B4-BE49-F238E27FC236}">
                <a16:creationId xmlns:a16="http://schemas.microsoft.com/office/drawing/2014/main" id="{71C1C0FD-F483-426A-998C-F51EB15D84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9382" y="4391834"/>
            <a:ext cx="1833587" cy="136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Заголовок 2">
            <a:extLst>
              <a:ext uri="{FF2B5EF4-FFF2-40B4-BE49-F238E27FC236}">
                <a16:creationId xmlns:a16="http://schemas.microsoft.com/office/drawing/2014/main" id="{89BF4035-3D0B-469C-BBD4-925AF8D5392F}"/>
              </a:ext>
            </a:extLst>
          </p:cNvPr>
          <p:cNvSpPr txBox="1">
            <a:spLocks/>
          </p:cNvSpPr>
          <p:nvPr/>
        </p:nvSpPr>
        <p:spPr>
          <a:xfrm>
            <a:off x="1507350" y="158980"/>
            <a:ext cx="8703450" cy="68253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0000"/>
              </a:lnSpc>
            </a:pPr>
            <a:r>
              <a:rPr lang="ru-RU" sz="2300" b="1" u="sng" dirty="0">
                <a:latin typeface="+mn-lt"/>
                <a:ea typeface="+mn-ea"/>
                <a:cs typeface="Times New Roman" panose="02020603050405020304" pitchFamily="18" charset="0"/>
              </a:rPr>
              <a:t>Требования к накоплению </a:t>
            </a:r>
            <a:r>
              <a:rPr lang="ru-RU" sz="2300" b="1" u="sng" baseline="30000" dirty="0">
                <a:latin typeface="+mn-lt"/>
                <a:ea typeface="+mn-ea"/>
                <a:cs typeface="Times New Roman" panose="02020603050405020304" pitchFamily="18" charset="0"/>
              </a:rPr>
              <a:t>10</a:t>
            </a:r>
            <a:r>
              <a:rPr lang="ru-RU" sz="2300" b="1" u="sng" dirty="0">
                <a:latin typeface="+mn-lt"/>
                <a:ea typeface="+mn-ea"/>
                <a:cs typeface="Times New Roman" panose="02020603050405020304" pitchFamily="18" charset="0"/>
              </a:rPr>
              <a:t>В для БНЗТ на примере </a:t>
            </a:r>
            <a:r>
              <a:rPr lang="en-US" sz="2300" b="1" u="sng" dirty="0">
                <a:latin typeface="+mn-lt"/>
                <a:ea typeface="+mn-ea"/>
                <a:cs typeface="Times New Roman" panose="02020603050405020304" pitchFamily="18" charset="0"/>
              </a:rPr>
              <a:t>BSH</a:t>
            </a:r>
            <a:endParaRPr lang="ru-RU" sz="2300" b="1" u="sng" dirty="0"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F4FDF840-E194-4405-913F-2AC2EB8962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74526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FADE3-3321-622F-A94A-092172AE0A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0C651A7-A4D7-2962-1916-3DDFE5D5D2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81701" y="127671"/>
            <a:ext cx="1129072" cy="536358"/>
          </a:xfrm>
          <a:prstGeom prst="rect">
            <a:avLst/>
          </a:prstGeom>
        </p:spPr>
      </p:pic>
      <p:sp>
        <p:nvSpPr>
          <p:cNvPr id="5" name="Нижний колонтитул 7">
            <a:extLst>
              <a:ext uri="{FF2B5EF4-FFF2-40B4-BE49-F238E27FC236}">
                <a16:creationId xmlns:a16="http://schemas.microsoft.com/office/drawing/2014/main" id="{6560E963-8C86-B3F3-A642-A1D14782D91A}"/>
              </a:ext>
            </a:extLst>
          </p:cNvPr>
          <p:cNvSpPr txBox="1">
            <a:spLocks/>
          </p:cNvSpPr>
          <p:nvPr/>
        </p:nvSpPr>
        <p:spPr>
          <a:xfrm>
            <a:off x="8948058" y="6492875"/>
            <a:ext cx="2830286" cy="2671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</a:t>
            </a:r>
            <a:r>
              <a:rPr lang="ru-RU" dirty="0"/>
              <a:t> </a:t>
            </a:r>
            <a:r>
              <a:rPr lang="en-US" dirty="0"/>
              <a:t>lipengolts@mail.ru</a:t>
            </a:r>
            <a:endParaRPr lang="ru-RU" dirty="0"/>
          </a:p>
        </p:txBody>
      </p:sp>
      <p:sp>
        <p:nvSpPr>
          <p:cNvPr id="6" name="Номер слайда 2">
            <a:extLst>
              <a:ext uri="{FF2B5EF4-FFF2-40B4-BE49-F238E27FC236}">
                <a16:creationId xmlns:a16="http://schemas.microsoft.com/office/drawing/2014/main" id="{3311A208-3EFD-3DCE-F8BE-68A4F375C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28</a:t>
            </a:fld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FFF7B4B-DB12-B890-4EF1-62DEB8FD813E}"/>
              </a:ext>
            </a:extLst>
          </p:cNvPr>
          <p:cNvSpPr/>
          <p:nvPr/>
        </p:nvSpPr>
        <p:spPr>
          <a:xfrm>
            <a:off x="8838775" y="1340018"/>
            <a:ext cx="360000" cy="18000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645F93B-0E98-E90C-AD05-4A46B05156C6}"/>
              </a:ext>
            </a:extLst>
          </p:cNvPr>
          <p:cNvSpPr/>
          <p:nvPr/>
        </p:nvSpPr>
        <p:spPr>
          <a:xfrm>
            <a:off x="8836848" y="1825377"/>
            <a:ext cx="360000" cy="180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61F1A3A-C367-FD00-A595-B239CE14ACB1}"/>
              </a:ext>
            </a:extLst>
          </p:cNvPr>
          <p:cNvSpPr/>
          <p:nvPr/>
        </p:nvSpPr>
        <p:spPr>
          <a:xfrm>
            <a:off x="8836848" y="1574310"/>
            <a:ext cx="360000" cy="18000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0B9B8C2D-B5A7-874C-9B7E-680CB5BEAB07}"/>
              </a:ext>
            </a:extLst>
          </p:cNvPr>
          <p:cNvSpPr/>
          <p:nvPr/>
        </p:nvSpPr>
        <p:spPr>
          <a:xfrm>
            <a:off x="8838775" y="1102483"/>
            <a:ext cx="360000" cy="18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F37B0FD-AC29-4E62-DB24-712FC809DB95}"/>
              </a:ext>
            </a:extLst>
          </p:cNvPr>
          <p:cNvSpPr/>
          <p:nvPr/>
        </p:nvSpPr>
        <p:spPr>
          <a:xfrm>
            <a:off x="8838775" y="851975"/>
            <a:ext cx="360000" cy="1800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278F31A-DA5E-559A-009A-81B177A041EB}"/>
              </a:ext>
            </a:extLst>
          </p:cNvPr>
          <p:cNvSpPr txBox="1"/>
          <p:nvPr/>
        </p:nvSpPr>
        <p:spPr>
          <a:xfrm>
            <a:off x="9278618" y="817548"/>
            <a:ext cx="15036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D</a:t>
            </a:r>
            <a:r>
              <a:rPr lang="en-US" sz="1200" baseline="-25000" dirty="0"/>
              <a:t>10B </a:t>
            </a:r>
            <a:r>
              <a:rPr lang="ru-RU" sz="1200" baseline="-25000" dirty="0"/>
              <a:t>,</a:t>
            </a:r>
            <a:r>
              <a:rPr lang="en-US" sz="1200" baseline="30000" dirty="0"/>
              <a:t>10</a:t>
            </a:r>
            <a:r>
              <a:rPr lang="en-US" sz="1200" dirty="0"/>
              <a:t>B (n,</a:t>
            </a:r>
            <a:r>
              <a:rPr lang="el-GR" sz="1200" dirty="0"/>
              <a:t>α</a:t>
            </a:r>
            <a:r>
              <a:rPr lang="en-US" sz="1200" dirty="0"/>
              <a:t>)</a:t>
            </a:r>
            <a:endParaRPr lang="ru-RU" sz="1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296319-E5E2-3841-AB45-96589AF5B616}"/>
              </a:ext>
            </a:extLst>
          </p:cNvPr>
          <p:cNvSpPr txBox="1"/>
          <p:nvPr/>
        </p:nvSpPr>
        <p:spPr>
          <a:xfrm>
            <a:off x="9282659" y="1064583"/>
            <a:ext cx="22410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D</a:t>
            </a:r>
            <a:r>
              <a:rPr lang="el-GR" sz="1200" baseline="-25000" dirty="0"/>
              <a:t>γ</a:t>
            </a:r>
            <a:r>
              <a:rPr lang="en-US" sz="1200" baseline="-25000" dirty="0"/>
              <a:t>H </a:t>
            </a:r>
            <a:r>
              <a:rPr lang="ru-RU" sz="1200" baseline="-25000" dirty="0"/>
              <a:t>,</a:t>
            </a:r>
            <a:r>
              <a:rPr lang="ru-RU" sz="1200" baseline="30000" dirty="0"/>
              <a:t>1</a:t>
            </a:r>
            <a:r>
              <a:rPr lang="en-US" sz="1200" dirty="0"/>
              <a:t>H (n,</a:t>
            </a:r>
            <a:r>
              <a:rPr lang="el-GR" sz="1200" dirty="0"/>
              <a:t>γ</a:t>
            </a:r>
            <a:r>
              <a:rPr lang="en-US" sz="1200" dirty="0"/>
              <a:t>)</a:t>
            </a:r>
            <a:r>
              <a:rPr lang="ru-RU" sz="1200" dirty="0"/>
              <a:t> </a:t>
            </a:r>
            <a:r>
              <a:rPr lang="en-US" sz="1200" dirty="0"/>
              <a:t>2.2 </a:t>
            </a:r>
            <a:r>
              <a:rPr lang="ru-RU" sz="1200" dirty="0"/>
              <a:t>МэВ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E59898-38C9-8D43-8CA4-2EC8457A88A6}"/>
              </a:ext>
            </a:extLst>
          </p:cNvPr>
          <p:cNvSpPr txBox="1"/>
          <p:nvPr/>
        </p:nvSpPr>
        <p:spPr>
          <a:xfrm>
            <a:off x="9300201" y="1289859"/>
            <a:ext cx="18557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D</a:t>
            </a:r>
            <a:r>
              <a:rPr lang="en-US" sz="1200" baseline="-25000" dirty="0" err="1"/>
              <a:t>Np</a:t>
            </a:r>
            <a:r>
              <a:rPr lang="en-US" sz="1200" baseline="-25000" dirty="0"/>
              <a:t> </a:t>
            </a:r>
            <a:r>
              <a:rPr lang="ru-RU" sz="1200" baseline="-25000" dirty="0"/>
              <a:t>,</a:t>
            </a:r>
            <a:r>
              <a:rPr lang="ru-RU" sz="1200" baseline="30000" dirty="0"/>
              <a:t>14</a:t>
            </a:r>
            <a:r>
              <a:rPr lang="en-US" sz="1200" dirty="0"/>
              <a:t>N (</a:t>
            </a:r>
            <a:r>
              <a:rPr lang="en-US" sz="1200" dirty="0" err="1"/>
              <a:t>n,p</a:t>
            </a:r>
            <a:r>
              <a:rPr lang="en-US" sz="1200" dirty="0"/>
              <a:t>)</a:t>
            </a:r>
            <a:r>
              <a:rPr lang="ru-RU" sz="1200" dirty="0"/>
              <a:t> </a:t>
            </a:r>
            <a:r>
              <a:rPr lang="en-US" sz="1200" dirty="0"/>
              <a:t>590 </a:t>
            </a:r>
            <a:r>
              <a:rPr lang="ru-RU" sz="1200" dirty="0"/>
              <a:t>кэВ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617385-7AF3-3BB3-72BF-0AAE81DE0102}"/>
              </a:ext>
            </a:extLst>
          </p:cNvPr>
          <p:cNvSpPr txBox="1"/>
          <p:nvPr/>
        </p:nvSpPr>
        <p:spPr>
          <a:xfrm>
            <a:off x="9290676" y="1517827"/>
            <a:ext cx="25829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D</a:t>
            </a:r>
            <a:r>
              <a:rPr lang="el-GR" sz="1200" baseline="-25000" dirty="0"/>
              <a:t>γ</a:t>
            </a:r>
            <a:r>
              <a:rPr lang="ru-RU" sz="1200" baseline="-25000" dirty="0"/>
              <a:t>1 </a:t>
            </a:r>
            <a:r>
              <a:rPr lang="ru-RU" sz="1200" dirty="0"/>
              <a:t>– гамма от источника нейтронов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10E556A-D3D6-0AD6-673F-1061BC784BE6}"/>
              </a:ext>
            </a:extLst>
          </p:cNvPr>
          <p:cNvSpPr txBox="1"/>
          <p:nvPr/>
        </p:nvSpPr>
        <p:spPr>
          <a:xfrm>
            <a:off x="9300201" y="1750357"/>
            <a:ext cx="18341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/>
              <a:t>D</a:t>
            </a:r>
            <a:r>
              <a:rPr lang="en-US" sz="1200" baseline="-25000" dirty="0" err="1"/>
              <a:t>fn</a:t>
            </a:r>
            <a:r>
              <a:rPr lang="ru-RU" sz="1200" dirty="0"/>
              <a:t> – быстрые нейтроны </a:t>
            </a:r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80268A12-302D-609B-0A82-EDAC9DE2B989}"/>
              </a:ext>
            </a:extLst>
          </p:cNvPr>
          <p:cNvCxnSpPr>
            <a:cxnSpLocks/>
          </p:cNvCxnSpPr>
          <p:nvPr/>
        </p:nvCxnSpPr>
        <p:spPr>
          <a:xfrm flipV="1">
            <a:off x="5015619" y="1650733"/>
            <a:ext cx="0" cy="3630754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id="{60B5958D-92E4-08D4-F59E-1E9A648A34A9}"/>
              </a:ext>
            </a:extLst>
          </p:cNvPr>
          <p:cNvGrpSpPr/>
          <p:nvPr/>
        </p:nvGrpSpPr>
        <p:grpSpPr>
          <a:xfrm>
            <a:off x="5404322" y="2033846"/>
            <a:ext cx="1116000" cy="2773291"/>
            <a:chOff x="1586992" y="2825515"/>
            <a:chExt cx="1116000" cy="2773291"/>
          </a:xfrm>
        </p:grpSpPr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id="{E5345112-1F0A-5BC0-1452-EF7A1DB02A65}"/>
                </a:ext>
              </a:extLst>
            </p:cNvPr>
            <p:cNvSpPr/>
            <p:nvPr/>
          </p:nvSpPr>
          <p:spPr>
            <a:xfrm>
              <a:off x="1586992" y="2825515"/>
              <a:ext cx="1105468" cy="2304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40 </a:t>
              </a:r>
              <a:r>
                <a:rPr lang="ru-RU" b="1" dirty="0" err="1">
                  <a:solidFill>
                    <a:schemeClr val="tx1"/>
                  </a:solidFill>
                </a:rPr>
                <a:t>экв</a:t>
              </a:r>
              <a:r>
                <a:rPr lang="ru-RU" b="1" dirty="0">
                  <a:solidFill>
                    <a:schemeClr val="tx1"/>
                  </a:solidFill>
                </a:rPr>
                <a:t>-Гр</a:t>
              </a:r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id="{EA797BC5-DDCB-2A6C-8907-2B60F536C683}"/>
                </a:ext>
              </a:extLst>
            </p:cNvPr>
            <p:cNvSpPr/>
            <p:nvPr/>
          </p:nvSpPr>
          <p:spPr>
            <a:xfrm>
              <a:off x="1597524" y="5462006"/>
              <a:ext cx="1105468" cy="1368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102B85C0-4182-E4DB-C7E2-37B2FB5883A8}"/>
                </a:ext>
              </a:extLst>
            </p:cNvPr>
            <p:cNvSpPr/>
            <p:nvPr/>
          </p:nvSpPr>
          <p:spPr>
            <a:xfrm>
              <a:off x="1588721" y="5146961"/>
              <a:ext cx="1105468" cy="30600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8CD2EDA4-8A1C-FC2E-2FFA-423C5F1CE8A5}"/>
              </a:ext>
            </a:extLst>
          </p:cNvPr>
          <p:cNvSpPr txBox="1"/>
          <p:nvPr/>
        </p:nvSpPr>
        <p:spPr>
          <a:xfrm>
            <a:off x="5447244" y="4836338"/>
            <a:ext cx="10196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Опухоль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04B1708-F857-882E-A3EC-B087D6198F0B}"/>
              </a:ext>
            </a:extLst>
          </p:cNvPr>
          <p:cNvSpPr txBox="1"/>
          <p:nvPr/>
        </p:nvSpPr>
        <p:spPr>
          <a:xfrm>
            <a:off x="6193263" y="4814550"/>
            <a:ext cx="2099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/>
              <a:t>Нормальные</a:t>
            </a:r>
          </a:p>
          <a:p>
            <a:pPr algn="ctr"/>
            <a:r>
              <a:rPr lang="ru-RU" sz="1600" dirty="0"/>
              <a:t> ткани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5046BAD-C1D8-DDD7-9161-3D08F5DE4865}"/>
              </a:ext>
            </a:extLst>
          </p:cNvPr>
          <p:cNvSpPr txBox="1"/>
          <p:nvPr/>
        </p:nvSpPr>
        <p:spPr>
          <a:xfrm>
            <a:off x="6037837" y="1141837"/>
            <a:ext cx="13883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12</a:t>
            </a:r>
            <a:r>
              <a:rPr lang="en-US" b="1" dirty="0">
                <a:solidFill>
                  <a:srgbClr val="FF0000"/>
                </a:solidFill>
              </a:rPr>
              <a:t>-</a:t>
            </a:r>
            <a:r>
              <a:rPr lang="ru-RU" b="1" dirty="0">
                <a:solidFill>
                  <a:srgbClr val="FF0000"/>
                </a:solidFill>
              </a:rPr>
              <a:t>45 мкг/г</a:t>
            </a:r>
          </a:p>
          <a:p>
            <a:pPr algn="ctr"/>
            <a:r>
              <a:rPr lang="en-US" b="1" dirty="0"/>
              <a:t>CBE=</a:t>
            </a:r>
            <a:r>
              <a:rPr lang="ru-RU" b="1" dirty="0"/>
              <a:t>1,0</a:t>
            </a:r>
            <a:r>
              <a:rPr lang="en-US" b="1" dirty="0"/>
              <a:t>-</a:t>
            </a:r>
            <a:r>
              <a:rPr lang="ru-RU" b="1" dirty="0"/>
              <a:t>4,0</a:t>
            </a:r>
            <a:endParaRPr lang="ru-RU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B62500F-7E7A-CC99-DC3B-7B0E0886DC35}"/>
              </a:ext>
            </a:extLst>
          </p:cNvPr>
          <p:cNvSpPr txBox="1"/>
          <p:nvPr/>
        </p:nvSpPr>
        <p:spPr>
          <a:xfrm rot="16200000">
            <a:off x="3170073" y="3001179"/>
            <a:ext cx="3218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Эквивалентная доза, </a:t>
            </a:r>
            <a:r>
              <a:rPr lang="ru-RU" b="1" dirty="0" err="1"/>
              <a:t>экв</a:t>
            </a:r>
            <a:r>
              <a:rPr lang="ru-RU" b="1" dirty="0"/>
              <a:t>-Гр</a:t>
            </a:r>
          </a:p>
        </p:txBody>
      </p:sp>
      <p:sp>
        <p:nvSpPr>
          <p:cNvPr id="61" name="Заголовок 2">
            <a:extLst>
              <a:ext uri="{FF2B5EF4-FFF2-40B4-BE49-F238E27FC236}">
                <a16:creationId xmlns:a16="http://schemas.microsoft.com/office/drawing/2014/main" id="{D668004A-5480-E01E-7F7F-F0323E074D66}"/>
              </a:ext>
            </a:extLst>
          </p:cNvPr>
          <p:cNvSpPr txBox="1">
            <a:spLocks/>
          </p:cNvSpPr>
          <p:nvPr/>
        </p:nvSpPr>
        <p:spPr>
          <a:xfrm>
            <a:off x="1507350" y="158980"/>
            <a:ext cx="8062032" cy="68253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10000"/>
              </a:lnSpc>
            </a:pPr>
            <a:r>
              <a:rPr lang="ru-RU" sz="2300" b="1" u="sng" dirty="0">
                <a:latin typeface="+mn-lt"/>
                <a:ea typeface="+mn-ea"/>
                <a:cs typeface="Times New Roman" panose="02020603050405020304" pitchFamily="18" charset="0"/>
              </a:rPr>
              <a:t>Минимальная необходимая концентрация 10В для БНЗТ (идеальное БНЗТ)</a:t>
            </a:r>
          </a:p>
        </p:txBody>
      </p: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id="{A77A976E-2D8A-979C-19A9-039F785245B3}"/>
              </a:ext>
            </a:extLst>
          </p:cNvPr>
          <p:cNvGrpSpPr/>
          <p:nvPr/>
        </p:nvGrpSpPr>
        <p:grpSpPr>
          <a:xfrm>
            <a:off x="6696599" y="4310656"/>
            <a:ext cx="1180504" cy="483511"/>
            <a:chOff x="3398076" y="5115295"/>
            <a:chExt cx="1180504" cy="483511"/>
          </a:xfrm>
        </p:grpSpPr>
        <p:sp>
          <p:nvSpPr>
            <p:cNvPr id="21" name="Прямоугольник 20">
              <a:extLst>
                <a:ext uri="{FF2B5EF4-FFF2-40B4-BE49-F238E27FC236}">
                  <a16:creationId xmlns:a16="http://schemas.microsoft.com/office/drawing/2014/main" id="{3168E1A5-28E9-08E7-829B-729EAB634C92}"/>
                </a:ext>
              </a:extLst>
            </p:cNvPr>
            <p:cNvSpPr/>
            <p:nvPr/>
          </p:nvSpPr>
          <p:spPr>
            <a:xfrm>
              <a:off x="3406864" y="5462006"/>
              <a:ext cx="1103663" cy="1368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>
              <a:extLst>
                <a:ext uri="{FF2B5EF4-FFF2-40B4-BE49-F238E27FC236}">
                  <a16:creationId xmlns:a16="http://schemas.microsoft.com/office/drawing/2014/main" id="{3A5A5A49-4C8E-5B24-C61C-5119B2B274B4}"/>
                </a:ext>
              </a:extLst>
            </p:cNvPr>
            <p:cNvSpPr/>
            <p:nvPr/>
          </p:nvSpPr>
          <p:spPr>
            <a:xfrm>
              <a:off x="3398076" y="5146961"/>
              <a:ext cx="1103663" cy="30600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C58548D5-A278-50DE-EFF5-891B3D23B251}"/>
                </a:ext>
              </a:extLst>
            </p:cNvPr>
            <p:cNvSpPr txBox="1"/>
            <p:nvPr/>
          </p:nvSpPr>
          <p:spPr>
            <a:xfrm>
              <a:off x="3404896" y="5115295"/>
              <a:ext cx="11736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schemeClr val="tx1"/>
                  </a:solidFill>
                </a:rPr>
                <a:t>10 </a:t>
              </a:r>
              <a:r>
                <a:rPr lang="ru-RU" b="1" dirty="0" err="1">
                  <a:solidFill>
                    <a:schemeClr val="tx1"/>
                  </a:solidFill>
                </a:rPr>
                <a:t>экв</a:t>
              </a:r>
              <a:r>
                <a:rPr lang="ru-RU" b="1" dirty="0">
                  <a:solidFill>
                    <a:schemeClr val="tx1"/>
                  </a:solidFill>
                </a:rPr>
                <a:t>-Гр</a:t>
              </a:r>
            </a:p>
          </p:txBody>
        </p:sp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5BF4DEE6-B09F-81EF-97BF-1847136DF229}"/>
              </a:ext>
            </a:extLst>
          </p:cNvPr>
          <p:cNvSpPr txBox="1"/>
          <p:nvPr/>
        </p:nvSpPr>
        <p:spPr>
          <a:xfrm>
            <a:off x="352905" y="987817"/>
            <a:ext cx="3519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D</a:t>
            </a:r>
            <a:r>
              <a:rPr lang="ru-RU" sz="2000" b="1" dirty="0"/>
              <a:t> </a:t>
            </a:r>
            <a:r>
              <a:rPr lang="en-US" sz="2000" b="1" dirty="0"/>
              <a:t>=</a:t>
            </a:r>
            <a:r>
              <a:rPr lang="ru-RU" sz="2000" b="1" dirty="0"/>
              <a:t> </a:t>
            </a:r>
            <a:r>
              <a:rPr lang="en-US" sz="2000" b="1" dirty="0" err="1"/>
              <a:t>D</a:t>
            </a:r>
            <a:r>
              <a:rPr lang="en-US" sz="2000" b="1" baseline="-25000" dirty="0" err="1"/>
              <a:t>fn</a:t>
            </a:r>
            <a:r>
              <a:rPr lang="ru-RU" sz="2000" b="1" baseline="-25000" dirty="0"/>
              <a:t> </a:t>
            </a:r>
            <a:r>
              <a:rPr lang="en-US" sz="2000" b="1" dirty="0"/>
              <a:t>+ D</a:t>
            </a:r>
            <a:r>
              <a:rPr lang="el-GR" sz="2000" b="1" baseline="-25000" dirty="0"/>
              <a:t>γ</a:t>
            </a:r>
            <a:r>
              <a:rPr lang="ru-RU" sz="2000" b="1" baseline="-25000" dirty="0"/>
              <a:t>1</a:t>
            </a:r>
            <a:r>
              <a:rPr lang="ru-RU" sz="2000" b="1" dirty="0"/>
              <a:t> + </a:t>
            </a:r>
            <a:r>
              <a:rPr lang="en-US" sz="2000" b="1" dirty="0" err="1"/>
              <a:t>D</a:t>
            </a:r>
            <a:r>
              <a:rPr lang="en-US" sz="2000" b="1" baseline="-25000" dirty="0" err="1"/>
              <a:t>Np</a:t>
            </a:r>
            <a:r>
              <a:rPr lang="ru-RU" sz="2000" b="1" dirty="0"/>
              <a:t> +</a:t>
            </a:r>
            <a:r>
              <a:rPr lang="en-US" sz="2000" b="1" dirty="0"/>
              <a:t> D</a:t>
            </a:r>
            <a:r>
              <a:rPr lang="el-GR" sz="2000" b="1" baseline="-25000" dirty="0"/>
              <a:t>γ</a:t>
            </a:r>
            <a:r>
              <a:rPr lang="en-US" sz="2000" b="1" baseline="-25000" dirty="0"/>
              <a:t>H</a:t>
            </a:r>
            <a:r>
              <a:rPr lang="ru-RU" sz="2000" b="1" baseline="-25000" dirty="0"/>
              <a:t> </a:t>
            </a:r>
            <a:r>
              <a:rPr lang="ru-RU" sz="2000" b="1" dirty="0"/>
              <a:t>+</a:t>
            </a:r>
            <a:r>
              <a:rPr lang="en-US" sz="2000" b="1" dirty="0"/>
              <a:t> D</a:t>
            </a:r>
            <a:r>
              <a:rPr lang="en-US" sz="2000" b="1" baseline="-25000" dirty="0"/>
              <a:t>10B</a:t>
            </a:r>
            <a:endParaRPr lang="ru-RU" sz="2000" b="1" baseline="-25000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A58A8425-7389-B591-62F8-84E9DC698A72}"/>
              </a:ext>
            </a:extLst>
          </p:cNvPr>
          <p:cNvSpPr txBox="1"/>
          <p:nvPr/>
        </p:nvSpPr>
        <p:spPr>
          <a:xfrm>
            <a:off x="245477" y="1932873"/>
            <a:ext cx="1884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u="sng" dirty="0"/>
              <a:t>Идеальное БНЗТ: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F3652DA0-A921-98E0-FFE5-939D043AC12D}"/>
              </a:ext>
            </a:extLst>
          </p:cNvPr>
          <p:cNvSpPr txBox="1"/>
          <p:nvPr/>
        </p:nvSpPr>
        <p:spPr>
          <a:xfrm>
            <a:off x="245476" y="2687968"/>
            <a:ext cx="44333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 </a:t>
            </a:r>
            <a:r>
              <a:rPr lang="en-US" dirty="0" err="1"/>
              <a:t>D</a:t>
            </a:r>
            <a:r>
              <a:rPr lang="en-US" baseline="-25000" dirty="0" err="1"/>
              <a:t>fn</a:t>
            </a:r>
            <a:r>
              <a:rPr lang="ru-RU" baseline="-25000" dirty="0"/>
              <a:t>,</a:t>
            </a:r>
            <a:r>
              <a:rPr lang="en-US" dirty="0"/>
              <a:t>D</a:t>
            </a:r>
            <a:r>
              <a:rPr lang="el-GR" baseline="-25000" dirty="0"/>
              <a:t>γ</a:t>
            </a:r>
            <a:r>
              <a:rPr lang="ru-RU" baseline="-25000" dirty="0"/>
              <a:t>1</a:t>
            </a:r>
            <a:r>
              <a:rPr lang="ru-RU" dirty="0"/>
              <a:t> = 0</a:t>
            </a:r>
          </a:p>
          <a:p>
            <a:r>
              <a:rPr lang="ru-RU" dirty="0"/>
              <a:t>2. Концентрация бора в нормальных тканях равна </a:t>
            </a:r>
            <a:r>
              <a:rPr lang="ru-RU" b="1" dirty="0"/>
              <a:t>нулю</a:t>
            </a:r>
          </a:p>
        </p:txBody>
      </p:sp>
      <p:sp>
        <p:nvSpPr>
          <p:cNvPr id="67" name="Стрелка: вниз 66">
            <a:extLst>
              <a:ext uri="{FF2B5EF4-FFF2-40B4-BE49-F238E27FC236}">
                <a16:creationId xmlns:a16="http://schemas.microsoft.com/office/drawing/2014/main" id="{296C4533-0E66-4F85-780A-5F9F8447DCAF}"/>
              </a:ext>
            </a:extLst>
          </p:cNvPr>
          <p:cNvSpPr/>
          <p:nvPr/>
        </p:nvSpPr>
        <p:spPr>
          <a:xfrm>
            <a:off x="1920854" y="3706695"/>
            <a:ext cx="656649" cy="400110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0C75A83F-275D-0734-E6C9-69E392333BCF}"/>
              </a:ext>
            </a:extLst>
          </p:cNvPr>
          <p:cNvSpPr txBox="1"/>
          <p:nvPr/>
        </p:nvSpPr>
        <p:spPr>
          <a:xfrm>
            <a:off x="397876" y="4349669"/>
            <a:ext cx="39895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Можно увеличить время или интенсивность облучения нейтронами</a:t>
            </a:r>
            <a:endParaRPr lang="ru-RU" b="1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2266F8B-6388-E1F0-C31C-2CD54BA16516}"/>
              </a:ext>
            </a:extLst>
          </p:cNvPr>
          <p:cNvSpPr txBox="1"/>
          <p:nvPr/>
        </p:nvSpPr>
        <p:spPr>
          <a:xfrm>
            <a:off x="370909" y="5649242"/>
            <a:ext cx="6954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Теоретическая минимальная концентрация </a:t>
            </a:r>
            <a:r>
              <a:rPr lang="ru-RU" b="1" baseline="30000" dirty="0"/>
              <a:t>10</a:t>
            </a:r>
            <a:r>
              <a:rPr lang="en-US" b="1" dirty="0"/>
              <a:t>B </a:t>
            </a:r>
            <a:r>
              <a:rPr lang="ru-RU" b="1" dirty="0"/>
              <a:t>составляет</a:t>
            </a:r>
            <a:r>
              <a:rPr lang="en-US" b="1" dirty="0"/>
              <a:t>:</a:t>
            </a:r>
            <a:endParaRPr lang="ru-RU" b="1" dirty="0"/>
          </a:p>
          <a:p>
            <a:r>
              <a:rPr lang="ru-RU" b="1" dirty="0"/>
              <a:t> ~ </a:t>
            </a:r>
            <a:r>
              <a:rPr lang="ru-RU" b="1" dirty="0">
                <a:solidFill>
                  <a:srgbClr val="FF0000"/>
                </a:solidFill>
              </a:rPr>
              <a:t>12</a:t>
            </a:r>
            <a:r>
              <a:rPr lang="ru-RU" b="1" dirty="0"/>
              <a:t> мкг/г (</a:t>
            </a:r>
            <a:r>
              <a:rPr lang="en-US" b="1" dirty="0"/>
              <a:t>CBE </a:t>
            </a:r>
            <a:r>
              <a:rPr lang="ru-RU" b="1" dirty="0"/>
              <a:t>~</a:t>
            </a:r>
            <a:r>
              <a:rPr lang="en-US" b="1" dirty="0"/>
              <a:t> 4,0</a:t>
            </a:r>
            <a:r>
              <a:rPr lang="ru-RU" b="1" dirty="0"/>
              <a:t>), ~ </a:t>
            </a:r>
            <a:r>
              <a:rPr lang="ru-RU" b="1" dirty="0">
                <a:solidFill>
                  <a:srgbClr val="FF0000"/>
                </a:solidFill>
              </a:rPr>
              <a:t>18</a:t>
            </a:r>
            <a:r>
              <a:rPr lang="ru-RU" b="1" dirty="0"/>
              <a:t> мкг/г (</a:t>
            </a:r>
            <a:r>
              <a:rPr lang="en-US" b="1" dirty="0"/>
              <a:t>CBE </a:t>
            </a:r>
            <a:r>
              <a:rPr lang="ru-RU" b="1" dirty="0"/>
              <a:t>~</a:t>
            </a:r>
            <a:r>
              <a:rPr lang="en-US" b="1" dirty="0"/>
              <a:t> </a:t>
            </a:r>
            <a:r>
              <a:rPr lang="ru-RU" b="1" dirty="0"/>
              <a:t>2</a:t>
            </a:r>
            <a:r>
              <a:rPr lang="en-US" b="1" dirty="0"/>
              <a:t>,</a:t>
            </a:r>
            <a:r>
              <a:rPr lang="ru-RU" b="1" dirty="0"/>
              <a:t>5) ~ </a:t>
            </a:r>
            <a:r>
              <a:rPr lang="ru-RU" b="1" dirty="0">
                <a:solidFill>
                  <a:srgbClr val="FF0000"/>
                </a:solidFill>
              </a:rPr>
              <a:t>45</a:t>
            </a:r>
            <a:r>
              <a:rPr lang="ru-RU" b="1" dirty="0"/>
              <a:t> мкг/г (</a:t>
            </a:r>
            <a:r>
              <a:rPr lang="en-US" b="1" dirty="0"/>
              <a:t>CBE </a:t>
            </a:r>
            <a:r>
              <a:rPr lang="ru-RU" b="1" dirty="0"/>
              <a:t>~</a:t>
            </a:r>
            <a:r>
              <a:rPr lang="en-US" b="1" dirty="0"/>
              <a:t> </a:t>
            </a:r>
            <a:r>
              <a:rPr lang="ru-RU" b="1" dirty="0"/>
              <a:t>1) </a:t>
            </a:r>
          </a:p>
        </p:txBody>
      </p:sp>
      <p:graphicFrame>
        <p:nvGraphicFramePr>
          <p:cNvPr id="70" name="Объект 69">
            <a:extLst>
              <a:ext uri="{FF2B5EF4-FFF2-40B4-BE49-F238E27FC236}">
                <a16:creationId xmlns:a16="http://schemas.microsoft.com/office/drawing/2014/main" id="{63408B67-E32F-8368-D87B-8DC66341CED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4150304"/>
              </p:ext>
            </p:extLst>
          </p:nvPr>
        </p:nvGraphicFramePr>
        <p:xfrm>
          <a:off x="7807083" y="2250312"/>
          <a:ext cx="4246496" cy="30012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0" name="Graph" r:id="rId4" imgW="4276800" imgH="3023280" progId="Origin50.Graph">
                  <p:embed/>
                </p:oleObj>
              </mc:Choice>
              <mc:Fallback>
                <p:oleObj name="Graph" r:id="rId4" imgW="4276800" imgH="3023280" progId="Origin50.Graph">
                  <p:embed/>
                  <p:pic>
                    <p:nvPicPr>
                      <p:cNvPr id="6" name="Объект 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807083" y="2250312"/>
                        <a:ext cx="4246496" cy="30012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A1C992DD-29A9-4045-9F48-6703AF2298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1417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84714" y="468086"/>
            <a:ext cx="6183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/>
              <a:t>Виды нейтронозахватной терапии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81700" y="127671"/>
            <a:ext cx="1344329" cy="638614"/>
          </a:xfrm>
          <a:prstGeom prst="rect">
            <a:avLst/>
          </a:prstGeom>
        </p:spPr>
      </p:pic>
      <p:sp>
        <p:nvSpPr>
          <p:cNvPr id="4" name="Нижний колонтитул 7"/>
          <p:cNvSpPr txBox="1">
            <a:spLocks/>
          </p:cNvSpPr>
          <p:nvPr/>
        </p:nvSpPr>
        <p:spPr>
          <a:xfrm>
            <a:off x="9608818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8616756" y="1181990"/>
          <a:ext cx="2925569" cy="499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7517">
                  <a:extLst>
                    <a:ext uri="{9D8B030D-6E8A-4147-A177-3AD203B41FA5}">
                      <a16:colId xmlns:a16="http://schemas.microsoft.com/office/drawing/2014/main" val="794266467"/>
                    </a:ext>
                  </a:extLst>
                </a:gridCol>
                <a:gridCol w="1042999">
                  <a:extLst>
                    <a:ext uri="{9D8B030D-6E8A-4147-A177-3AD203B41FA5}">
                      <a16:colId xmlns:a16="http://schemas.microsoft.com/office/drawing/2014/main" val="1352370564"/>
                    </a:ext>
                  </a:extLst>
                </a:gridCol>
                <a:gridCol w="985053">
                  <a:extLst>
                    <a:ext uri="{9D8B030D-6E8A-4147-A177-3AD203B41FA5}">
                      <a16:colId xmlns:a16="http://schemas.microsoft.com/office/drawing/2014/main" val="2998970502"/>
                    </a:ext>
                  </a:extLst>
                </a:gridCol>
              </a:tblGrid>
              <a:tr h="607762">
                <a:tc>
                  <a:txBody>
                    <a:bodyPr/>
                    <a:lstStyle/>
                    <a:p>
                      <a:r>
                        <a:rPr lang="ru-RU" sz="1400" b="1" dirty="0"/>
                        <a:t>Изотоп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Ядерная</a:t>
                      </a:r>
                      <a:r>
                        <a:rPr lang="ru-RU" sz="1400" b="1" baseline="0" dirty="0"/>
                        <a:t> реакция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/>
                        <a:t>Сечение реакции</a:t>
                      </a:r>
                      <a:r>
                        <a:rPr lang="ru-RU" sz="1400" b="1" baseline="0" dirty="0"/>
                        <a:t> </a:t>
                      </a:r>
                      <a:r>
                        <a:rPr lang="el-GR" sz="1400" b="1" baseline="0" dirty="0"/>
                        <a:t>σ</a:t>
                      </a:r>
                      <a:r>
                        <a:rPr lang="ru-RU" sz="1400" b="1" baseline="0" dirty="0"/>
                        <a:t>, </a:t>
                      </a:r>
                      <a:r>
                        <a:rPr lang="ru-RU" sz="1400" b="1" baseline="0" dirty="0" err="1"/>
                        <a:t>барн</a:t>
                      </a:r>
                      <a:endParaRPr lang="ru-R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7542316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ru-RU" sz="1400" b="1" baseline="30000" dirty="0"/>
                        <a:t>3</a:t>
                      </a:r>
                      <a:r>
                        <a:rPr lang="en-US" sz="1400" b="1" dirty="0"/>
                        <a:t>He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(</a:t>
                      </a:r>
                      <a:r>
                        <a:rPr lang="en-US" sz="1400" b="1" dirty="0" err="1"/>
                        <a:t>n,p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5 333,0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1425238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400" b="1" baseline="30000" dirty="0"/>
                        <a:t>6</a:t>
                      </a:r>
                      <a:r>
                        <a:rPr lang="en-US" sz="1400" b="1" dirty="0"/>
                        <a:t>Li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(n,</a:t>
                      </a:r>
                      <a:r>
                        <a:rPr lang="el-GR" sz="1400" b="1" dirty="0"/>
                        <a:t>α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940,0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0290330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400" b="1" baseline="30000" dirty="0"/>
                        <a:t>10</a:t>
                      </a:r>
                      <a:r>
                        <a:rPr lang="en-US" sz="1400" b="1" dirty="0"/>
                        <a:t>B</a:t>
                      </a:r>
                      <a:endParaRPr lang="ru-RU" sz="14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/>
                        <a:t>(n,</a:t>
                      </a:r>
                      <a:r>
                        <a:rPr lang="el-GR" sz="1400" b="1" dirty="0"/>
                        <a:t>α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3 835,0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9876537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400" b="1" baseline="30000" dirty="0"/>
                        <a:t>113</a:t>
                      </a:r>
                      <a:r>
                        <a:rPr lang="en-US" sz="1400" b="1" dirty="0"/>
                        <a:t>Cd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(n,</a:t>
                      </a:r>
                      <a:r>
                        <a:rPr lang="el-GR" sz="1400" b="1" dirty="0"/>
                        <a:t>γ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20 600,0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2650752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400" b="1" baseline="30000" dirty="0"/>
                        <a:t>149</a:t>
                      </a:r>
                      <a:r>
                        <a:rPr lang="en-US" sz="1400" b="1" dirty="0"/>
                        <a:t>Sm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(n,</a:t>
                      </a:r>
                      <a:r>
                        <a:rPr lang="el-GR" sz="1400" b="1" dirty="0"/>
                        <a:t>γ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42 080,0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0291697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400" b="1" baseline="30000" dirty="0"/>
                        <a:t>151</a:t>
                      </a:r>
                      <a:r>
                        <a:rPr lang="en-US" sz="1400" b="1" dirty="0"/>
                        <a:t>Eu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(n,</a:t>
                      </a:r>
                      <a:r>
                        <a:rPr lang="el-GR" sz="1400" b="1" dirty="0"/>
                        <a:t>γ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9 200,0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308279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400" b="1" strike="noStrike" baseline="30000" dirty="0"/>
                        <a:t>155</a:t>
                      </a:r>
                      <a:r>
                        <a:rPr lang="en-US" sz="1400" b="1" dirty="0"/>
                        <a:t>Gd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(n,</a:t>
                      </a:r>
                      <a:r>
                        <a:rPr lang="el-GR" sz="1400" b="1" dirty="0"/>
                        <a:t>γ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61 100,0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370640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400" b="1" baseline="30000" dirty="0"/>
                        <a:t>157</a:t>
                      </a:r>
                      <a:r>
                        <a:rPr lang="en-US" sz="1400" b="1" dirty="0"/>
                        <a:t>Gd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(n,</a:t>
                      </a:r>
                      <a:r>
                        <a:rPr lang="el-GR" sz="1400" b="1" dirty="0"/>
                        <a:t>γ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259 000,0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8678376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400" b="1" baseline="30000" dirty="0"/>
                        <a:t>147</a:t>
                      </a:r>
                      <a:r>
                        <a:rPr lang="en-US" sz="1400" b="1" dirty="0"/>
                        <a:t>Hf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(n,</a:t>
                      </a:r>
                      <a:r>
                        <a:rPr lang="el-GR" sz="1400" b="1" dirty="0"/>
                        <a:t>γ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561,0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6670991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algn="r"/>
                      <a:r>
                        <a:rPr lang="en-US" sz="1400" b="1" baseline="30000" dirty="0"/>
                        <a:t>199</a:t>
                      </a:r>
                      <a:r>
                        <a:rPr lang="en-US" sz="1400" b="1" dirty="0"/>
                        <a:t>Hg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(n,</a:t>
                      </a:r>
                      <a:r>
                        <a:rPr lang="el-GR" sz="1400" b="1" dirty="0"/>
                        <a:t>γ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/>
                        <a:t>2150,0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4890125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(n,</a:t>
                      </a:r>
                      <a:r>
                        <a:rPr lang="el-GR" sz="1400" b="1" dirty="0"/>
                        <a:t>γ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0,332</a:t>
                      </a: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4739506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</a:t>
                      </a: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(n,</a:t>
                      </a:r>
                      <a:r>
                        <a:rPr lang="el-GR" sz="1400" b="1" dirty="0"/>
                        <a:t>γ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0,0035</a:t>
                      </a: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7180505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(</a:t>
                      </a:r>
                      <a:r>
                        <a:rPr lang="en-US" sz="1400" b="1" dirty="0" err="1"/>
                        <a:t>n,p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</a:t>
                      </a: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075</a:t>
                      </a: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6039877"/>
                  </a:ext>
                </a:extLst>
              </a:tr>
              <a:tr h="260469"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endParaRPr lang="ru-RU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/>
                        <a:t>(n,</a:t>
                      </a:r>
                      <a:r>
                        <a:rPr lang="el-GR" sz="1400" b="1" dirty="0"/>
                        <a:t>γ</a:t>
                      </a:r>
                      <a:r>
                        <a:rPr lang="en-US" sz="1400" b="1" dirty="0"/>
                        <a:t>)</a:t>
                      </a:r>
                      <a:endParaRPr lang="ru-RU" sz="1400" b="1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0,00019</a:t>
                      </a:r>
                    </a:p>
                  </a:txBody>
                  <a:tcPr marL="83706" marR="83706" marT="0" marB="0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819972"/>
                  </a:ext>
                </a:extLst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449720"/>
              </p:ext>
            </p:extLst>
          </p:nvPr>
        </p:nvGraphicFramePr>
        <p:xfrm>
          <a:off x="753864" y="1814813"/>
          <a:ext cx="7065930" cy="2941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55310">
                  <a:extLst>
                    <a:ext uri="{9D8B030D-6E8A-4147-A177-3AD203B41FA5}">
                      <a16:colId xmlns:a16="http://schemas.microsoft.com/office/drawing/2014/main" val="2366103651"/>
                    </a:ext>
                  </a:extLst>
                </a:gridCol>
                <a:gridCol w="2355310">
                  <a:extLst>
                    <a:ext uri="{9D8B030D-6E8A-4147-A177-3AD203B41FA5}">
                      <a16:colId xmlns:a16="http://schemas.microsoft.com/office/drawing/2014/main" val="1508536856"/>
                    </a:ext>
                  </a:extLst>
                </a:gridCol>
                <a:gridCol w="2355310">
                  <a:extLst>
                    <a:ext uri="{9D8B030D-6E8A-4147-A177-3AD203B41FA5}">
                      <a16:colId xmlns:a16="http://schemas.microsoft.com/office/drawing/2014/main" val="2944694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Вид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ДПА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Текущий статус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7121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Бор-НЗТ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AT" baseline="30000" dirty="0"/>
                        <a:t>10</a:t>
                      </a:r>
                      <a:r>
                        <a:rPr lang="de-AT" dirty="0"/>
                        <a:t>B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Клиническое применение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85704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Гадолиний-НЗТ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30000" dirty="0"/>
                        <a:t>157</a:t>
                      </a:r>
                      <a:r>
                        <a:rPr lang="en-US" dirty="0"/>
                        <a:t>Gd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Показана</a:t>
                      </a:r>
                      <a:r>
                        <a:rPr lang="ru-RU" baseline="0" dirty="0"/>
                        <a:t>  принципиальная возможность и эффективность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1071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Литий-НЗТ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baseline="30000" dirty="0"/>
                        <a:t>6</a:t>
                      </a:r>
                      <a:r>
                        <a:rPr lang="en-US" sz="1800" b="0" dirty="0"/>
                        <a:t>Li</a:t>
                      </a:r>
                      <a:endParaRPr lang="ru-RU" sz="18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 vitro </a:t>
                      </a:r>
                      <a:r>
                        <a:rPr lang="ru-RU" dirty="0"/>
                        <a:t>исследования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800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1" dirty="0"/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/>
                        <a:t>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170317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544286" y="5041341"/>
            <a:ext cx="75329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Многие изотопы являются потенциальными ДПА для НЗТ. Перспективность каждого конкретного изотопа как ДПА для НЗТ будет определяться не столько его физическими свойствами, сколько химической формой, в которую он будет включен.</a:t>
            </a:r>
          </a:p>
        </p:txBody>
      </p:sp>
      <p:sp>
        <p:nvSpPr>
          <p:cNvPr id="8" name="Номер слайда 2">
            <a:extLst>
              <a:ext uri="{FF2B5EF4-FFF2-40B4-BE49-F238E27FC236}">
                <a16:creationId xmlns:a16="http://schemas.microsoft.com/office/drawing/2014/main" id="{57F113F2-9A9D-48C4-955C-56988A70C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29</a:t>
            </a:fld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1CC6819-03B2-4C6D-A01D-08C4EE52EC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9050" y="0"/>
            <a:ext cx="742949" cy="102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5261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45311" y="329901"/>
            <a:ext cx="48737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100" b="1" u="sng" dirty="0"/>
              <a:t>Литий нейтронозахватная терапия </a:t>
            </a:r>
            <a:r>
              <a:rPr lang="en-US" sz="2100" b="1" u="sng" dirty="0"/>
              <a:t>(</a:t>
            </a:r>
            <a:r>
              <a:rPr lang="ru-RU" sz="2100" b="1" u="sng" dirty="0"/>
              <a:t>ЛНЗТ</a:t>
            </a:r>
            <a:r>
              <a:rPr lang="en-US" sz="2100" b="1" u="sng" dirty="0"/>
              <a:t>)</a:t>
            </a:r>
            <a:endParaRPr lang="ru-RU" sz="2100" b="1" u="sng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3" r="58454" b="-1524"/>
          <a:stretch>
            <a:fillRect/>
          </a:stretch>
        </p:blipFill>
        <p:spPr bwMode="auto">
          <a:xfrm>
            <a:off x="2346493" y="1383341"/>
            <a:ext cx="2449437" cy="1491980"/>
          </a:xfrm>
          <a:prstGeom prst="rect">
            <a:avLst/>
          </a:prstGeom>
          <a:noFill/>
          <a:effectLst/>
        </p:spPr>
      </p:pic>
      <p:sp>
        <p:nvSpPr>
          <p:cNvPr id="7" name="TextBox 6"/>
          <p:cNvSpPr txBox="1"/>
          <p:nvPr/>
        </p:nvSpPr>
        <p:spPr>
          <a:xfrm>
            <a:off x="2324301" y="2986824"/>
            <a:ext cx="201925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350" b="1" dirty="0"/>
              <a:t>σ </a:t>
            </a:r>
            <a:r>
              <a:rPr lang="en-US" sz="1350" b="1" dirty="0"/>
              <a:t>=3880 barn</a:t>
            </a:r>
            <a:endParaRPr lang="ru-RU" sz="135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6784982" y="3020415"/>
            <a:ext cx="201925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1350" b="1" dirty="0"/>
              <a:t>σ</a:t>
            </a:r>
            <a:r>
              <a:rPr lang="en-US" sz="1350" b="1" dirty="0"/>
              <a:t>=</a:t>
            </a:r>
            <a:r>
              <a:rPr lang="ru-RU" sz="1350" b="1" dirty="0"/>
              <a:t>94</a:t>
            </a:r>
            <a:r>
              <a:rPr lang="en-US" sz="1350" b="1" dirty="0"/>
              <a:t>0 barn</a:t>
            </a:r>
            <a:endParaRPr lang="ru-RU" sz="1350" b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81700" y="127671"/>
            <a:ext cx="1344329" cy="638614"/>
          </a:xfrm>
          <a:prstGeom prst="rect">
            <a:avLst/>
          </a:prstGeom>
        </p:spPr>
      </p:pic>
      <p:sp>
        <p:nvSpPr>
          <p:cNvPr id="13" name="Нижний колонтитул 7"/>
          <p:cNvSpPr txBox="1">
            <a:spLocks/>
          </p:cNvSpPr>
          <p:nvPr/>
        </p:nvSpPr>
        <p:spPr>
          <a:xfrm>
            <a:off x="9608818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graphicFrame>
        <p:nvGraphicFramePr>
          <p:cNvPr id="3" name="Таблица 9">
            <a:extLst>
              <a:ext uri="{FF2B5EF4-FFF2-40B4-BE49-F238E27FC236}">
                <a16:creationId xmlns:a16="http://schemas.microsoft.com/office/drawing/2014/main" id="{D574712F-B004-43DB-9CEB-5C56EEEFF1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9954092"/>
              </p:ext>
            </p:extLst>
          </p:nvPr>
        </p:nvGraphicFramePr>
        <p:xfrm>
          <a:off x="3056315" y="3982679"/>
          <a:ext cx="6362383" cy="21709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98980">
                  <a:extLst>
                    <a:ext uri="{9D8B030D-6E8A-4147-A177-3AD203B41FA5}">
                      <a16:colId xmlns:a16="http://schemas.microsoft.com/office/drawing/2014/main" val="2063141894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1726841374"/>
                    </a:ext>
                  </a:extLst>
                </a:gridCol>
                <a:gridCol w="1371894">
                  <a:extLst>
                    <a:ext uri="{9D8B030D-6E8A-4147-A177-3AD203B41FA5}">
                      <a16:colId xmlns:a16="http://schemas.microsoft.com/office/drawing/2014/main" val="1521661799"/>
                    </a:ext>
                  </a:extLst>
                </a:gridCol>
                <a:gridCol w="1343099">
                  <a:extLst>
                    <a:ext uri="{9D8B030D-6E8A-4147-A177-3AD203B41FA5}">
                      <a16:colId xmlns:a16="http://schemas.microsoft.com/office/drawing/2014/main" val="2353723706"/>
                    </a:ext>
                  </a:extLst>
                </a:gridCol>
                <a:gridCol w="1595910">
                  <a:extLst>
                    <a:ext uri="{9D8B030D-6E8A-4147-A177-3AD203B41FA5}">
                      <a16:colId xmlns:a16="http://schemas.microsoft.com/office/drawing/2014/main" val="4129762276"/>
                    </a:ext>
                  </a:extLst>
                </a:gridCol>
              </a:tblGrid>
              <a:tr h="1281114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Сечение, </a:t>
                      </a:r>
                      <a:r>
                        <a:rPr lang="ru-RU" sz="1400" dirty="0" err="1"/>
                        <a:t>барн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Выделяемая энергия на одну реакцию, МэВ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Выделяемая энергия на одну реакцию </a:t>
                      </a:r>
                      <a:r>
                        <a:rPr lang="de-AT" sz="1400" dirty="0"/>
                        <a:t>10B(n,</a:t>
                      </a:r>
                      <a:r>
                        <a:rPr lang="el-GR" sz="1400" dirty="0"/>
                        <a:t>α)7</a:t>
                      </a:r>
                      <a:r>
                        <a:rPr lang="de-AT" sz="1400" dirty="0"/>
                        <a:t>Li </a:t>
                      </a:r>
                      <a:r>
                        <a:rPr lang="ru-RU" sz="1400" dirty="0"/>
                        <a:t> , МэВ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Пробег терапевтического вторичного излучения, мкм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8978184"/>
                  </a:ext>
                </a:extLst>
              </a:tr>
              <a:tr h="399664">
                <a:tc>
                  <a:txBody>
                    <a:bodyPr/>
                    <a:lstStyle/>
                    <a:p>
                      <a:r>
                        <a:rPr lang="ru-RU" sz="1400" baseline="30000" dirty="0"/>
                        <a:t>10</a:t>
                      </a:r>
                      <a:r>
                        <a:rPr lang="en-US" sz="1400" dirty="0"/>
                        <a:t>B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3880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  </a:t>
                      </a:r>
                      <a:r>
                        <a:rPr lang="en-US" sz="1400" dirty="0"/>
                        <a:t>&lt;</a:t>
                      </a:r>
                      <a:r>
                        <a:rPr lang="ru-RU" sz="1400" dirty="0"/>
                        <a:t> </a:t>
                      </a:r>
                      <a:r>
                        <a:rPr lang="en-US" sz="1400" dirty="0"/>
                        <a:t>10 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0851847"/>
                  </a:ext>
                </a:extLst>
              </a:tr>
              <a:tr h="399664">
                <a:tc>
                  <a:txBody>
                    <a:bodyPr/>
                    <a:lstStyle/>
                    <a:p>
                      <a:r>
                        <a:rPr lang="ru-RU" sz="1400" baseline="30000" dirty="0"/>
                        <a:t>6</a:t>
                      </a:r>
                      <a:r>
                        <a:rPr lang="en-US" sz="1400" dirty="0"/>
                        <a:t>Li</a:t>
                      </a:r>
                      <a:r>
                        <a:rPr lang="ru-RU" sz="1400" dirty="0"/>
                        <a:t> (15,65 %)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940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4,8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1,2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&lt;</a:t>
                      </a:r>
                      <a:r>
                        <a:rPr lang="ru-RU" sz="1400" dirty="0"/>
                        <a:t>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1905056"/>
                  </a:ext>
                </a:extLst>
              </a:tr>
            </a:tbl>
          </a:graphicData>
        </a:graphic>
      </p:graphicFrame>
      <p:sp>
        <p:nvSpPr>
          <p:cNvPr id="14" name="Номер слайда 2">
            <a:extLst>
              <a:ext uri="{FF2B5EF4-FFF2-40B4-BE49-F238E27FC236}">
                <a16:creationId xmlns:a16="http://schemas.microsoft.com/office/drawing/2014/main" id="{C8FF6E0A-F66C-452F-A8AF-27B5115232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30</a:t>
            </a:fld>
            <a:endParaRPr lang="ru-RU" dirty="0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C544B9AE-56D0-9483-1949-660796E4A50C}"/>
              </a:ext>
            </a:extLst>
          </p:cNvPr>
          <p:cNvSpPr/>
          <p:nvPr/>
        </p:nvSpPr>
        <p:spPr>
          <a:xfrm>
            <a:off x="7287547" y="1825223"/>
            <a:ext cx="410172" cy="410172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5000">
                <a:schemeClr val="accent6">
                  <a:lumMod val="40000"/>
                  <a:lumOff val="60000"/>
                </a:schemeClr>
              </a:gs>
              <a:gs pos="76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96214F6A-AC4C-FDB1-C7C4-1198BF2E2E63}"/>
              </a:ext>
            </a:extLst>
          </p:cNvPr>
          <p:cNvCxnSpPr/>
          <p:nvPr/>
        </p:nvCxnSpPr>
        <p:spPr>
          <a:xfrm flipV="1">
            <a:off x="7697719" y="1729122"/>
            <a:ext cx="376136" cy="1686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вал 15">
            <a:extLst>
              <a:ext uri="{FF2B5EF4-FFF2-40B4-BE49-F238E27FC236}">
                <a16:creationId xmlns:a16="http://schemas.microsoft.com/office/drawing/2014/main" id="{FBA95779-575B-B7C9-B27D-0FA8A67685E5}"/>
              </a:ext>
            </a:extLst>
          </p:cNvPr>
          <p:cNvSpPr/>
          <p:nvPr/>
        </p:nvSpPr>
        <p:spPr>
          <a:xfrm>
            <a:off x="8021973" y="2235395"/>
            <a:ext cx="284763" cy="28476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>
                <a:solidFill>
                  <a:schemeClr val="tx1"/>
                </a:solidFill>
              </a:rPr>
              <a:t>α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Овал 16">
            <a:extLst>
              <a:ext uri="{FF2B5EF4-FFF2-40B4-BE49-F238E27FC236}">
                <a16:creationId xmlns:a16="http://schemas.microsoft.com/office/drawing/2014/main" id="{8BBFCBE2-0836-61A9-1C18-BDC1958831DC}"/>
              </a:ext>
            </a:extLst>
          </p:cNvPr>
          <p:cNvSpPr/>
          <p:nvPr/>
        </p:nvSpPr>
        <p:spPr>
          <a:xfrm>
            <a:off x="8084000" y="1556920"/>
            <a:ext cx="300081" cy="300081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D1A352-E37E-9BC3-5FE1-459E67780FBD}"/>
              </a:ext>
            </a:extLst>
          </p:cNvPr>
          <p:cNvSpPr txBox="1"/>
          <p:nvPr/>
        </p:nvSpPr>
        <p:spPr>
          <a:xfrm>
            <a:off x="8021973" y="1520722"/>
            <a:ext cx="517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baseline="30000" dirty="0"/>
              <a:t>3</a:t>
            </a:r>
            <a:r>
              <a:rPr lang="en-US" b="1" dirty="0"/>
              <a:t>H</a:t>
            </a:r>
            <a:endParaRPr lang="ru-RU" b="1" dirty="0"/>
          </a:p>
        </p:txBody>
      </p: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E8FE88A1-E0FA-287B-BE47-EEBFCCB2E7E4}"/>
              </a:ext>
            </a:extLst>
          </p:cNvPr>
          <p:cNvCxnSpPr>
            <a:cxnSpLocks/>
          </p:cNvCxnSpPr>
          <p:nvPr/>
        </p:nvCxnSpPr>
        <p:spPr>
          <a:xfrm>
            <a:off x="7671778" y="2156755"/>
            <a:ext cx="350195" cy="17474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1DA63CD-6EE9-0A38-DE4C-DA2F71951787}"/>
              </a:ext>
            </a:extLst>
          </p:cNvPr>
          <p:cNvSpPr txBox="1"/>
          <p:nvPr/>
        </p:nvSpPr>
        <p:spPr>
          <a:xfrm>
            <a:off x="7288521" y="1859934"/>
            <a:ext cx="5172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baseline="30000" dirty="0"/>
              <a:t>6</a:t>
            </a:r>
            <a:r>
              <a:rPr lang="en-US" b="1" dirty="0"/>
              <a:t>Li</a:t>
            </a:r>
            <a:endParaRPr lang="ru-RU" b="1" dirty="0"/>
          </a:p>
        </p:txBody>
      </p:sp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7BD75879-CBE2-5D0E-4726-E813FF63FFFB}"/>
              </a:ext>
            </a:extLst>
          </p:cNvPr>
          <p:cNvGrpSpPr/>
          <p:nvPr/>
        </p:nvGrpSpPr>
        <p:grpSpPr>
          <a:xfrm>
            <a:off x="6809186" y="1831708"/>
            <a:ext cx="380959" cy="338554"/>
            <a:chOff x="3114322" y="2013912"/>
            <a:chExt cx="380959" cy="338554"/>
          </a:xfrm>
        </p:grpSpPr>
        <p:sp>
          <p:nvSpPr>
            <p:cNvPr id="24" name="Овал 23">
              <a:extLst>
                <a:ext uri="{FF2B5EF4-FFF2-40B4-BE49-F238E27FC236}">
                  <a16:creationId xmlns:a16="http://schemas.microsoft.com/office/drawing/2014/main" id="{7A703A7A-269E-1546-5005-52C55950C27C}"/>
                </a:ext>
              </a:extLst>
            </p:cNvPr>
            <p:cNvSpPr/>
            <p:nvPr/>
          </p:nvSpPr>
          <p:spPr>
            <a:xfrm>
              <a:off x="3186869" y="2134372"/>
              <a:ext cx="160971" cy="160971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CBB5E465-CDF3-E9D4-BF2D-6F492D9B2944}"/>
                </a:ext>
              </a:extLst>
            </p:cNvPr>
            <p:cNvSpPr txBox="1"/>
            <p:nvPr/>
          </p:nvSpPr>
          <p:spPr>
            <a:xfrm>
              <a:off x="3114322" y="2013912"/>
              <a:ext cx="38095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i="1" dirty="0">
                  <a:solidFill>
                    <a:srgbClr val="FF0000"/>
                  </a:solidFill>
                </a:rPr>
                <a:t>n</a:t>
              </a:r>
              <a:endParaRPr lang="ru-RU" sz="1600" b="1" i="1" dirty="0">
                <a:solidFill>
                  <a:srgbClr val="FF0000"/>
                </a:solidFill>
              </a:endParaRPr>
            </a:p>
          </p:txBody>
        </p:sp>
      </p:grpSp>
      <p:cxnSp>
        <p:nvCxnSpPr>
          <p:cNvPr id="30" name="Прямая со стрелкой 29">
            <a:extLst>
              <a:ext uri="{FF2B5EF4-FFF2-40B4-BE49-F238E27FC236}">
                <a16:creationId xmlns:a16="http://schemas.microsoft.com/office/drawing/2014/main" id="{7B28AF8C-7A28-C8DB-3DA8-4F4B62A2F8BD}"/>
              </a:ext>
            </a:extLst>
          </p:cNvPr>
          <p:cNvCxnSpPr>
            <a:cxnSpLocks/>
          </p:cNvCxnSpPr>
          <p:nvPr/>
        </p:nvCxnSpPr>
        <p:spPr>
          <a:xfrm>
            <a:off x="7069240" y="2036794"/>
            <a:ext cx="241810" cy="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FA035891-B369-058A-632C-4DCCE73643D3}"/>
              </a:ext>
            </a:extLst>
          </p:cNvPr>
          <p:cNvSpPr txBox="1"/>
          <p:nvPr/>
        </p:nvSpPr>
        <p:spPr>
          <a:xfrm>
            <a:off x="8446108" y="1513530"/>
            <a:ext cx="903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2,73 </a:t>
            </a:r>
            <a:r>
              <a:rPr lang="ru-RU" sz="1400" b="1" dirty="0"/>
              <a:t>МэВ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12BC77D-EBED-C9E1-3090-42D349BDAC40}"/>
              </a:ext>
            </a:extLst>
          </p:cNvPr>
          <p:cNvSpPr txBox="1"/>
          <p:nvPr/>
        </p:nvSpPr>
        <p:spPr>
          <a:xfrm>
            <a:off x="8403208" y="2266972"/>
            <a:ext cx="903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2,</a:t>
            </a:r>
            <a:r>
              <a:rPr lang="ru-RU" sz="1400" b="1" dirty="0"/>
              <a:t>05</a:t>
            </a:r>
            <a:r>
              <a:rPr lang="en-US" sz="1400" b="1" dirty="0"/>
              <a:t> </a:t>
            </a:r>
            <a:r>
              <a:rPr lang="ru-RU" sz="1400" b="1" dirty="0"/>
              <a:t>МэВ</a:t>
            </a:r>
          </a:p>
        </p:txBody>
      </p:sp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738889B2-02F3-4C86-AA3F-D0F1A07754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1508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6C805-86E0-8649-62A8-9A144B3A0C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1062A51-2980-9868-8FD5-86D07869DAFE}"/>
              </a:ext>
            </a:extLst>
          </p:cNvPr>
          <p:cNvSpPr txBox="1"/>
          <p:nvPr/>
        </p:nvSpPr>
        <p:spPr>
          <a:xfrm>
            <a:off x="2881276" y="249709"/>
            <a:ext cx="70560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/>
              <a:t>Гадолиний нейтронозахватная терапия </a:t>
            </a:r>
            <a:r>
              <a:rPr lang="en-US" sz="2400" b="1" u="sng" dirty="0"/>
              <a:t>(</a:t>
            </a:r>
            <a:r>
              <a:rPr lang="ru-RU" sz="2400" b="1" u="sng" dirty="0"/>
              <a:t>ГНЗТ</a:t>
            </a:r>
            <a:r>
              <a:rPr lang="en-US" sz="2400" b="1" u="sng" dirty="0"/>
              <a:t>)</a:t>
            </a:r>
            <a:endParaRPr lang="ru-RU" sz="2400" b="1" u="sng" dirty="0"/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724F07A9-CEA1-2998-6261-BCF7E8203AF7}"/>
              </a:ext>
            </a:extLst>
          </p:cNvPr>
          <p:cNvGrpSpPr/>
          <p:nvPr/>
        </p:nvGrpSpPr>
        <p:grpSpPr>
          <a:xfrm>
            <a:off x="501770" y="1587656"/>
            <a:ext cx="5186565" cy="1903565"/>
            <a:chOff x="565630" y="1062362"/>
            <a:chExt cx="4912169" cy="1716123"/>
          </a:xfrm>
        </p:grpSpPr>
        <p:pic>
          <p:nvPicPr>
            <p:cNvPr id="6" name="Picture 4">
              <a:extLst>
                <a:ext uri="{FF2B5EF4-FFF2-40B4-BE49-F238E27FC236}">
                  <a16:creationId xmlns:a16="http://schemas.microsoft.com/office/drawing/2014/main" id="{20E224A6-9A5B-168E-E1F9-A15805F4E66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53" b="-1524"/>
            <a:stretch/>
          </p:blipFill>
          <p:spPr bwMode="auto">
            <a:xfrm>
              <a:off x="586649" y="1062362"/>
              <a:ext cx="4891150" cy="1178216"/>
            </a:xfrm>
            <a:prstGeom prst="rect">
              <a:avLst/>
            </a:prstGeom>
            <a:noFill/>
            <a:effectLst/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CA13CA9-32F4-2143-2CA5-1D5C9903B7BF}"/>
                </a:ext>
              </a:extLst>
            </p:cNvPr>
            <p:cNvSpPr txBox="1"/>
            <p:nvPr/>
          </p:nvSpPr>
          <p:spPr>
            <a:xfrm>
              <a:off x="565630" y="2507952"/>
              <a:ext cx="1912429" cy="270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1350" b="1" dirty="0"/>
                <a:t>σ </a:t>
              </a:r>
              <a:r>
                <a:rPr lang="en-US" sz="1350" b="1" dirty="0"/>
                <a:t>=3880 barn</a:t>
              </a:r>
              <a:endParaRPr lang="ru-RU" sz="1350" b="1" dirty="0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EC51B7A-5E6C-5D2D-A959-8A7968C57BAF}"/>
                </a:ext>
              </a:extLst>
            </p:cNvPr>
            <p:cNvSpPr txBox="1"/>
            <p:nvPr/>
          </p:nvSpPr>
          <p:spPr>
            <a:xfrm>
              <a:off x="2997152" y="2478981"/>
              <a:ext cx="1912429" cy="270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l-GR" sz="1350" b="1" dirty="0"/>
                <a:t>σ</a:t>
              </a:r>
              <a:r>
                <a:rPr lang="en-US" sz="1350" b="1" dirty="0"/>
                <a:t>=257 000 barn</a:t>
              </a:r>
              <a:endParaRPr lang="ru-RU" sz="1350" b="1" dirty="0"/>
            </a:p>
          </p:txBody>
        </p:sp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1A870D5-ED4A-6FCD-AD8A-0F66B9FA79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81700" y="127671"/>
            <a:ext cx="1344329" cy="638614"/>
          </a:xfrm>
          <a:prstGeom prst="rect">
            <a:avLst/>
          </a:prstGeom>
        </p:spPr>
      </p:pic>
      <p:sp>
        <p:nvSpPr>
          <p:cNvPr id="13" name="Нижний колонтитул 7">
            <a:extLst>
              <a:ext uri="{FF2B5EF4-FFF2-40B4-BE49-F238E27FC236}">
                <a16:creationId xmlns:a16="http://schemas.microsoft.com/office/drawing/2014/main" id="{11D58C1B-06F5-3842-6835-F5365275FD8C}"/>
              </a:ext>
            </a:extLst>
          </p:cNvPr>
          <p:cNvSpPr txBox="1">
            <a:spLocks/>
          </p:cNvSpPr>
          <p:nvPr/>
        </p:nvSpPr>
        <p:spPr>
          <a:xfrm>
            <a:off x="9608818" y="6492875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graphicFrame>
        <p:nvGraphicFramePr>
          <p:cNvPr id="3" name="Таблица 9">
            <a:extLst>
              <a:ext uri="{FF2B5EF4-FFF2-40B4-BE49-F238E27FC236}">
                <a16:creationId xmlns:a16="http://schemas.microsoft.com/office/drawing/2014/main" id="{6ADD0EBC-A025-D96B-6CAB-71E7A477F5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433077"/>
              </p:ext>
            </p:extLst>
          </p:nvPr>
        </p:nvGraphicFramePr>
        <p:xfrm>
          <a:off x="5688335" y="1139576"/>
          <a:ext cx="6111443" cy="22894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5019">
                  <a:extLst>
                    <a:ext uri="{9D8B030D-6E8A-4147-A177-3AD203B41FA5}">
                      <a16:colId xmlns:a16="http://schemas.microsoft.com/office/drawing/2014/main" val="2063141894"/>
                    </a:ext>
                  </a:extLst>
                </a:gridCol>
                <a:gridCol w="913292">
                  <a:extLst>
                    <a:ext uri="{9D8B030D-6E8A-4147-A177-3AD203B41FA5}">
                      <a16:colId xmlns:a16="http://schemas.microsoft.com/office/drawing/2014/main" val="1726841374"/>
                    </a:ext>
                  </a:extLst>
                </a:gridCol>
                <a:gridCol w="1490041">
                  <a:extLst>
                    <a:ext uri="{9D8B030D-6E8A-4147-A177-3AD203B41FA5}">
                      <a16:colId xmlns:a16="http://schemas.microsoft.com/office/drawing/2014/main" val="1521661799"/>
                    </a:ext>
                  </a:extLst>
                </a:gridCol>
                <a:gridCol w="1290126">
                  <a:extLst>
                    <a:ext uri="{9D8B030D-6E8A-4147-A177-3AD203B41FA5}">
                      <a16:colId xmlns:a16="http://schemas.microsoft.com/office/drawing/2014/main" val="2353723706"/>
                    </a:ext>
                  </a:extLst>
                </a:gridCol>
                <a:gridCol w="1532965">
                  <a:extLst>
                    <a:ext uri="{9D8B030D-6E8A-4147-A177-3AD203B41FA5}">
                      <a16:colId xmlns:a16="http://schemas.microsoft.com/office/drawing/2014/main" val="4129762276"/>
                    </a:ext>
                  </a:extLst>
                </a:gridCol>
              </a:tblGrid>
              <a:tr h="1281114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Сечение, </a:t>
                      </a:r>
                      <a:r>
                        <a:rPr lang="ru-RU" sz="1400" dirty="0" err="1"/>
                        <a:t>барн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Выделяемая энергия на одну реакцию, МэВ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/>
                        <a:t>Выделяемая энергия на одну реакцию </a:t>
                      </a:r>
                      <a:r>
                        <a:rPr lang="de-AT" sz="1400" dirty="0"/>
                        <a:t>10B(n,</a:t>
                      </a:r>
                      <a:r>
                        <a:rPr lang="el-GR" sz="1400" dirty="0"/>
                        <a:t>α)7</a:t>
                      </a:r>
                      <a:r>
                        <a:rPr lang="de-AT" sz="1400" dirty="0"/>
                        <a:t>Li </a:t>
                      </a:r>
                      <a:r>
                        <a:rPr lang="ru-RU" sz="1400" dirty="0"/>
                        <a:t> , МэВ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Пробег терапевтического вторичного излучения, мкм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8978184"/>
                  </a:ext>
                </a:extLst>
              </a:tr>
              <a:tr h="399664">
                <a:tc>
                  <a:txBody>
                    <a:bodyPr/>
                    <a:lstStyle/>
                    <a:p>
                      <a:r>
                        <a:rPr lang="ru-RU" sz="1400" dirty="0"/>
                        <a:t>10</a:t>
                      </a:r>
                      <a:r>
                        <a:rPr lang="en-US" sz="1400" dirty="0"/>
                        <a:t>B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3880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1,83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1,83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/>
                        <a:t>  </a:t>
                      </a:r>
                      <a:r>
                        <a:rPr lang="en-US" sz="1400" dirty="0"/>
                        <a:t>&lt;</a:t>
                      </a:r>
                      <a:r>
                        <a:rPr lang="ru-RU" sz="1400" dirty="0"/>
                        <a:t> </a:t>
                      </a:r>
                      <a:r>
                        <a:rPr lang="en-US" sz="1400" dirty="0"/>
                        <a:t>10 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0851847"/>
                  </a:ext>
                </a:extLst>
              </a:tr>
              <a:tr h="399664">
                <a:tc>
                  <a:txBody>
                    <a:bodyPr/>
                    <a:lstStyle/>
                    <a:p>
                      <a:r>
                        <a:rPr lang="en-US" sz="1400" dirty="0"/>
                        <a:t>157Gd</a:t>
                      </a:r>
                      <a:r>
                        <a:rPr lang="ru-RU" sz="1400" dirty="0"/>
                        <a:t> (15,65 %)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257000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0,05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/>
                        <a:t>3,3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&lt;50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1905056"/>
                  </a:ext>
                </a:extLst>
              </a:tr>
            </a:tbl>
          </a:graphicData>
        </a:graphic>
      </p:graphicFrame>
      <p:sp>
        <p:nvSpPr>
          <p:cNvPr id="14" name="Номер слайда 2">
            <a:extLst>
              <a:ext uri="{FF2B5EF4-FFF2-40B4-BE49-F238E27FC236}">
                <a16:creationId xmlns:a16="http://schemas.microsoft.com/office/drawing/2014/main" id="{A10E06A6-2F2F-7243-C6F2-00F691FEF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31</a:t>
            </a:fld>
            <a:endParaRPr lang="ru-RU" dirty="0"/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672B5009-DED9-4951-BD3B-72892B0C95AA}"/>
              </a:ext>
            </a:extLst>
          </p:cNvPr>
          <p:cNvGrpSpPr/>
          <p:nvPr/>
        </p:nvGrpSpPr>
        <p:grpSpPr>
          <a:xfrm>
            <a:off x="478544" y="3750966"/>
            <a:ext cx="4849219" cy="2741909"/>
            <a:chOff x="376390" y="3134703"/>
            <a:chExt cx="4849219" cy="2741909"/>
          </a:xfrm>
        </p:grpSpPr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7C3F1939-A961-4D8F-8E16-F7B848ECEC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76390" y="3134703"/>
              <a:ext cx="4805464" cy="2171611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C05169A-28C0-4102-94E2-37A0D4AD619A}"/>
                </a:ext>
              </a:extLst>
            </p:cNvPr>
            <p:cNvSpPr txBox="1"/>
            <p:nvPr/>
          </p:nvSpPr>
          <p:spPr>
            <a:xfrm>
              <a:off x="1955260" y="5507280"/>
              <a:ext cx="20914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Photon energy, keV</a:t>
              </a:r>
              <a:endParaRPr lang="ru-RU" dirty="0"/>
            </a:p>
          </p:txBody>
        </p:sp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2ED35F00-2C04-4C77-A947-5129F2EE40C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97839" y="5306176"/>
              <a:ext cx="4127770" cy="176772"/>
            </a:xfrm>
            <a:prstGeom prst="rect">
              <a:avLst/>
            </a:prstGeom>
          </p:spPr>
        </p:pic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BC01EC46-D16F-412D-8DD5-4AC1E377A86F}"/>
              </a:ext>
            </a:extLst>
          </p:cNvPr>
          <p:cNvGrpSpPr/>
          <p:nvPr/>
        </p:nvGrpSpPr>
        <p:grpSpPr>
          <a:xfrm>
            <a:off x="5327763" y="3608076"/>
            <a:ext cx="4900856" cy="2884799"/>
            <a:chOff x="6083860" y="2683923"/>
            <a:chExt cx="4900856" cy="2884799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11528EC3-9C74-4955-9947-6010D2C595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083860" y="2683923"/>
              <a:ext cx="4847950" cy="2402749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B66EFCF-BB11-46AA-BBFB-07C374FE406E}"/>
                </a:ext>
              </a:extLst>
            </p:cNvPr>
            <p:cNvSpPr txBox="1"/>
            <p:nvPr/>
          </p:nvSpPr>
          <p:spPr>
            <a:xfrm>
              <a:off x="7872918" y="5199390"/>
              <a:ext cx="2363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Electron energy, keV</a:t>
              </a:r>
              <a:endParaRPr lang="ru-RU" dirty="0"/>
            </a:p>
          </p:txBody>
        </p:sp>
        <p:pic>
          <p:nvPicPr>
            <p:cNvPr id="22" name="Рисунок 21">
              <a:extLst>
                <a:ext uri="{FF2B5EF4-FFF2-40B4-BE49-F238E27FC236}">
                  <a16:creationId xmlns:a16="http://schemas.microsoft.com/office/drawing/2014/main" id="{9F7C2E67-67B5-4267-906E-8E3A2418D3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856946" y="5046900"/>
              <a:ext cx="4127770" cy="176772"/>
            </a:xfrm>
            <a:prstGeom prst="rect">
              <a:avLst/>
            </a:prstGeom>
          </p:spPr>
        </p:pic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7A8253B6-28C1-4DB3-A317-AEDA821156BE}"/>
              </a:ext>
            </a:extLst>
          </p:cNvPr>
          <p:cNvSpPr txBox="1"/>
          <p:nvPr/>
        </p:nvSpPr>
        <p:spPr>
          <a:xfrm>
            <a:off x="4904100" y="6333074"/>
            <a:ext cx="1457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400" dirty="0"/>
              <a:t>T. </a:t>
            </a:r>
            <a:r>
              <a:rPr lang="de-AT" sz="1400" dirty="0" err="1"/>
              <a:t>Goorley</a:t>
            </a:r>
            <a:r>
              <a:rPr lang="de-AT" sz="1400" dirty="0"/>
              <a:t> 2000</a:t>
            </a:r>
            <a:endParaRPr lang="ru-RU" sz="1400" dirty="0"/>
          </a:p>
        </p:txBody>
      </p:sp>
      <p:graphicFrame>
        <p:nvGraphicFramePr>
          <p:cNvPr id="24" name="Таблица 23">
            <a:extLst>
              <a:ext uri="{FF2B5EF4-FFF2-40B4-BE49-F238E27FC236}">
                <a16:creationId xmlns:a16="http://schemas.microsoft.com/office/drawing/2014/main" id="{BFD102D2-1EA6-4751-B33A-8AFAE91D9E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720010"/>
              </p:ext>
            </p:extLst>
          </p:nvPr>
        </p:nvGraphicFramePr>
        <p:xfrm>
          <a:off x="10228619" y="4013811"/>
          <a:ext cx="1804120" cy="1645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2060">
                  <a:extLst>
                    <a:ext uri="{9D8B030D-6E8A-4147-A177-3AD203B41FA5}">
                      <a16:colId xmlns:a16="http://schemas.microsoft.com/office/drawing/2014/main" val="2723190810"/>
                    </a:ext>
                  </a:extLst>
                </a:gridCol>
                <a:gridCol w="902060">
                  <a:extLst>
                    <a:ext uri="{9D8B030D-6E8A-4147-A177-3AD203B41FA5}">
                      <a16:colId xmlns:a16="http://schemas.microsoft.com/office/drawing/2014/main" val="1995626806"/>
                    </a:ext>
                  </a:extLst>
                </a:gridCol>
              </a:tblGrid>
              <a:tr h="245992"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ЛПЭ</a:t>
                      </a:r>
                      <a:r>
                        <a:rPr lang="en-US" sz="1200" dirty="0"/>
                        <a:t> </a:t>
                      </a:r>
                      <a:r>
                        <a:rPr lang="ru-RU" sz="1200" dirty="0"/>
                        <a:t>кэВ</a:t>
                      </a:r>
                      <a:r>
                        <a:rPr lang="en-US" sz="1200" dirty="0"/>
                        <a:t>/</a:t>
                      </a:r>
                      <a:r>
                        <a:rPr lang="ru-RU" sz="1200" dirty="0"/>
                        <a:t>мкм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7912133"/>
                  </a:ext>
                </a:extLst>
              </a:tr>
              <a:tr h="245992">
                <a:tc>
                  <a:txBody>
                    <a:bodyPr/>
                    <a:lstStyle/>
                    <a:p>
                      <a:r>
                        <a:rPr lang="ru-RU" sz="1200" dirty="0"/>
                        <a:t>Электроны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0,2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2224525"/>
                  </a:ext>
                </a:extLst>
              </a:tr>
              <a:tr h="245992">
                <a:tc>
                  <a:txBody>
                    <a:bodyPr/>
                    <a:lstStyle/>
                    <a:p>
                      <a:r>
                        <a:rPr lang="ru-RU" sz="1200" dirty="0" err="1"/>
                        <a:t>Ожэ</a:t>
                      </a:r>
                      <a:r>
                        <a:rPr lang="ru-RU" sz="1200" dirty="0"/>
                        <a:t>-электроны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4-26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5084541"/>
                  </a:ext>
                </a:extLst>
              </a:tr>
              <a:tr h="245992">
                <a:tc>
                  <a:txBody>
                    <a:bodyPr/>
                    <a:lstStyle/>
                    <a:p>
                      <a:r>
                        <a:rPr lang="ru-RU" sz="1200" dirty="0"/>
                        <a:t>Альфа-излучение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80-100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885779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19F5AAD-962A-4001-86CE-452B175D1DB1}"/>
              </a:ext>
            </a:extLst>
          </p:cNvPr>
          <p:cNvSpPr txBox="1"/>
          <p:nvPr/>
        </p:nvSpPr>
        <p:spPr>
          <a:xfrm>
            <a:off x="6988645" y="6158767"/>
            <a:ext cx="271732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Энергия электронов, кэВ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65D7D9B-7577-4976-AFA4-ACFA25E42BB9}"/>
              </a:ext>
            </a:extLst>
          </p:cNvPr>
          <p:cNvSpPr txBox="1"/>
          <p:nvPr/>
        </p:nvSpPr>
        <p:spPr>
          <a:xfrm>
            <a:off x="1710453" y="6187164"/>
            <a:ext cx="271732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dirty="0"/>
              <a:t>Энергия фотонов, кэВ</a:t>
            </a: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C67EBF3D-96F9-4ACB-842F-383EB1480C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5250" y="1"/>
            <a:ext cx="666749" cy="91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9014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E5952D-1881-40A4-A4E9-AC02F1DF5BCF}"/>
              </a:ext>
            </a:extLst>
          </p:cNvPr>
          <p:cNvSpPr txBox="1"/>
          <p:nvPr/>
        </p:nvSpPr>
        <p:spPr>
          <a:xfrm>
            <a:off x="2789704" y="2152089"/>
            <a:ext cx="682214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dirty="0"/>
          </a:p>
          <a:p>
            <a:pPr algn="ctr"/>
            <a:r>
              <a:rPr lang="ru-RU" sz="4400" dirty="0"/>
              <a:t>Спасибо за внимание!</a:t>
            </a:r>
          </a:p>
          <a:p>
            <a:pPr algn="ctr"/>
            <a:endParaRPr lang="ru-RU" sz="40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07BFBDE-C260-4EFC-938B-B1106F14C4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" t="25907" r="-4131" b="26589"/>
          <a:stretch/>
        </p:blipFill>
        <p:spPr>
          <a:xfrm>
            <a:off x="81700" y="127671"/>
            <a:ext cx="1344329" cy="638614"/>
          </a:xfrm>
          <a:prstGeom prst="rect">
            <a:avLst/>
          </a:prstGeom>
        </p:spPr>
      </p:pic>
      <p:sp>
        <p:nvSpPr>
          <p:cNvPr id="4" name="Нижний колонтитул 7">
            <a:extLst>
              <a:ext uri="{FF2B5EF4-FFF2-40B4-BE49-F238E27FC236}">
                <a16:creationId xmlns:a16="http://schemas.microsoft.com/office/drawing/2014/main" id="{9D0127EB-EBC2-4EC7-81FF-405920CD9303}"/>
              </a:ext>
            </a:extLst>
          </p:cNvPr>
          <p:cNvSpPr txBox="1">
            <a:spLocks/>
          </p:cNvSpPr>
          <p:nvPr/>
        </p:nvSpPr>
        <p:spPr>
          <a:xfrm>
            <a:off x="9519171" y="6331510"/>
            <a:ext cx="25831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err="1"/>
              <a:t>Липенгольц</a:t>
            </a:r>
            <a:r>
              <a:rPr lang="ru-RU" dirty="0"/>
              <a:t> А.А</a:t>
            </a:r>
            <a:r>
              <a:rPr lang="en-US" dirty="0"/>
              <a:t>. lipengolts@mail.ru</a:t>
            </a:r>
            <a:endParaRPr lang="ru-RU" dirty="0"/>
          </a:p>
        </p:txBody>
      </p:sp>
      <p:sp>
        <p:nvSpPr>
          <p:cNvPr id="5" name="Номер слайда 2">
            <a:extLst>
              <a:ext uri="{FF2B5EF4-FFF2-40B4-BE49-F238E27FC236}">
                <a16:creationId xmlns:a16="http://schemas.microsoft.com/office/drawing/2014/main" id="{BA4AE40F-FA54-41AC-9391-C4C43624E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289989" y="6377842"/>
            <a:ext cx="669235" cy="365125"/>
          </a:xfrm>
        </p:spPr>
        <p:txBody>
          <a:bodyPr/>
          <a:lstStyle/>
          <a:p>
            <a:pPr algn="l"/>
            <a:fld id="{CDC68ABA-CC4C-418A-BF6F-F9A8A8664C3B}" type="slidenum">
              <a:rPr lang="ru-RU" smtClean="0"/>
              <a:pPr algn="l"/>
              <a:t>32</a:t>
            </a:fld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463902B-A7A5-46D5-8B67-CEE4BA52C4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611" y="4411813"/>
            <a:ext cx="4348777" cy="244618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44FCC9C-76E2-4EA0-84DE-A4185C28E4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6694" y="0"/>
            <a:ext cx="1005305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8066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2933</TotalTime>
  <Words>3452</Words>
  <Application>Microsoft Office PowerPoint</Application>
  <PresentationFormat>Широкоэкранный</PresentationFormat>
  <Paragraphs>748</Paragraphs>
  <Slides>32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AdvP641C</vt:lpstr>
      <vt:lpstr>Arial</vt:lpstr>
      <vt:lpstr>Calibri</vt:lpstr>
      <vt:lpstr>Calibri Light</vt:lpstr>
      <vt:lpstr>Symbol</vt:lpstr>
      <vt:lpstr>Times New Roman</vt:lpstr>
      <vt:lpstr>Тема Office</vt:lpstr>
      <vt:lpstr>Graph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 Липенгольц</dc:creator>
  <cp:lastModifiedBy>Reviewer 1</cp:lastModifiedBy>
  <cp:revision>347</cp:revision>
  <dcterms:created xsi:type="dcterms:W3CDTF">2022-09-14T19:08:03Z</dcterms:created>
  <dcterms:modified xsi:type="dcterms:W3CDTF">2026-05-19T20:44:49Z</dcterms:modified>
</cp:coreProperties>
</file>