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tiff" ContentType="image/tiff"/>
  <Default Extension="tif" ContentType="image/tiff"/>
  <Default Extension="vml" ContentType="application/vnd.openxmlformats-officedocument.vmlDrawing"/>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Lst>
  <p:notesMasterIdLst>
    <p:notesMasterId r:id="rId42"/>
  </p:notesMasterIdLst>
  <p:sldIdLst>
    <p:sldId id="256" r:id="rId2"/>
    <p:sldId id="294" r:id="rId3"/>
    <p:sldId id="296" r:id="rId4"/>
    <p:sldId id="298" r:id="rId5"/>
    <p:sldId id="303" r:id="rId6"/>
    <p:sldId id="291" r:id="rId7"/>
    <p:sldId id="307" r:id="rId8"/>
    <p:sldId id="304" r:id="rId9"/>
    <p:sldId id="314" r:id="rId10"/>
    <p:sldId id="329" r:id="rId11"/>
    <p:sldId id="325" r:id="rId12"/>
    <p:sldId id="327" r:id="rId13"/>
    <p:sldId id="326" r:id="rId14"/>
    <p:sldId id="328" r:id="rId15"/>
    <p:sldId id="331" r:id="rId16"/>
    <p:sldId id="332" r:id="rId17"/>
    <p:sldId id="335" r:id="rId18"/>
    <p:sldId id="345" r:id="rId19"/>
    <p:sldId id="336" r:id="rId20"/>
    <p:sldId id="352" r:id="rId21"/>
    <p:sldId id="353" r:id="rId22"/>
    <p:sldId id="354" r:id="rId23"/>
    <p:sldId id="355" r:id="rId24"/>
    <p:sldId id="333" r:id="rId25"/>
    <p:sldId id="334" r:id="rId26"/>
    <p:sldId id="337" r:id="rId27"/>
    <p:sldId id="343" r:id="rId28"/>
    <p:sldId id="340" r:id="rId29"/>
    <p:sldId id="342" r:id="rId30"/>
    <p:sldId id="341" r:id="rId31"/>
    <p:sldId id="344" r:id="rId32"/>
    <p:sldId id="349" r:id="rId33"/>
    <p:sldId id="346" r:id="rId34"/>
    <p:sldId id="347" r:id="rId35"/>
    <p:sldId id="348" r:id="rId36"/>
    <p:sldId id="350" r:id="rId37"/>
    <p:sldId id="357" r:id="rId38"/>
    <p:sldId id="358" r:id="rId39"/>
    <p:sldId id="359" r:id="rId40"/>
    <p:sldId id="351" r:id="rId41"/>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14" d="100"/>
          <a:sy n="114" d="100"/>
        </p:scale>
        <p:origin x="474"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56.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7EAAC61-4F85-40E6-AEDB-9A814C58E711}" type="datetimeFigureOut">
              <a:rPr lang="ru-RU" smtClean="0"/>
              <a:t>20.05.2026</a:t>
            </a:fld>
            <a:endParaRPr lang="ru-RU"/>
          </a:p>
        </p:txBody>
      </p:sp>
      <p:sp>
        <p:nvSpPr>
          <p:cNvPr id="4" name="Образ слайда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D7CBDF39-2165-4E52-BBBF-626822BE2368}" type="slidenum">
              <a:rPr lang="ru-RU" smtClean="0"/>
              <a:t>‹#›</a:t>
            </a:fld>
            <a:endParaRPr lang="ru-RU"/>
          </a:p>
        </p:txBody>
      </p:sp>
    </p:spTree>
    <p:extLst>
      <p:ext uri="{BB962C8B-B14F-4D97-AF65-F5344CB8AC3E}">
        <p14:creationId xmlns:p14="http://schemas.microsoft.com/office/powerpoint/2010/main" val="234030823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5"/>
          </p:nvPr>
        </p:nvSpPr>
        <p:spPr/>
        <p:txBody>
          <a:bodyPr/>
          <a:lstStyle/>
          <a:p>
            <a:fld id="{F413511E-0C52-4B72-B5C6-F5538A43055D}" type="slidenum">
              <a:rPr lang="ru-RU" smtClean="0"/>
              <a:t>21</a:t>
            </a:fld>
            <a:endParaRPr lang="ru-RU"/>
          </a:p>
        </p:txBody>
      </p:sp>
    </p:spTree>
    <p:extLst>
      <p:ext uri="{BB962C8B-B14F-4D97-AF65-F5344CB8AC3E}">
        <p14:creationId xmlns:p14="http://schemas.microsoft.com/office/powerpoint/2010/main" val="68355121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r>
              <a:rPr lang="ru-RU" dirty="0"/>
              <a:t>Сказать зачем сравнение с рентгеном</a:t>
            </a:r>
          </a:p>
        </p:txBody>
      </p:sp>
      <p:sp>
        <p:nvSpPr>
          <p:cNvPr id="4" name="Номер слайда 3"/>
          <p:cNvSpPr>
            <a:spLocks noGrp="1"/>
          </p:cNvSpPr>
          <p:nvPr>
            <p:ph type="sldNum" sz="quarter" idx="10"/>
          </p:nvPr>
        </p:nvSpPr>
        <p:spPr/>
        <p:txBody>
          <a:bodyPr/>
          <a:lstStyle/>
          <a:p>
            <a:fld id="{58F7CF9D-B9D0-40B5-8DCB-BD568B8D5453}" type="slidenum">
              <a:rPr lang="ru-RU" smtClean="0"/>
              <a:t>28</a:t>
            </a:fld>
            <a:endParaRPr lang="ru-RU"/>
          </a:p>
        </p:txBody>
      </p:sp>
    </p:spTree>
    <p:extLst>
      <p:ext uri="{BB962C8B-B14F-4D97-AF65-F5344CB8AC3E}">
        <p14:creationId xmlns:p14="http://schemas.microsoft.com/office/powerpoint/2010/main" val="397068710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8884BF-CA69-0A76-D7EE-3E86F641E9B6}"/>
            </a:ext>
          </a:extLst>
        </p:cNvPr>
        <p:cNvGrpSpPr/>
        <p:nvPr/>
      </p:nvGrpSpPr>
      <p:grpSpPr>
        <a:xfrm>
          <a:off x="0" y="0"/>
          <a:ext cx="0" cy="0"/>
          <a:chOff x="0" y="0"/>
          <a:chExt cx="0" cy="0"/>
        </a:xfrm>
      </p:grpSpPr>
      <p:sp>
        <p:nvSpPr>
          <p:cNvPr id="2" name="Образ слайда 1">
            <a:extLst>
              <a:ext uri="{FF2B5EF4-FFF2-40B4-BE49-F238E27FC236}">
                <a16:creationId xmlns:a16="http://schemas.microsoft.com/office/drawing/2014/main" id="{97FB3CC5-0444-A453-08A2-853366B91088}"/>
              </a:ext>
            </a:extLst>
          </p:cNvPr>
          <p:cNvSpPr>
            <a:spLocks noGrp="1" noRot="1" noChangeAspect="1"/>
          </p:cNvSpPr>
          <p:nvPr>
            <p:ph type="sldImg"/>
          </p:nvPr>
        </p:nvSpPr>
        <p:spPr/>
      </p:sp>
      <p:sp>
        <p:nvSpPr>
          <p:cNvPr id="3" name="Заметки 2">
            <a:extLst>
              <a:ext uri="{FF2B5EF4-FFF2-40B4-BE49-F238E27FC236}">
                <a16:creationId xmlns:a16="http://schemas.microsoft.com/office/drawing/2014/main" id="{4E0699EA-79CC-FF49-B6A0-87C2AE2DBFD9}"/>
              </a:ext>
            </a:extLst>
          </p:cNvPr>
          <p:cNvSpPr>
            <a:spLocks noGrp="1"/>
          </p:cNvSpPr>
          <p:nvPr>
            <p:ph type="body" idx="1"/>
          </p:nvPr>
        </p:nvSpPr>
        <p:spPr/>
        <p:txBody>
          <a:bodyPr/>
          <a:lstStyle/>
          <a:p>
            <a:endParaRPr lang="ru-RU" dirty="0"/>
          </a:p>
        </p:txBody>
      </p:sp>
      <p:sp>
        <p:nvSpPr>
          <p:cNvPr id="4" name="Номер слайда 3">
            <a:extLst>
              <a:ext uri="{FF2B5EF4-FFF2-40B4-BE49-F238E27FC236}">
                <a16:creationId xmlns:a16="http://schemas.microsoft.com/office/drawing/2014/main" id="{B0D9DAF8-DEB9-3A05-3336-7F2116289984}"/>
              </a:ext>
            </a:extLst>
          </p:cNvPr>
          <p:cNvSpPr>
            <a:spLocks noGrp="1"/>
          </p:cNvSpPr>
          <p:nvPr>
            <p:ph type="sldNum" sz="quarter" idx="10"/>
          </p:nvPr>
        </p:nvSpPr>
        <p:spPr/>
        <p:txBody>
          <a:bodyPr/>
          <a:lstStyle/>
          <a:p>
            <a:fld id="{58F7CF9D-B9D0-40B5-8DCB-BD568B8D5453}" type="slidenum">
              <a:rPr lang="ru-RU" smtClean="0"/>
              <a:t>29</a:t>
            </a:fld>
            <a:endParaRPr lang="ru-RU"/>
          </a:p>
        </p:txBody>
      </p:sp>
    </p:spTree>
    <p:extLst>
      <p:ext uri="{BB962C8B-B14F-4D97-AF65-F5344CB8AC3E}">
        <p14:creationId xmlns:p14="http://schemas.microsoft.com/office/powerpoint/2010/main" val="14694376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524000" y="1122363"/>
            <a:ext cx="9144000" cy="2387600"/>
          </a:xfrm>
        </p:spPr>
        <p:txBody>
          <a:bodyPr anchor="b"/>
          <a:lstStyle>
            <a:lvl1pPr algn="ctr">
              <a:defRPr sz="6000"/>
            </a:lvl1pPr>
          </a:lstStyle>
          <a:p>
            <a:r>
              <a:rPr lang="ru-RU" smtClean="0"/>
              <a:t>Образец заголовка</a:t>
            </a:r>
            <a:endParaRPr lang="ru-RU"/>
          </a:p>
        </p:txBody>
      </p:sp>
      <p:sp>
        <p:nvSpPr>
          <p:cNvPr id="3" name="Подзаголовок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7F4F5A-F633-43A8-AF93-3BD791845875}" type="datetime1">
              <a:rPr lang="ru-RU" smtClean="0"/>
              <a:t>20.05.2026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1227A6C-A7EB-4AAD-9805-70BC9D54C728}" type="slidenum">
              <a:rPr lang="ru-RU" smtClean="0"/>
              <a:t>‹#›</a:t>
            </a:fld>
            <a:endParaRPr lang="ru-RU"/>
          </a:p>
        </p:txBody>
      </p:sp>
    </p:spTree>
    <p:extLst>
      <p:ext uri="{BB962C8B-B14F-4D97-AF65-F5344CB8AC3E}">
        <p14:creationId xmlns:p14="http://schemas.microsoft.com/office/powerpoint/2010/main" val="19993017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C4E4FBE5-1A45-427D-8A14-F5CA48054D23}" type="datetime1">
              <a:rPr lang="ru-RU" smtClean="0"/>
              <a:t>20.05.2026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1227A6C-A7EB-4AAD-9805-70BC9D54C728}" type="slidenum">
              <a:rPr lang="ru-RU" smtClean="0"/>
              <a:t>‹#›</a:t>
            </a:fld>
            <a:endParaRPr lang="ru-RU"/>
          </a:p>
        </p:txBody>
      </p:sp>
    </p:spTree>
    <p:extLst>
      <p:ext uri="{BB962C8B-B14F-4D97-AF65-F5344CB8AC3E}">
        <p14:creationId xmlns:p14="http://schemas.microsoft.com/office/powerpoint/2010/main" val="37142480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1850" y="1709738"/>
            <a:ext cx="10515600" cy="2852737"/>
          </a:xfrm>
        </p:spPr>
        <p:txBody>
          <a:bodyPr anchor="b"/>
          <a:lstStyle>
            <a:lvl1pPr>
              <a:defRPr sz="6000"/>
            </a:lvl1pPr>
          </a:lstStyle>
          <a:p>
            <a:r>
              <a:rPr lang="ru-RU" smtClean="0"/>
              <a:t>Образец заголовка</a:t>
            </a:r>
            <a:endParaRPr lang="ru-RU"/>
          </a:p>
        </p:txBody>
      </p:sp>
      <p:sp>
        <p:nvSpPr>
          <p:cNvPr id="3" name="Текст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4A39BA45-684F-4E36-8105-ED6687CF5723}" type="datetime1">
              <a:rPr lang="ru-RU" smtClean="0"/>
              <a:t>20.05.2026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1227A6C-A7EB-4AAD-9805-70BC9D54C728}" type="slidenum">
              <a:rPr lang="ru-RU" smtClean="0"/>
              <a:t>‹#›</a:t>
            </a:fld>
            <a:endParaRPr lang="ru-RU"/>
          </a:p>
        </p:txBody>
      </p:sp>
    </p:spTree>
    <p:extLst>
      <p:ext uri="{BB962C8B-B14F-4D97-AF65-F5344CB8AC3E}">
        <p14:creationId xmlns:p14="http://schemas.microsoft.com/office/powerpoint/2010/main" val="37331649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Объект 2"/>
          <p:cNvSpPr>
            <a:spLocks noGrp="1"/>
          </p:cNvSpPr>
          <p:nvPr>
            <p:ph sz="half" idx="1"/>
          </p:nvPr>
        </p:nvSpPr>
        <p:spPr>
          <a:xfrm>
            <a:off x="838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Объект 3"/>
          <p:cNvSpPr>
            <a:spLocks noGrp="1"/>
          </p:cNvSpPr>
          <p:nvPr>
            <p:ph sz="half" idx="2"/>
          </p:nvPr>
        </p:nvSpPr>
        <p:spPr>
          <a:xfrm>
            <a:off x="6172200" y="1825625"/>
            <a:ext cx="5181600" cy="435133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C22BD2B4-55AE-47D4-AE99-CA868022FC11}" type="datetime1">
              <a:rPr lang="ru-RU" smtClean="0"/>
              <a:t>20.05.2026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1227A6C-A7EB-4AAD-9805-70BC9D54C728}" type="slidenum">
              <a:rPr lang="ru-RU" smtClean="0"/>
              <a:t>‹#›</a:t>
            </a:fld>
            <a:endParaRPr lang="ru-RU"/>
          </a:p>
        </p:txBody>
      </p:sp>
    </p:spTree>
    <p:extLst>
      <p:ext uri="{BB962C8B-B14F-4D97-AF65-F5344CB8AC3E}">
        <p14:creationId xmlns:p14="http://schemas.microsoft.com/office/powerpoint/2010/main" val="138594326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365125"/>
            <a:ext cx="10515600" cy="1325563"/>
          </a:xfrm>
        </p:spPr>
        <p:txBody>
          <a:bodyPr/>
          <a:lstStyle/>
          <a:p>
            <a:r>
              <a:rPr lang="ru-RU" smtClean="0"/>
              <a:t>Образец заголовка</a:t>
            </a:r>
            <a:endParaRPr lang="ru-RU"/>
          </a:p>
        </p:txBody>
      </p:sp>
      <p:sp>
        <p:nvSpPr>
          <p:cNvPr id="3" name="Текст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Объект 3"/>
          <p:cNvSpPr>
            <a:spLocks noGrp="1"/>
          </p:cNvSpPr>
          <p:nvPr>
            <p:ph sz="half" idx="2"/>
          </p:nvPr>
        </p:nvSpPr>
        <p:spPr>
          <a:xfrm>
            <a:off x="839788" y="2505075"/>
            <a:ext cx="5157787"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Объект 5"/>
          <p:cNvSpPr>
            <a:spLocks noGrp="1"/>
          </p:cNvSpPr>
          <p:nvPr>
            <p:ph sz="quarter" idx="4"/>
          </p:nvPr>
        </p:nvSpPr>
        <p:spPr>
          <a:xfrm>
            <a:off x="6172200" y="2505075"/>
            <a:ext cx="5183188" cy="3684588"/>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A7739234-1B15-41A5-A6B2-3359D76A0C12}" type="datetime1">
              <a:rPr lang="ru-RU" smtClean="0"/>
              <a:t>20.05.2026</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F1227A6C-A7EB-4AAD-9805-70BC9D54C728}" type="slidenum">
              <a:rPr lang="ru-RU" smtClean="0"/>
              <a:t>‹#›</a:t>
            </a:fld>
            <a:endParaRPr lang="ru-RU"/>
          </a:p>
        </p:txBody>
      </p:sp>
    </p:spTree>
    <p:extLst>
      <p:ext uri="{BB962C8B-B14F-4D97-AF65-F5344CB8AC3E}">
        <p14:creationId xmlns:p14="http://schemas.microsoft.com/office/powerpoint/2010/main" val="32638105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4B845139-BF1D-4DEA-8838-958CB58B6A14}" type="datetime1">
              <a:rPr lang="ru-RU" smtClean="0"/>
              <a:t>20.05.2026</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F1227A6C-A7EB-4AAD-9805-70BC9D54C728}" type="slidenum">
              <a:rPr lang="ru-RU" smtClean="0"/>
              <a:t>‹#›</a:t>
            </a:fld>
            <a:endParaRPr lang="ru-RU"/>
          </a:p>
        </p:txBody>
      </p:sp>
    </p:spTree>
    <p:extLst>
      <p:ext uri="{BB962C8B-B14F-4D97-AF65-F5344CB8AC3E}">
        <p14:creationId xmlns:p14="http://schemas.microsoft.com/office/powerpoint/2010/main" val="1188032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88604019-5AF7-4A23-B7B3-404E287DD85C}" type="datetime1">
              <a:rPr lang="ru-RU" smtClean="0"/>
              <a:t>20.05.2026</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F1227A6C-A7EB-4AAD-9805-70BC9D54C728}" type="slidenum">
              <a:rPr lang="ru-RU" smtClean="0"/>
              <a:t>‹#›</a:t>
            </a:fld>
            <a:endParaRPr lang="ru-RU"/>
          </a:p>
        </p:txBody>
      </p:sp>
    </p:spTree>
    <p:extLst>
      <p:ext uri="{BB962C8B-B14F-4D97-AF65-F5344CB8AC3E}">
        <p14:creationId xmlns:p14="http://schemas.microsoft.com/office/powerpoint/2010/main" val="220889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Объект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ED52A95D-97D8-47A5-ACEA-7D1AB04998B8}" type="datetime1">
              <a:rPr lang="ru-RU" smtClean="0"/>
              <a:t>20.05.2026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1227A6C-A7EB-4AAD-9805-70BC9D54C728}" type="slidenum">
              <a:rPr lang="ru-RU" smtClean="0"/>
              <a:t>‹#›</a:t>
            </a:fld>
            <a:endParaRPr lang="ru-RU"/>
          </a:p>
        </p:txBody>
      </p:sp>
    </p:spTree>
    <p:extLst>
      <p:ext uri="{BB962C8B-B14F-4D97-AF65-F5344CB8AC3E}">
        <p14:creationId xmlns:p14="http://schemas.microsoft.com/office/powerpoint/2010/main" val="173416434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9788" y="457200"/>
            <a:ext cx="3932237" cy="1600200"/>
          </a:xfrm>
        </p:spPr>
        <p:txBody>
          <a:bodyPr anchor="b"/>
          <a:lstStyle>
            <a:lvl1pPr>
              <a:defRPr sz="3200"/>
            </a:lvl1pPr>
          </a:lstStyle>
          <a:p>
            <a:r>
              <a:rPr lang="ru-RU" smtClean="0"/>
              <a:t>Образец заголовка</a:t>
            </a:r>
            <a:endParaRPr lang="ru-RU"/>
          </a:p>
        </p:txBody>
      </p:sp>
      <p:sp>
        <p:nvSpPr>
          <p:cNvPr id="3" name="Рисунок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ru-RU" smtClean="0"/>
              <a:t>Образец текста</a:t>
            </a:r>
          </a:p>
        </p:txBody>
      </p:sp>
      <p:sp>
        <p:nvSpPr>
          <p:cNvPr id="5" name="Дата 4"/>
          <p:cNvSpPr>
            <a:spLocks noGrp="1"/>
          </p:cNvSpPr>
          <p:nvPr>
            <p:ph type="dt" sz="half" idx="10"/>
          </p:nvPr>
        </p:nvSpPr>
        <p:spPr/>
        <p:txBody>
          <a:bodyPr/>
          <a:lstStyle/>
          <a:p>
            <a:fld id="{87B95109-EA61-4127-8E50-0E46C1B9EC16}" type="datetime1">
              <a:rPr lang="ru-RU" smtClean="0"/>
              <a:t>20.05.2026</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F1227A6C-A7EB-4AAD-9805-70BC9D54C728}" type="slidenum">
              <a:rPr lang="ru-RU" smtClean="0"/>
              <a:t>‹#›</a:t>
            </a:fld>
            <a:endParaRPr lang="ru-RU"/>
          </a:p>
        </p:txBody>
      </p:sp>
    </p:spTree>
    <p:extLst>
      <p:ext uri="{BB962C8B-B14F-4D97-AF65-F5344CB8AC3E}">
        <p14:creationId xmlns:p14="http://schemas.microsoft.com/office/powerpoint/2010/main" val="205404095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8BCC3952-70FE-4D6A-993F-DCDD6A32D20F}" type="datetime1">
              <a:rPr lang="ru-RU" smtClean="0"/>
              <a:t>20.05.2026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1227A6C-A7EB-4AAD-9805-70BC9D54C728}" type="slidenum">
              <a:rPr lang="ru-RU" smtClean="0"/>
              <a:t>‹#›</a:t>
            </a:fld>
            <a:endParaRPr lang="ru-RU"/>
          </a:p>
        </p:txBody>
      </p:sp>
    </p:spTree>
    <p:extLst>
      <p:ext uri="{BB962C8B-B14F-4D97-AF65-F5344CB8AC3E}">
        <p14:creationId xmlns:p14="http://schemas.microsoft.com/office/powerpoint/2010/main" val="351317593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724900" y="365125"/>
            <a:ext cx="2628900" cy="5811838"/>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838200" y="365125"/>
            <a:ext cx="7734300" cy="5811838"/>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1A1F10AE-47A0-4AB3-A4B8-CE02250FC063}" type="datetime1">
              <a:rPr lang="ru-RU" smtClean="0"/>
              <a:t>20.05.2026</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F1227A6C-A7EB-4AAD-9805-70BC9D54C728}" type="slidenum">
              <a:rPr lang="ru-RU" smtClean="0"/>
              <a:t>‹#›</a:t>
            </a:fld>
            <a:endParaRPr lang="ru-RU"/>
          </a:p>
        </p:txBody>
      </p:sp>
    </p:spTree>
    <p:extLst>
      <p:ext uri="{BB962C8B-B14F-4D97-AF65-F5344CB8AC3E}">
        <p14:creationId xmlns:p14="http://schemas.microsoft.com/office/powerpoint/2010/main" val="238410401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9DF3A8E-87F7-4458-8D9C-84383BA6EEA6}" type="datetime1">
              <a:rPr lang="ru-RU" smtClean="0"/>
              <a:t>20.05.2026</a:t>
            </a:fld>
            <a:endParaRPr lang="ru-RU"/>
          </a:p>
        </p:txBody>
      </p:sp>
      <p:sp>
        <p:nvSpPr>
          <p:cNvPr id="5" name="Нижний колонтитул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1227A6C-A7EB-4AAD-9805-70BC9D54C728}" type="slidenum">
              <a:rPr lang="ru-RU" smtClean="0"/>
              <a:t>‹#›</a:t>
            </a:fld>
            <a:endParaRPr lang="ru-RU"/>
          </a:p>
        </p:txBody>
      </p:sp>
    </p:spTree>
    <p:extLst>
      <p:ext uri="{BB962C8B-B14F-4D97-AF65-F5344CB8AC3E}">
        <p14:creationId xmlns:p14="http://schemas.microsoft.com/office/powerpoint/2010/main" val="18805133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tif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6.xml"/><Relationship Id="rId4" Type="http://schemas.openxmlformats.org/officeDocument/2006/relationships/image" Target="../media/image20.png"/></Relationships>
</file>

<file path=ppt/slides/_rels/slide17.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3.jpg"/><Relationship Id="rId7" Type="http://schemas.microsoft.com/office/2007/relationships/hdphoto" Target="../media/hdphoto1.wdp"/><Relationship Id="rId2" Type="http://schemas.openxmlformats.org/officeDocument/2006/relationships/image" Target="../media/image22.png"/><Relationship Id="rId1" Type="http://schemas.openxmlformats.org/officeDocument/2006/relationships/slideLayout" Target="../slideLayouts/slideLayout7.xml"/><Relationship Id="rId6" Type="http://schemas.openxmlformats.org/officeDocument/2006/relationships/image" Target="../media/image26.png"/><Relationship Id="rId5" Type="http://schemas.openxmlformats.org/officeDocument/2006/relationships/image" Target="../media/image25.png"/><Relationship Id="rId4" Type="http://schemas.openxmlformats.org/officeDocument/2006/relationships/image" Target="../media/image24.png"/></Relationships>
</file>

<file path=ppt/slides/_rels/slide21.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notesSlide" Target="../notesSlides/notesSlide1.xml"/><Relationship Id="rId1" Type="http://schemas.openxmlformats.org/officeDocument/2006/relationships/slideLayout" Target="../slideLayouts/slideLayout7.xml"/><Relationship Id="rId5" Type="http://schemas.openxmlformats.org/officeDocument/2006/relationships/image" Target="../media/image29.png"/><Relationship Id="rId4" Type="http://schemas.openxmlformats.org/officeDocument/2006/relationships/image" Target="../media/image28.png"/></Relationships>
</file>

<file path=ppt/slides/_rels/slide22.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30.png"/><Relationship Id="rId1" Type="http://schemas.openxmlformats.org/officeDocument/2006/relationships/slideLayout" Target="../slideLayouts/slideLayout7.xml"/><Relationship Id="rId5" Type="http://schemas.openxmlformats.org/officeDocument/2006/relationships/image" Target="../media/image33.png"/><Relationship Id="rId4" Type="http://schemas.openxmlformats.org/officeDocument/2006/relationships/image" Target="../media/image32.jpeg"/></Relationships>
</file>

<file path=ppt/slides/_rels/slide23.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7.xml"/><Relationship Id="rId6" Type="http://schemas.openxmlformats.org/officeDocument/2006/relationships/image" Target="../media/image40.tif"/><Relationship Id="rId5" Type="http://schemas.openxmlformats.org/officeDocument/2006/relationships/image" Target="../media/image39.png"/><Relationship Id="rId4" Type="http://schemas.openxmlformats.org/officeDocument/2006/relationships/image" Target="../media/image38.png"/></Relationships>
</file>

<file path=ppt/slides/_rels/slide25.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43.tiff"/><Relationship Id="rId2" Type="http://schemas.openxmlformats.org/officeDocument/2006/relationships/image" Target="../media/image42.tif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48.png"/><Relationship Id="rId5" Type="http://schemas.openxmlformats.org/officeDocument/2006/relationships/image" Target="../media/image47.png"/><Relationship Id="rId4" Type="http://schemas.openxmlformats.org/officeDocument/2006/relationships/image" Target="../media/image46.png"/></Relationships>
</file>

<file path=ppt/slides/_rels/slide29.xml.rels><?xml version="1.0" encoding="UTF-8" standalone="yes"?>
<Relationships xmlns="http://schemas.openxmlformats.org/package/2006/relationships"><Relationship Id="rId3" Type="http://schemas.openxmlformats.org/officeDocument/2006/relationships/image" Target="../media/image49.png"/><Relationship Id="rId2" Type="http://schemas.openxmlformats.org/officeDocument/2006/relationships/notesSlide" Target="../notesSlides/notesSlide3.xml"/><Relationship Id="rId1" Type="http://schemas.openxmlformats.org/officeDocument/2006/relationships/slideLayout" Target="../slideLayouts/slideLayout7.xml"/><Relationship Id="rId4" Type="http://schemas.openxmlformats.org/officeDocument/2006/relationships/image" Target="../media/image50.png"/></Relationships>
</file>

<file path=ppt/slides/_rels/slide30.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52.pn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6.xml"/><Relationship Id="rId4" Type="http://schemas.openxmlformats.org/officeDocument/2006/relationships/image" Target="../media/image55.png"/></Relationships>
</file>

<file path=ppt/slides/_rels/slide3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slideLayout" Target="../slideLayouts/slideLayout6.xml"/><Relationship Id="rId1" Type="http://schemas.openxmlformats.org/officeDocument/2006/relationships/vmlDrawing" Target="../drawings/vmlDrawing1.vml"/><Relationship Id="rId5" Type="http://schemas.openxmlformats.org/officeDocument/2006/relationships/image" Target="../media/image56.emf"/><Relationship Id="rId4" Type="http://schemas.openxmlformats.org/officeDocument/2006/relationships/oleObject" Target="../embeddings/oleObject1.bin"/></Relationships>
</file>

<file path=ppt/slides/_rels/slide37.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jpg"/><Relationship Id="rId1" Type="http://schemas.openxmlformats.org/officeDocument/2006/relationships/slideLayout" Target="../slideLayouts/slideLayout7.xml"/><Relationship Id="rId4" Type="http://schemas.openxmlformats.org/officeDocument/2006/relationships/image" Target="../media/image60.png"/></Relationships>
</file>

<file path=ppt/slides/_rels/slide38.xml.rels><?xml version="1.0" encoding="UTF-8" standalone="yes"?>
<Relationships xmlns="http://schemas.openxmlformats.org/package/2006/relationships"><Relationship Id="rId3" Type="http://schemas.openxmlformats.org/officeDocument/2006/relationships/image" Target="../media/image62.emf"/><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64.png"/><Relationship Id="rId2" Type="http://schemas.openxmlformats.org/officeDocument/2006/relationships/image" Target="../media/image63.png"/><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3" Type="http://schemas.openxmlformats.org/officeDocument/2006/relationships/image" Target="../media/image65.png"/><Relationship Id="rId2" Type="http://schemas.openxmlformats.org/officeDocument/2006/relationships/hyperlink" Target="mailto:nellipopovaran@gmail.com" TargetMode="Externa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1697791" y="2351817"/>
            <a:ext cx="8638576" cy="1775737"/>
          </a:xfrm>
        </p:spPr>
        <p:txBody>
          <a:bodyPr>
            <a:noAutofit/>
          </a:bodyPr>
          <a:lstStyle/>
          <a:p>
            <a:r>
              <a:rPr lang="ru-RU" sz="4400" dirty="0" smtClean="0"/>
              <a:t>Радиационно-индуцированные поражения кожи и слизистых при протонной терапии и подходы к их коррекции</a:t>
            </a:r>
            <a:endParaRPr lang="ru-RU" sz="4400" dirty="0"/>
          </a:p>
        </p:txBody>
      </p:sp>
      <p:pic>
        <p:nvPicPr>
          <p:cNvPr id="3" name="Рисунок 2"/>
          <p:cNvPicPr>
            <a:picLocks noChangeAspect="1"/>
          </p:cNvPicPr>
          <p:nvPr/>
        </p:nvPicPr>
        <p:blipFill>
          <a:blip r:embed="rId2"/>
          <a:stretch>
            <a:fillRect/>
          </a:stretch>
        </p:blipFill>
        <p:spPr>
          <a:xfrm>
            <a:off x="75501" y="1"/>
            <a:ext cx="1837189" cy="868272"/>
          </a:xfrm>
          <a:prstGeom prst="rect">
            <a:avLst/>
          </a:prstGeom>
        </p:spPr>
      </p:pic>
      <p:sp>
        <p:nvSpPr>
          <p:cNvPr id="4" name="Прямоугольник 3"/>
          <p:cNvSpPr/>
          <p:nvPr/>
        </p:nvSpPr>
        <p:spPr>
          <a:xfrm>
            <a:off x="4577764" y="4665288"/>
            <a:ext cx="7289496" cy="707886"/>
          </a:xfrm>
          <a:prstGeom prst="rect">
            <a:avLst/>
          </a:prstGeom>
        </p:spPr>
        <p:txBody>
          <a:bodyPr wrap="none">
            <a:spAutoFit/>
          </a:bodyPr>
          <a:lstStyle/>
          <a:p>
            <a:pPr algn="r"/>
            <a:r>
              <a:rPr lang="ru-RU" sz="2000" dirty="0" smtClean="0"/>
              <a:t>Попова Нелли Рустамовна, к.б.н., </a:t>
            </a:r>
            <a:r>
              <a:rPr lang="ru-RU" sz="2000" dirty="0" err="1" smtClean="0"/>
              <a:t>в.н.с</a:t>
            </a:r>
            <a:r>
              <a:rPr lang="ru-RU" sz="2000" dirty="0" smtClean="0"/>
              <a:t>., </a:t>
            </a:r>
          </a:p>
          <a:p>
            <a:pPr algn="r"/>
            <a:r>
              <a:rPr lang="ru-RU" sz="2000" dirty="0" err="1" smtClean="0"/>
              <a:t>зав.лабораторией</a:t>
            </a:r>
            <a:r>
              <a:rPr lang="ru-RU" sz="2000" dirty="0" smtClean="0"/>
              <a:t> экспериментальной радиобиологии ИТЭБ РАН</a:t>
            </a:r>
            <a:endParaRPr lang="ru-RU" sz="2000" dirty="0"/>
          </a:p>
        </p:txBody>
      </p:sp>
      <p:sp>
        <p:nvSpPr>
          <p:cNvPr id="5" name="Прямоугольник 4"/>
          <p:cNvSpPr/>
          <p:nvPr/>
        </p:nvSpPr>
        <p:spPr>
          <a:xfrm>
            <a:off x="5033123" y="6114272"/>
            <a:ext cx="1558440" cy="369332"/>
          </a:xfrm>
          <a:prstGeom prst="rect">
            <a:avLst/>
          </a:prstGeom>
        </p:spPr>
        <p:txBody>
          <a:bodyPr wrap="none">
            <a:spAutoFit/>
          </a:bodyPr>
          <a:lstStyle/>
          <a:p>
            <a:r>
              <a:rPr lang="ru-RU" dirty="0" smtClean="0"/>
              <a:t>Обнинск 2026</a:t>
            </a:r>
            <a:endParaRPr lang="ru-RU" dirty="0"/>
          </a:p>
        </p:txBody>
      </p:sp>
    </p:spTree>
    <p:extLst>
      <p:ext uri="{BB962C8B-B14F-4D97-AF65-F5344CB8AC3E}">
        <p14:creationId xmlns:p14="http://schemas.microsoft.com/office/powerpoint/2010/main" val="3744102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318782" y="1121217"/>
            <a:ext cx="5243119" cy="5016758"/>
          </a:xfrm>
          <a:prstGeom prst="rect">
            <a:avLst/>
          </a:prstGeom>
        </p:spPr>
        <p:txBody>
          <a:bodyPr wrap="square">
            <a:spAutoFit/>
          </a:bodyPr>
          <a:lstStyle/>
          <a:p>
            <a:pPr algn="just"/>
            <a:r>
              <a:rPr lang="ru-RU" sz="1600" dirty="0" smtClean="0">
                <a:solidFill>
                  <a:srgbClr val="000000"/>
                </a:solidFill>
                <a:ea typeface="Calibri" panose="020F0502020204030204" pitchFamily="34" charset="0"/>
                <a:cs typeface="Calibri" panose="020F0502020204030204" pitchFamily="34" charset="0"/>
              </a:rPr>
              <a:t>— </a:t>
            </a:r>
            <a:r>
              <a:rPr lang="ru-RU" sz="1600" dirty="0">
                <a:solidFill>
                  <a:srgbClr val="000000"/>
                </a:solidFill>
                <a:ea typeface="Calibri" panose="020F0502020204030204" pitchFamily="34" charset="0"/>
                <a:cs typeface="Calibri" panose="020F0502020204030204" pitchFamily="34" charset="0"/>
              </a:rPr>
              <a:t>это метод лучевой терапии, использующий высокоэнергетические протонные пучки для облучения </a:t>
            </a:r>
            <a:r>
              <a:rPr lang="ru-RU" sz="1600" dirty="0" smtClean="0">
                <a:solidFill>
                  <a:srgbClr val="000000"/>
                </a:solidFill>
                <a:ea typeface="Calibri" panose="020F0502020204030204" pitchFamily="34" charset="0"/>
                <a:cs typeface="Calibri" panose="020F0502020204030204" pitchFamily="34" charset="0"/>
              </a:rPr>
              <a:t>опухолей. </a:t>
            </a:r>
          </a:p>
          <a:p>
            <a:pPr algn="just"/>
            <a:endParaRPr lang="ru-RU" sz="1600" dirty="0" smtClean="0">
              <a:solidFill>
                <a:srgbClr val="000000"/>
              </a:solidFill>
              <a:ea typeface="Calibri" panose="020F0502020204030204" pitchFamily="34" charset="0"/>
              <a:cs typeface="Calibri" panose="020F0502020204030204" pitchFamily="34" charset="0"/>
            </a:endParaRPr>
          </a:p>
          <a:p>
            <a:pPr algn="just"/>
            <a:r>
              <a:rPr lang="ru-RU" sz="1600" dirty="0" smtClean="0">
                <a:solidFill>
                  <a:srgbClr val="000000"/>
                </a:solidFill>
                <a:ea typeface="Calibri" panose="020F0502020204030204" pitchFamily="34" charset="0"/>
                <a:cs typeface="Calibri" panose="020F0502020204030204" pitchFamily="34" charset="0"/>
              </a:rPr>
              <a:t>Чаще применяется </a:t>
            </a:r>
            <a:r>
              <a:rPr lang="ru-RU" sz="1600" dirty="0">
                <a:solidFill>
                  <a:srgbClr val="000000"/>
                </a:solidFill>
                <a:ea typeface="Calibri" panose="020F0502020204030204" pitchFamily="34" charset="0"/>
                <a:cs typeface="Calibri" panose="020F0502020204030204" pitchFamily="34" charset="0"/>
              </a:rPr>
              <a:t>в тех случаях, когда расположение опухоли относительно критически важных структур, чувствительных к облучению, значительно ограничивает или исключает возможность применения стандартной лучевой терапии. </a:t>
            </a:r>
            <a:endParaRPr lang="ru-RU" sz="1600" dirty="0" smtClean="0">
              <a:solidFill>
                <a:srgbClr val="000000"/>
              </a:solidFill>
              <a:ea typeface="Calibri" panose="020F0502020204030204" pitchFamily="34" charset="0"/>
              <a:cs typeface="Calibri" panose="020F0502020204030204" pitchFamily="34" charset="0"/>
            </a:endParaRPr>
          </a:p>
          <a:p>
            <a:pPr algn="just"/>
            <a:endParaRPr lang="ru-RU" sz="1600" dirty="0" smtClean="0">
              <a:solidFill>
                <a:srgbClr val="000000"/>
              </a:solidFill>
              <a:ea typeface="Calibri" panose="020F0502020204030204" pitchFamily="34" charset="0"/>
              <a:cs typeface="Calibri" panose="020F0502020204030204" pitchFamily="34" charset="0"/>
            </a:endParaRPr>
          </a:p>
          <a:p>
            <a:pPr algn="just"/>
            <a:r>
              <a:rPr lang="ru-RU" sz="1600" dirty="0" smtClean="0">
                <a:solidFill>
                  <a:srgbClr val="000000"/>
                </a:solidFill>
                <a:ea typeface="Calibri" panose="020F0502020204030204" pitchFamily="34" charset="0"/>
                <a:cs typeface="Calibri" panose="020F0502020204030204" pitchFamily="34" charset="0"/>
              </a:rPr>
              <a:t>Этот </a:t>
            </a:r>
            <a:r>
              <a:rPr lang="ru-RU" sz="1600" dirty="0">
                <a:solidFill>
                  <a:srgbClr val="000000"/>
                </a:solidFill>
                <a:ea typeface="Calibri" panose="020F0502020204030204" pitchFamily="34" charset="0"/>
                <a:cs typeface="Calibri" panose="020F0502020204030204" pitchFamily="34" charset="0"/>
              </a:rPr>
              <a:t>метод позволяет точно доставить дозу в область </a:t>
            </a:r>
            <a:r>
              <a:rPr lang="ru-RU" sz="1600" dirty="0" smtClean="0">
                <a:solidFill>
                  <a:srgbClr val="000000"/>
                </a:solidFill>
                <a:ea typeface="Calibri" panose="020F0502020204030204" pitchFamily="34" charset="0"/>
                <a:cs typeface="Calibri" panose="020F0502020204030204" pitchFamily="34" charset="0"/>
              </a:rPr>
              <a:t>опухоли</a:t>
            </a:r>
            <a:r>
              <a:rPr lang="ru-RU" sz="1600" dirty="0">
                <a:solidFill>
                  <a:srgbClr val="000000"/>
                </a:solidFill>
                <a:ea typeface="Calibri" panose="020F0502020204030204" pitchFamily="34" charset="0"/>
                <a:cs typeface="Calibri" panose="020F0502020204030204" pitchFamily="34" charset="0"/>
              </a:rPr>
              <a:t> </a:t>
            </a:r>
            <a:r>
              <a:rPr lang="ru-RU" sz="1600" dirty="0" smtClean="0">
                <a:solidFill>
                  <a:srgbClr val="000000"/>
                </a:solidFill>
                <a:ea typeface="Calibri" panose="020F0502020204030204" pitchFamily="34" charset="0"/>
                <a:cs typeface="Calibri" panose="020F0502020204030204" pitchFamily="34" charset="0"/>
              </a:rPr>
              <a:t>за счет </a:t>
            </a:r>
            <a:r>
              <a:rPr lang="ru-RU" sz="1600" dirty="0" err="1" smtClean="0">
                <a:ea typeface="Calibri" panose="020F0502020204030204" pitchFamily="34" charset="0"/>
                <a:cs typeface="Calibri" panose="020F0502020204030204" pitchFamily="34" charset="0"/>
              </a:rPr>
              <a:t>концентрирации</a:t>
            </a:r>
            <a:r>
              <a:rPr lang="ru-RU" sz="1600" dirty="0" smtClean="0">
                <a:ea typeface="Calibri" panose="020F0502020204030204" pitchFamily="34" charset="0"/>
                <a:cs typeface="Calibri" panose="020F0502020204030204" pitchFamily="34" charset="0"/>
              </a:rPr>
              <a:t> энергии </a:t>
            </a:r>
            <a:r>
              <a:rPr lang="ru-RU" sz="1600" dirty="0">
                <a:ea typeface="Calibri" panose="020F0502020204030204" pitchFamily="34" charset="0"/>
                <a:cs typeface="Calibri" panose="020F0502020204030204" pitchFamily="34" charset="0"/>
              </a:rPr>
              <a:t>в целевом </a:t>
            </a:r>
            <a:r>
              <a:rPr lang="ru-RU" sz="1600" dirty="0" smtClean="0">
                <a:ea typeface="Calibri" panose="020F0502020204030204" pitchFamily="34" charset="0"/>
                <a:cs typeface="Calibri" panose="020F0502020204030204" pitchFamily="34" charset="0"/>
              </a:rPr>
              <a:t>объеме (пик Брэгга), </a:t>
            </a:r>
            <a:r>
              <a:rPr lang="ru-RU" sz="1600" dirty="0">
                <a:ea typeface="Calibri" panose="020F0502020204030204" pitchFamily="34" charset="0"/>
                <a:cs typeface="Calibri" panose="020F0502020204030204" pitchFamily="34" charset="0"/>
              </a:rPr>
              <a:t>что приводит к снижению интегральной поглощенной дозы </a:t>
            </a:r>
            <a:r>
              <a:rPr lang="ru-RU" sz="1600" dirty="0" smtClean="0">
                <a:ea typeface="Calibri" panose="020F0502020204030204" pitchFamily="34" charset="0"/>
                <a:cs typeface="Calibri" panose="020F0502020204030204" pitchFamily="34" charset="0"/>
              </a:rPr>
              <a:t>в окружающих </a:t>
            </a:r>
            <a:r>
              <a:rPr lang="ru-RU" sz="1600" dirty="0">
                <a:ea typeface="Calibri" panose="020F0502020204030204" pitchFamily="34" charset="0"/>
                <a:cs typeface="Calibri" panose="020F0502020204030204" pitchFamily="34" charset="0"/>
              </a:rPr>
              <a:t>здоровых </a:t>
            </a:r>
            <a:r>
              <a:rPr lang="ru-RU" sz="1600" dirty="0" smtClean="0">
                <a:ea typeface="Calibri" panose="020F0502020204030204" pitchFamily="34" charset="0"/>
                <a:cs typeface="Calibri" panose="020F0502020204030204" pitchFamily="34" charset="0"/>
              </a:rPr>
              <a:t>тканях.</a:t>
            </a:r>
          </a:p>
          <a:p>
            <a:pPr algn="just"/>
            <a:endParaRPr lang="ru-RU" sz="1600" dirty="0" smtClean="0">
              <a:solidFill>
                <a:srgbClr val="000000"/>
              </a:solidFill>
              <a:ea typeface="Calibri" panose="020F0502020204030204" pitchFamily="34" charset="0"/>
              <a:cs typeface="Calibri" panose="020F0502020204030204" pitchFamily="34" charset="0"/>
            </a:endParaRPr>
          </a:p>
          <a:p>
            <a:pPr algn="just"/>
            <a:r>
              <a:rPr lang="ru-RU" sz="1600" dirty="0"/>
              <a:t>Кроме того, протоны обладают минимальным боковым рассеянием по сравнению с фотонами, что обеспечивает высокую </a:t>
            </a:r>
            <a:r>
              <a:rPr lang="ru-RU" sz="1600" dirty="0" err="1"/>
              <a:t>конформность</a:t>
            </a:r>
            <a:r>
              <a:rPr lang="ru-RU" sz="1600" dirty="0"/>
              <a:t> облучения и снижает объем облучаемых нормальных тканей </a:t>
            </a:r>
            <a:endParaRPr lang="ru-RU" sz="1600" dirty="0">
              <a:solidFill>
                <a:srgbClr val="000000"/>
              </a:solidFill>
              <a:ea typeface="Calibri" panose="020F0502020204030204" pitchFamily="34" charset="0"/>
              <a:cs typeface="Calibri" panose="020F0502020204030204" pitchFamily="34" charset="0"/>
            </a:endParaRPr>
          </a:p>
        </p:txBody>
      </p:sp>
      <p:pic>
        <p:nvPicPr>
          <p:cNvPr id="4" name="Picture 2" descr="An illustration of how the proton beam threrapy is targeted at the tumour and saves most of the surrounding tissue, as opposed to the conventional radiation therapy which is targeted at the tumour but affects the surrounding tissue as well"/>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64425" y="675314"/>
            <a:ext cx="5208514" cy="2528405"/>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411024" y="213649"/>
            <a:ext cx="2718629" cy="461665"/>
          </a:xfrm>
          <a:prstGeom prst="rect">
            <a:avLst/>
          </a:prstGeom>
        </p:spPr>
        <p:txBody>
          <a:bodyPr wrap="none">
            <a:spAutoFit/>
          </a:bodyPr>
          <a:lstStyle/>
          <a:p>
            <a:r>
              <a:rPr lang="ru-RU" sz="2400" dirty="0">
                <a:solidFill>
                  <a:schemeClr val="accent4">
                    <a:lumMod val="75000"/>
                  </a:schemeClr>
                </a:solidFill>
                <a:latin typeface="Calibri" panose="020F0502020204030204" pitchFamily="34" charset="0"/>
                <a:ea typeface="Calibri" panose="020F0502020204030204" pitchFamily="34" charset="0"/>
                <a:cs typeface="Calibri" panose="020F0502020204030204" pitchFamily="34" charset="0"/>
              </a:rPr>
              <a:t>Протонная </a:t>
            </a:r>
            <a:r>
              <a:rPr lang="ru-RU" sz="2400" dirty="0" smtClean="0">
                <a:solidFill>
                  <a:schemeClr val="accent4">
                    <a:lumMod val="75000"/>
                  </a:schemeClr>
                </a:solidFill>
                <a:latin typeface="Calibri" panose="020F0502020204030204" pitchFamily="34" charset="0"/>
                <a:ea typeface="Calibri" panose="020F0502020204030204" pitchFamily="34" charset="0"/>
                <a:cs typeface="Calibri" panose="020F0502020204030204" pitchFamily="34" charset="0"/>
              </a:rPr>
              <a:t>терапия</a:t>
            </a:r>
            <a:endParaRPr lang="ru-RU" sz="2400" dirty="0">
              <a:solidFill>
                <a:schemeClr val="accent4">
                  <a:lumMod val="75000"/>
                </a:schemeClr>
              </a:solidFill>
            </a:endParaRPr>
          </a:p>
        </p:txBody>
      </p:sp>
      <p:pic>
        <p:nvPicPr>
          <p:cNvPr id="2051" name="Picture 3" descr="JINR scientists invented effective way of medical proton beam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01535" y="3326185"/>
            <a:ext cx="5134294" cy="3414306"/>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9459542" y="6493625"/>
            <a:ext cx="1794274" cy="369332"/>
          </a:xfrm>
          <a:prstGeom prst="rect">
            <a:avLst/>
          </a:prstGeom>
        </p:spPr>
        <p:txBody>
          <a:bodyPr wrap="none">
            <a:spAutoFit/>
          </a:bodyPr>
          <a:lstStyle/>
          <a:p>
            <a:r>
              <a:rPr lang="en-US" dirty="0">
                <a:solidFill>
                  <a:srgbClr val="999999"/>
                </a:solidFill>
                <a:latin typeface="Stem"/>
              </a:rPr>
              <a:t> </a:t>
            </a:r>
            <a:r>
              <a:rPr lang="en-US" sz="1200" dirty="0" smtClean="0">
                <a:solidFill>
                  <a:schemeClr val="bg1">
                    <a:lumMod val="50000"/>
                  </a:schemeClr>
                </a:solidFill>
              </a:rPr>
              <a:t>provisionhealthcare.com</a:t>
            </a:r>
            <a:endParaRPr lang="ru-RU" sz="1200" dirty="0">
              <a:solidFill>
                <a:schemeClr val="bg1">
                  <a:lumMod val="50000"/>
                </a:schemeClr>
              </a:solidFill>
            </a:endParaRPr>
          </a:p>
        </p:txBody>
      </p:sp>
      <p:sp>
        <p:nvSpPr>
          <p:cNvPr id="2" name="Номер слайда 1"/>
          <p:cNvSpPr>
            <a:spLocks noGrp="1"/>
          </p:cNvSpPr>
          <p:nvPr>
            <p:ph type="sldNum" sz="quarter" idx="12"/>
          </p:nvPr>
        </p:nvSpPr>
        <p:spPr/>
        <p:txBody>
          <a:bodyPr/>
          <a:lstStyle/>
          <a:p>
            <a:fld id="{F1227A6C-A7EB-4AAD-9805-70BC9D54C728}" type="slidenum">
              <a:rPr lang="ru-RU" smtClean="0"/>
              <a:t>2</a:t>
            </a:fld>
            <a:endParaRPr lang="ru-RU"/>
          </a:p>
        </p:txBody>
      </p:sp>
    </p:spTree>
    <p:extLst>
      <p:ext uri="{BB962C8B-B14F-4D97-AF65-F5344CB8AC3E}">
        <p14:creationId xmlns:p14="http://schemas.microsoft.com/office/powerpoint/2010/main" val="288385709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6550352" y="397244"/>
            <a:ext cx="4637114" cy="6740307"/>
          </a:xfrm>
          <a:prstGeom prst="rect">
            <a:avLst/>
          </a:prstGeom>
        </p:spPr>
        <p:txBody>
          <a:bodyPr wrap="square">
            <a:spAutoFit/>
          </a:bodyPr>
          <a:lstStyle/>
          <a:p>
            <a:pPr algn="just"/>
            <a:r>
              <a:rPr lang="ru-RU" dirty="0"/>
              <a:t>Около </a:t>
            </a:r>
            <a:r>
              <a:rPr lang="ru-RU" dirty="0">
                <a:solidFill>
                  <a:srgbClr val="C00000"/>
                </a:solidFill>
              </a:rPr>
              <a:t>30–50% </a:t>
            </a:r>
            <a:r>
              <a:rPr lang="ru-RU" dirty="0"/>
              <a:t>всех онкологических больных получают лучевую терапию либо отдельно, либо в сочетании с химиотерапией и хирургическим </a:t>
            </a:r>
            <a:r>
              <a:rPr lang="ru-RU" dirty="0" smtClean="0"/>
              <a:t>вмешательством (около 7 млн пациентов)-1 % терапия протонами.</a:t>
            </a:r>
            <a:endParaRPr lang="ru-RU" dirty="0"/>
          </a:p>
          <a:p>
            <a:pPr algn="just"/>
            <a:endParaRPr lang="ru-RU" dirty="0"/>
          </a:p>
          <a:p>
            <a:pPr algn="just"/>
            <a:r>
              <a:rPr lang="ru-RU" dirty="0" smtClean="0"/>
              <a:t>В РФ протонная </a:t>
            </a:r>
            <a:r>
              <a:rPr lang="ru-RU" dirty="0"/>
              <a:t>терапия остается относительно малой, но растущей частью лучевой терапии. При общем объеме 250–300 тыс. курсов лучевого лечения в год число пациентов, получающих протоны, исчисляется сотнями–тысячами в отдельных </a:t>
            </a:r>
            <a:r>
              <a:rPr lang="ru-RU" dirty="0" smtClean="0"/>
              <a:t>центрах</a:t>
            </a:r>
            <a:r>
              <a:rPr lang="ru-RU" dirty="0"/>
              <a:t> </a:t>
            </a:r>
            <a:r>
              <a:rPr lang="ru-RU" dirty="0" smtClean="0"/>
              <a:t>(</a:t>
            </a:r>
            <a:r>
              <a:rPr lang="ru-RU" b="1" dirty="0" smtClean="0"/>
              <a:t>&lt;1%</a:t>
            </a:r>
            <a:r>
              <a:rPr lang="ru-RU" dirty="0" smtClean="0"/>
              <a:t> всех </a:t>
            </a:r>
            <a:r>
              <a:rPr lang="ru-RU" dirty="0"/>
              <a:t>радиотерапевтических </a:t>
            </a:r>
            <a:r>
              <a:rPr lang="ru-RU" dirty="0" smtClean="0"/>
              <a:t>процедур в РФ).</a:t>
            </a:r>
          </a:p>
          <a:p>
            <a:pPr algn="just"/>
            <a:endParaRPr lang="ru-RU" dirty="0"/>
          </a:p>
          <a:p>
            <a:pPr algn="just"/>
            <a:r>
              <a:rPr lang="ru-RU" dirty="0" smtClean="0"/>
              <a:t>И является селективным методом </a:t>
            </a:r>
            <a:r>
              <a:rPr lang="ru-RU" dirty="0"/>
              <a:t>для </a:t>
            </a:r>
            <a:r>
              <a:rPr lang="ru-RU" dirty="0" smtClean="0"/>
              <a:t>лечения опухолей сложных локализаций</a:t>
            </a:r>
          </a:p>
          <a:p>
            <a:pPr algn="just"/>
            <a:r>
              <a:rPr lang="ru-RU" dirty="0" smtClean="0"/>
              <a:t>(опухоли </a:t>
            </a:r>
            <a:r>
              <a:rPr lang="ru-RU" dirty="0"/>
              <a:t>головы и шеи, опухоли основания черепа, опухоли полости рта и ротоглотки, опухоли молочной железы/грудной стенки, педиатрические </a:t>
            </a:r>
            <a:r>
              <a:rPr lang="ru-RU" dirty="0" smtClean="0"/>
              <a:t>опухоли).</a:t>
            </a:r>
          </a:p>
          <a:p>
            <a:pPr algn="just"/>
            <a:endParaRPr lang="ru-RU" dirty="0"/>
          </a:p>
          <a:p>
            <a:pPr algn="just"/>
            <a:r>
              <a:rPr lang="ru-RU" dirty="0" smtClean="0"/>
              <a:t> </a:t>
            </a:r>
            <a:r>
              <a:rPr lang="ru-RU" dirty="0"/>
              <a:t/>
            </a:r>
            <a:br>
              <a:rPr lang="ru-RU" dirty="0"/>
            </a:br>
            <a:endParaRPr lang="ru-RU"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pic>
        <p:nvPicPr>
          <p:cNvPr id="5" name="Рисунок 4"/>
          <p:cNvPicPr>
            <a:picLocks noChangeAspect="1"/>
          </p:cNvPicPr>
          <p:nvPr/>
        </p:nvPicPr>
        <p:blipFill rotWithShape="1">
          <a:blip r:embed="rId2"/>
          <a:srcRect l="17917" t="18971" r="41388" b="6411"/>
          <a:stretch/>
        </p:blipFill>
        <p:spPr>
          <a:xfrm>
            <a:off x="257695" y="265621"/>
            <a:ext cx="5926741" cy="6112839"/>
          </a:xfrm>
          <a:prstGeom prst="rect">
            <a:avLst/>
          </a:prstGeom>
        </p:spPr>
      </p:pic>
      <p:sp>
        <p:nvSpPr>
          <p:cNvPr id="6" name="Прямоугольник 5"/>
          <p:cNvSpPr/>
          <p:nvPr/>
        </p:nvSpPr>
        <p:spPr>
          <a:xfrm>
            <a:off x="3221065" y="6414309"/>
            <a:ext cx="2526654" cy="261610"/>
          </a:xfrm>
          <a:prstGeom prst="rect">
            <a:avLst/>
          </a:prstGeom>
        </p:spPr>
        <p:txBody>
          <a:bodyPr wrap="none">
            <a:spAutoFit/>
          </a:bodyPr>
          <a:lstStyle/>
          <a:p>
            <a:r>
              <a:rPr lang="ru-RU" sz="1100" dirty="0">
                <a:solidFill>
                  <a:schemeClr val="bg1">
                    <a:lumMod val="65000"/>
                  </a:schemeClr>
                </a:solidFill>
              </a:rPr>
              <a:t>https://</a:t>
            </a:r>
            <a:r>
              <a:rPr lang="ru-RU" sz="1100" dirty="0" smtClean="0">
                <a:solidFill>
                  <a:schemeClr val="bg1">
                    <a:lumMod val="65000"/>
                  </a:schemeClr>
                </a:solidFill>
              </a:rPr>
              <a:t>www.nik.gov.pl/данные на 2021</a:t>
            </a:r>
            <a:endParaRPr lang="ru-RU" sz="1100" dirty="0">
              <a:solidFill>
                <a:schemeClr val="bg1">
                  <a:lumMod val="65000"/>
                </a:schemeClr>
              </a:solidFill>
            </a:endParaRPr>
          </a:p>
        </p:txBody>
      </p:sp>
      <p:sp>
        <p:nvSpPr>
          <p:cNvPr id="2" name="Номер слайда 1"/>
          <p:cNvSpPr>
            <a:spLocks noGrp="1"/>
          </p:cNvSpPr>
          <p:nvPr>
            <p:ph type="sldNum" sz="quarter" idx="12"/>
          </p:nvPr>
        </p:nvSpPr>
        <p:spPr/>
        <p:txBody>
          <a:bodyPr/>
          <a:lstStyle/>
          <a:p>
            <a:fld id="{F1227A6C-A7EB-4AAD-9805-70BC9D54C728}" type="slidenum">
              <a:rPr lang="ru-RU" smtClean="0"/>
              <a:t>3</a:t>
            </a:fld>
            <a:endParaRPr lang="ru-RU"/>
          </a:p>
        </p:txBody>
      </p:sp>
    </p:spTree>
    <p:extLst>
      <p:ext uri="{BB962C8B-B14F-4D97-AF65-F5344CB8AC3E}">
        <p14:creationId xmlns:p14="http://schemas.microsoft.com/office/powerpoint/2010/main" val="32102843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7625" y="0"/>
            <a:ext cx="10515600" cy="1325563"/>
          </a:xfrm>
        </p:spPr>
        <p:txBody>
          <a:bodyPr>
            <a:normAutofit/>
          </a:bodyPr>
          <a:lstStyle/>
          <a:p>
            <a:r>
              <a:rPr lang="ru-RU" sz="3200" dirty="0" smtClean="0">
                <a:solidFill>
                  <a:schemeClr val="accent2">
                    <a:lumMod val="75000"/>
                  </a:schemeClr>
                </a:solidFill>
              </a:rPr>
              <a:t>Осложнения лучевой терапии </a:t>
            </a:r>
            <a:endParaRPr lang="ru-RU" sz="3200" dirty="0">
              <a:solidFill>
                <a:schemeClr val="accent2">
                  <a:lumMod val="75000"/>
                </a:schemeClr>
              </a:solidFill>
            </a:endParaRPr>
          </a:p>
        </p:txBody>
      </p:sp>
      <p:sp>
        <p:nvSpPr>
          <p:cNvPr id="4" name="Прямоугольник 3"/>
          <p:cNvSpPr/>
          <p:nvPr/>
        </p:nvSpPr>
        <p:spPr>
          <a:xfrm>
            <a:off x="397625" y="1233359"/>
            <a:ext cx="11173691" cy="2000548"/>
          </a:xfrm>
          <a:prstGeom prst="rect">
            <a:avLst/>
          </a:prstGeom>
        </p:spPr>
        <p:txBody>
          <a:bodyPr wrap="square">
            <a:spAutoFit/>
          </a:bodyPr>
          <a:lstStyle/>
          <a:p>
            <a:pPr algn="just"/>
            <a:r>
              <a:rPr lang="ru-RU" dirty="0" smtClean="0"/>
              <a:t>Наиболее </a:t>
            </a:r>
            <a:r>
              <a:rPr lang="ru-RU" dirty="0"/>
              <a:t>частые осложнения лучевой терапии определяются тем, какая нормальная ткань попадает в поле облучения. </a:t>
            </a:r>
            <a:endParaRPr lang="ru-RU" dirty="0" smtClean="0"/>
          </a:p>
          <a:p>
            <a:pPr algn="just"/>
            <a:endParaRPr lang="ru-RU" dirty="0"/>
          </a:p>
          <a:p>
            <a:pPr algn="just"/>
            <a:endParaRPr lang="ru-RU" dirty="0" smtClean="0"/>
          </a:p>
          <a:p>
            <a:pPr algn="just"/>
            <a:endParaRPr lang="ru-RU" sz="1600" dirty="0"/>
          </a:p>
          <a:p>
            <a:endParaRPr lang="ru-RU" dirty="0"/>
          </a:p>
          <a:p>
            <a:endParaRPr lang="ru-RU" dirty="0" smtClean="0"/>
          </a:p>
        </p:txBody>
      </p:sp>
      <p:sp>
        <p:nvSpPr>
          <p:cNvPr id="3" name="Прямоугольник 2"/>
          <p:cNvSpPr/>
          <p:nvPr/>
        </p:nvSpPr>
        <p:spPr>
          <a:xfrm>
            <a:off x="397625" y="2196090"/>
            <a:ext cx="10832870" cy="3416320"/>
          </a:xfrm>
          <a:prstGeom prst="rect">
            <a:avLst/>
          </a:prstGeom>
        </p:spPr>
        <p:txBody>
          <a:bodyPr wrap="square">
            <a:spAutoFit/>
          </a:bodyPr>
          <a:lstStyle/>
          <a:p>
            <a:pPr algn="just"/>
            <a:r>
              <a:rPr lang="ru-RU" dirty="0" smtClean="0"/>
              <a:t>Как следствие наиболее часто встречаемые:</a:t>
            </a:r>
          </a:p>
          <a:p>
            <a:pPr algn="just"/>
            <a:endParaRPr lang="ru-RU" dirty="0"/>
          </a:p>
          <a:p>
            <a:pPr marL="342900" indent="-342900" algn="just">
              <a:buAutoNum type="arabicPeriod"/>
            </a:pPr>
            <a:r>
              <a:rPr lang="ru-RU" dirty="0" smtClean="0"/>
              <a:t>Для </a:t>
            </a:r>
            <a:r>
              <a:rPr lang="ru-RU" dirty="0"/>
              <a:t>наружной лучевой терапии в целом одной из самых частых острых токсичностей является </a:t>
            </a:r>
            <a:r>
              <a:rPr lang="ru-RU" dirty="0" err="1">
                <a:solidFill>
                  <a:srgbClr val="FF0000"/>
                </a:solidFill>
              </a:rPr>
              <a:t>радиодерматит</a:t>
            </a:r>
            <a:r>
              <a:rPr lang="ru-RU" dirty="0"/>
              <a:t>- (радиационный дерматит, лучевой ожог) — это воспалительное поражение кожи, вызванное воздействием ионизирующего излучения. </a:t>
            </a:r>
            <a:endParaRPr lang="ru-RU" dirty="0" smtClean="0"/>
          </a:p>
          <a:p>
            <a:pPr algn="just"/>
            <a:endParaRPr lang="ru-RU" dirty="0" smtClean="0"/>
          </a:p>
          <a:p>
            <a:pPr algn="just"/>
            <a:r>
              <a:rPr lang="ru-RU" dirty="0" smtClean="0"/>
              <a:t>2. Для опухолей головы и шеи наиболее частыми и клинически значимыми осложнениями являются оральный/</a:t>
            </a:r>
            <a:r>
              <a:rPr lang="ru-RU" dirty="0" err="1" smtClean="0"/>
              <a:t>орофарингеальный</a:t>
            </a:r>
            <a:r>
              <a:rPr lang="ru-RU" dirty="0" smtClean="0">
                <a:solidFill>
                  <a:srgbClr val="C00000"/>
                </a:solidFill>
              </a:rPr>
              <a:t> </a:t>
            </a:r>
            <a:r>
              <a:rPr lang="ru-RU" dirty="0" err="1" smtClean="0">
                <a:solidFill>
                  <a:srgbClr val="FF0000"/>
                </a:solidFill>
              </a:rPr>
              <a:t>мукозит</a:t>
            </a:r>
            <a:r>
              <a:rPr lang="ru-RU" dirty="0" smtClean="0"/>
              <a:t>, ксеростомия, дисфагия, </a:t>
            </a:r>
            <a:r>
              <a:rPr lang="ru-RU" dirty="0" err="1" smtClean="0"/>
              <a:t>дисгевзия</a:t>
            </a:r>
            <a:r>
              <a:rPr lang="ru-RU" dirty="0" smtClean="0"/>
              <a:t> и </a:t>
            </a:r>
            <a:r>
              <a:rPr lang="ru-RU" dirty="0" smtClean="0">
                <a:solidFill>
                  <a:srgbClr val="FF0000"/>
                </a:solidFill>
              </a:rPr>
              <a:t>кожные реакции</a:t>
            </a:r>
            <a:r>
              <a:rPr lang="ru-RU" dirty="0" smtClean="0"/>
              <a:t>. </a:t>
            </a:r>
          </a:p>
          <a:p>
            <a:pPr algn="just"/>
            <a:endParaRPr lang="ru-RU" dirty="0" smtClean="0"/>
          </a:p>
          <a:p>
            <a:pPr algn="just"/>
            <a:r>
              <a:rPr lang="ru-RU" dirty="0" smtClean="0"/>
              <a:t>3. Для грудной клетки — эзофагит, </a:t>
            </a:r>
            <a:r>
              <a:rPr lang="ru-RU" dirty="0" err="1" smtClean="0"/>
              <a:t>пневмонит</a:t>
            </a:r>
            <a:r>
              <a:rPr lang="ru-RU" dirty="0" smtClean="0"/>
              <a:t> и </a:t>
            </a:r>
            <a:r>
              <a:rPr lang="ru-RU" dirty="0" smtClean="0">
                <a:solidFill>
                  <a:srgbClr val="FF0000"/>
                </a:solidFill>
              </a:rPr>
              <a:t>кожная токсичность</a:t>
            </a:r>
            <a:r>
              <a:rPr lang="ru-RU" dirty="0" smtClean="0"/>
              <a:t>; для таза — энтерит, диарея, цистит и проктит.</a:t>
            </a:r>
          </a:p>
          <a:p>
            <a:pPr algn="just"/>
            <a:endParaRPr lang="ru-RU" dirty="0"/>
          </a:p>
        </p:txBody>
      </p:sp>
      <p:sp>
        <p:nvSpPr>
          <p:cNvPr id="5" name="Номер слайда 4"/>
          <p:cNvSpPr>
            <a:spLocks noGrp="1"/>
          </p:cNvSpPr>
          <p:nvPr>
            <p:ph type="sldNum" sz="quarter" idx="12"/>
          </p:nvPr>
        </p:nvSpPr>
        <p:spPr/>
        <p:txBody>
          <a:bodyPr/>
          <a:lstStyle/>
          <a:p>
            <a:fld id="{F1227A6C-A7EB-4AAD-9805-70BC9D54C728}" type="slidenum">
              <a:rPr lang="ru-RU" smtClean="0"/>
              <a:t>4</a:t>
            </a:fld>
            <a:endParaRPr lang="ru-RU"/>
          </a:p>
        </p:txBody>
      </p:sp>
    </p:spTree>
    <p:extLst>
      <p:ext uri="{BB962C8B-B14F-4D97-AF65-F5344CB8AC3E}">
        <p14:creationId xmlns:p14="http://schemas.microsoft.com/office/powerpoint/2010/main" val="18140372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4238168" y="2628456"/>
            <a:ext cx="7545648" cy="2585323"/>
          </a:xfrm>
          <a:prstGeom prst="rect">
            <a:avLst/>
          </a:prstGeom>
        </p:spPr>
        <p:txBody>
          <a:bodyPr wrap="square">
            <a:spAutoFit/>
          </a:bodyPr>
          <a:lstStyle/>
          <a:p>
            <a:endParaRPr lang="ru-RU" dirty="0"/>
          </a:p>
          <a:p>
            <a:endParaRPr lang="ru-RU" dirty="0"/>
          </a:p>
          <a:p>
            <a:pPr algn="just"/>
            <a:r>
              <a:rPr lang="ru-RU" dirty="0"/>
              <a:t>Оральный </a:t>
            </a:r>
            <a:r>
              <a:rPr lang="ru-RU" dirty="0" err="1"/>
              <a:t>мукозит</a:t>
            </a:r>
            <a:r>
              <a:rPr lang="ru-RU" dirty="0"/>
              <a:t> </a:t>
            </a:r>
            <a:r>
              <a:rPr lang="ru-RU" dirty="0" smtClean="0"/>
              <a:t>(</a:t>
            </a:r>
            <a:r>
              <a:rPr lang="ru-RU" dirty="0"/>
              <a:t>радиационно-индуцированные повреждения</a:t>
            </a:r>
            <a:r>
              <a:rPr lang="ru-RU" dirty="0" smtClean="0"/>
              <a:t> слизистой </a:t>
            </a:r>
            <a:r>
              <a:rPr lang="ru-RU" dirty="0"/>
              <a:t>ротовой </a:t>
            </a:r>
            <a:r>
              <a:rPr lang="ru-RU" dirty="0" smtClean="0"/>
              <a:t>полости, РИОМ) </a:t>
            </a:r>
            <a:r>
              <a:rPr lang="ru-RU" dirty="0"/>
              <a:t>встречается до </a:t>
            </a:r>
            <a:r>
              <a:rPr lang="ru-RU" b="1" dirty="0"/>
              <a:t>95%</a:t>
            </a:r>
            <a:r>
              <a:rPr lang="ru-RU" dirty="0"/>
              <a:t> при опухолях головы и </a:t>
            </a:r>
            <a:r>
              <a:rPr lang="ru-RU" dirty="0" smtClean="0"/>
              <a:t>шеи. В </a:t>
            </a:r>
            <a:r>
              <a:rPr lang="ru-RU" dirty="0"/>
              <a:t>том числе </a:t>
            </a:r>
            <a:r>
              <a:rPr lang="ru-RU" dirty="0" smtClean="0"/>
              <a:t>часто сопровождается РИПК. </a:t>
            </a:r>
            <a:r>
              <a:rPr lang="ru-RU" dirty="0"/>
              <a:t>Н</a:t>
            </a:r>
            <a:r>
              <a:rPr lang="ru-RU" dirty="0" smtClean="0"/>
              <a:t>азван </a:t>
            </a:r>
            <a:r>
              <a:rPr lang="ru-RU" b="1" dirty="0"/>
              <a:t>самым частым побочным эффектом</a:t>
            </a:r>
            <a:r>
              <a:rPr lang="ru-RU" dirty="0"/>
              <a:t> у пациентов с опухолями головы и шеи, получающих радикальную лучевую терапию. </a:t>
            </a:r>
          </a:p>
          <a:p>
            <a:pPr algn="just"/>
            <a:endParaRPr lang="ru-RU" dirty="0" smtClean="0"/>
          </a:p>
          <a:p>
            <a:pPr algn="just"/>
            <a:endParaRPr lang="ru-RU" dirty="0"/>
          </a:p>
        </p:txBody>
      </p:sp>
      <p:pic>
        <p:nvPicPr>
          <p:cNvPr id="1026" name="Picture 2" descr="Radiation Burn (Dermatitis): Symptoms &amp; Treatment"/>
          <p:cNvPicPr>
            <a:picLocks noChangeAspect="1" noChangeArrowheads="1"/>
          </p:cNvPicPr>
          <p:nvPr/>
        </p:nvPicPr>
        <p:blipFill rotWithShape="1">
          <a:blip r:embed="rId2">
            <a:extLst>
              <a:ext uri="{28A0092B-C50C-407E-A947-70E740481C1C}">
                <a14:useLocalDpi xmlns:a14="http://schemas.microsoft.com/office/drawing/2010/main" val="0"/>
              </a:ext>
            </a:extLst>
          </a:blip>
          <a:srcRect l="3353" t="57076" b="2553"/>
          <a:stretch/>
        </p:blipFill>
        <p:spPr bwMode="auto">
          <a:xfrm>
            <a:off x="7010530" y="161585"/>
            <a:ext cx="4738759" cy="2466871"/>
          </a:xfrm>
          <a:prstGeom prst="rect">
            <a:avLst/>
          </a:prstGeom>
          <a:noFill/>
          <a:extLst>
            <a:ext uri="{909E8E84-426E-40DD-AFC4-6F175D3DCCD1}">
              <a14:hiddenFill xmlns:a14="http://schemas.microsoft.com/office/drawing/2010/main">
                <a:solidFill>
                  <a:srgbClr val="FFFFFF"/>
                </a:solidFill>
              </a14:hiddenFill>
            </a:ext>
          </a:extLst>
        </p:spPr>
      </p:pic>
      <p:sp>
        <p:nvSpPr>
          <p:cNvPr id="5" name="Прямоугольник 4"/>
          <p:cNvSpPr/>
          <p:nvPr/>
        </p:nvSpPr>
        <p:spPr>
          <a:xfrm>
            <a:off x="385477" y="635304"/>
            <a:ext cx="6096000" cy="1754326"/>
          </a:xfrm>
          <a:prstGeom prst="rect">
            <a:avLst/>
          </a:prstGeom>
        </p:spPr>
        <p:txBody>
          <a:bodyPr>
            <a:spAutoFit/>
          </a:bodyPr>
          <a:lstStyle/>
          <a:p>
            <a:pPr algn="just"/>
            <a:r>
              <a:rPr lang="ru-RU" dirty="0"/>
              <a:t>Радиодерматит  (радиационно-индуцированные повреждения </a:t>
            </a:r>
            <a:r>
              <a:rPr lang="ru-RU" dirty="0" smtClean="0"/>
              <a:t>кожи</a:t>
            </a:r>
            <a:r>
              <a:rPr lang="en-US" dirty="0" smtClean="0"/>
              <a:t>, </a:t>
            </a:r>
            <a:r>
              <a:rPr lang="ru-RU" dirty="0" smtClean="0"/>
              <a:t>РИПК) </a:t>
            </a:r>
            <a:r>
              <a:rPr lang="ru-RU" dirty="0"/>
              <a:t>разной степени встречаются примерно у </a:t>
            </a:r>
            <a:r>
              <a:rPr lang="ru-RU" b="1" dirty="0"/>
              <a:t>85–95%</a:t>
            </a:r>
            <a:r>
              <a:rPr lang="ru-RU" dirty="0"/>
              <a:t> онкологических пациентов, получающих лучевую терапию. Тяжёлые формы РИПК — </a:t>
            </a:r>
            <a:r>
              <a:rPr lang="ru-RU" b="1" dirty="0"/>
              <a:t>20–30 %</a:t>
            </a:r>
            <a:r>
              <a:rPr lang="ru-RU" dirty="0"/>
              <a:t>. У </a:t>
            </a:r>
            <a:r>
              <a:rPr lang="ru-RU" b="1" dirty="0"/>
              <a:t>15–20 %</a:t>
            </a:r>
            <a:r>
              <a:rPr lang="ru-RU" dirty="0"/>
              <a:t> пациентов: прерывание ЛТ, снижение эффективности </a:t>
            </a:r>
            <a:r>
              <a:rPr lang="ru-RU" dirty="0" smtClean="0"/>
              <a:t>лечения. </a:t>
            </a:r>
            <a:endParaRPr lang="ru-RU" dirty="0"/>
          </a:p>
        </p:txBody>
      </p:sp>
      <p:pic>
        <p:nvPicPr>
          <p:cNvPr id="1028" name="Picture 4" descr="S6E22: Mucositis with Cancer Treatment: What it is and How You can Prevent  It | E1D (Everyone Dies)"/>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309" t="21498"/>
          <a:stretch/>
        </p:blipFill>
        <p:spPr bwMode="auto">
          <a:xfrm>
            <a:off x="142612" y="2716403"/>
            <a:ext cx="4095556" cy="2466226"/>
          </a:xfrm>
          <a:prstGeom prst="rect">
            <a:avLst/>
          </a:prstGeom>
          <a:noFill/>
          <a:extLst>
            <a:ext uri="{909E8E84-426E-40DD-AFC4-6F175D3DCCD1}">
              <a14:hiddenFill xmlns:a14="http://schemas.microsoft.com/office/drawing/2010/main">
                <a:solidFill>
                  <a:srgbClr val="FFFFFF"/>
                </a:solidFill>
              </a14:hiddenFill>
            </a:ext>
          </a:extLst>
        </p:spPr>
      </p:pic>
      <p:sp>
        <p:nvSpPr>
          <p:cNvPr id="7" name="Прямоугольник 6"/>
          <p:cNvSpPr/>
          <p:nvPr/>
        </p:nvSpPr>
        <p:spPr>
          <a:xfrm>
            <a:off x="595618" y="5662599"/>
            <a:ext cx="11090246" cy="646331"/>
          </a:xfrm>
          <a:prstGeom prst="rect">
            <a:avLst/>
          </a:prstGeom>
        </p:spPr>
        <p:txBody>
          <a:bodyPr wrap="square">
            <a:spAutoFit/>
          </a:bodyPr>
          <a:lstStyle/>
          <a:p>
            <a:pPr algn="ctr"/>
            <a:r>
              <a:rPr lang="ru-RU" dirty="0" smtClean="0"/>
              <a:t>Исследуемые </a:t>
            </a:r>
            <a:r>
              <a:rPr lang="ru-RU" dirty="0"/>
              <a:t>реакции остаются </a:t>
            </a:r>
            <a:r>
              <a:rPr lang="ru-RU" dirty="0" err="1" smtClean="0"/>
              <a:t>дозолимитирующими</a:t>
            </a:r>
            <a:r>
              <a:rPr lang="ru-RU" dirty="0" smtClean="0"/>
              <a:t> осложнениями ЛТ, ухудшают </a:t>
            </a:r>
            <a:r>
              <a:rPr lang="ru-RU" dirty="0"/>
              <a:t>качество жизни и в тяжелых случаях приводить к </a:t>
            </a:r>
            <a:r>
              <a:rPr lang="ru-RU" dirty="0" smtClean="0"/>
              <a:t>снижению терапевтической дозы или прерыванию курса</a:t>
            </a:r>
            <a:endParaRPr lang="ru-RU" dirty="0"/>
          </a:p>
        </p:txBody>
      </p:sp>
      <p:sp>
        <p:nvSpPr>
          <p:cNvPr id="8" name="Стрелка вниз 7"/>
          <p:cNvSpPr/>
          <p:nvPr/>
        </p:nvSpPr>
        <p:spPr>
          <a:xfrm>
            <a:off x="5276675" y="5103896"/>
            <a:ext cx="864066" cy="558703"/>
          </a:xfrm>
          <a:prstGeom prst="downArrow">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ru-RU"/>
          </a:p>
        </p:txBody>
      </p:sp>
      <p:sp>
        <p:nvSpPr>
          <p:cNvPr id="2" name="Номер слайда 1"/>
          <p:cNvSpPr>
            <a:spLocks noGrp="1"/>
          </p:cNvSpPr>
          <p:nvPr>
            <p:ph type="sldNum" sz="quarter" idx="12"/>
          </p:nvPr>
        </p:nvSpPr>
        <p:spPr/>
        <p:txBody>
          <a:bodyPr/>
          <a:lstStyle/>
          <a:p>
            <a:fld id="{F1227A6C-A7EB-4AAD-9805-70BC9D54C728}" type="slidenum">
              <a:rPr lang="ru-RU" smtClean="0"/>
              <a:t>5</a:t>
            </a:fld>
            <a:endParaRPr lang="ru-RU"/>
          </a:p>
        </p:txBody>
      </p:sp>
    </p:spTree>
    <p:extLst>
      <p:ext uri="{BB962C8B-B14F-4D97-AF65-F5344CB8AC3E}">
        <p14:creationId xmlns:p14="http://schemas.microsoft.com/office/powerpoint/2010/main" val="230172434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4EA7AA93-D2D6-AC7A-951C-383893C6A940}"/>
              </a:ext>
            </a:extLst>
          </p:cNvPr>
          <p:cNvSpPr txBox="1"/>
          <p:nvPr/>
        </p:nvSpPr>
        <p:spPr>
          <a:xfrm>
            <a:off x="622331" y="828243"/>
            <a:ext cx="4819652" cy="1015663"/>
          </a:xfrm>
          <a:prstGeom prst="rect">
            <a:avLst/>
          </a:prstGeom>
          <a:noFill/>
        </p:spPr>
        <p:txBody>
          <a:bodyPr wrap="square" rtlCol="0">
            <a:spAutoFit/>
          </a:bodyPr>
          <a:lstStyle/>
          <a:p>
            <a:pPr algn="ctr"/>
            <a:r>
              <a:rPr lang="ru-RU" sz="2000" dirty="0"/>
              <a:t>Ожидание: минимальное воздействие на кожу</a:t>
            </a:r>
          </a:p>
          <a:p>
            <a:pPr algn="ctr"/>
            <a:r>
              <a:rPr lang="ru-RU" sz="2000" dirty="0"/>
              <a:t>Следствие: низкая частота РИПК</a:t>
            </a:r>
          </a:p>
        </p:txBody>
      </p:sp>
      <p:sp>
        <p:nvSpPr>
          <p:cNvPr id="14" name="TextBox 13">
            <a:extLst>
              <a:ext uri="{FF2B5EF4-FFF2-40B4-BE49-F238E27FC236}">
                <a16:creationId xmlns:a16="http://schemas.microsoft.com/office/drawing/2014/main" id="{9DB4C4DE-A110-1622-08A2-4FCA9EE435DA}"/>
              </a:ext>
            </a:extLst>
          </p:cNvPr>
          <p:cNvSpPr txBox="1"/>
          <p:nvPr/>
        </p:nvSpPr>
        <p:spPr>
          <a:xfrm>
            <a:off x="481014" y="119694"/>
            <a:ext cx="12192000" cy="523220"/>
          </a:xfrm>
          <a:prstGeom prst="rect">
            <a:avLst/>
          </a:prstGeom>
          <a:noFill/>
        </p:spPr>
        <p:txBody>
          <a:bodyPr wrap="square">
            <a:spAutoFit/>
          </a:bodyPr>
          <a:lstStyle/>
          <a:p>
            <a:r>
              <a:rPr lang="ru-RU" sz="2800" dirty="0" smtClean="0">
                <a:solidFill>
                  <a:schemeClr val="accent2">
                    <a:lumMod val="75000"/>
                  </a:schemeClr>
                </a:solidFill>
              </a:rPr>
              <a:t>РИПК </a:t>
            </a:r>
            <a:r>
              <a:rPr lang="ru-RU" sz="2800" dirty="0">
                <a:solidFill>
                  <a:schemeClr val="accent2">
                    <a:lumMod val="75000"/>
                  </a:schemeClr>
                </a:solidFill>
              </a:rPr>
              <a:t>в условиях протонной терапии</a:t>
            </a:r>
          </a:p>
        </p:txBody>
      </p:sp>
      <p:sp>
        <p:nvSpPr>
          <p:cNvPr id="20" name="TextBox 19">
            <a:extLst>
              <a:ext uri="{FF2B5EF4-FFF2-40B4-BE49-F238E27FC236}">
                <a16:creationId xmlns:a16="http://schemas.microsoft.com/office/drawing/2014/main" id="{57F8891F-79F8-0A93-856F-DDCC6329C57E}"/>
              </a:ext>
            </a:extLst>
          </p:cNvPr>
          <p:cNvSpPr txBox="1"/>
          <p:nvPr/>
        </p:nvSpPr>
        <p:spPr>
          <a:xfrm>
            <a:off x="6502067" y="741587"/>
            <a:ext cx="4819652" cy="1015663"/>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ru-RU" sz="2000" dirty="0">
                <a:latin typeface="Calibri" panose="020F0502020204030204"/>
              </a:rPr>
              <a:t>Реальность</a:t>
            </a:r>
            <a:r>
              <a:rPr kumimoji="0" lang="ru-RU" sz="2000" b="0" i="0" u="none" strike="noStrike" kern="1200" cap="none" spc="0" normalizeH="0" baseline="0" noProof="0" dirty="0">
                <a:ln>
                  <a:noFill/>
                </a:ln>
                <a:effectLst/>
                <a:uLnTx/>
                <a:uFillTx/>
                <a:latin typeface="Calibri" panose="020F0502020204030204"/>
              </a:rPr>
              <a:t>: кожа – орган-мишень</a:t>
            </a:r>
          </a:p>
          <a:p>
            <a:pPr marL="0" marR="0" lvl="0" indent="0" algn="ctr" defTabSz="914400" rtl="0" eaLnBrk="1" fontAlgn="auto" latinLnBrk="0" hangingPunct="1">
              <a:lnSpc>
                <a:spcPct val="100000"/>
              </a:lnSpc>
              <a:spcBef>
                <a:spcPts val="0"/>
              </a:spcBef>
              <a:spcAft>
                <a:spcPts val="0"/>
              </a:spcAft>
              <a:buClrTx/>
              <a:buSzTx/>
              <a:buFontTx/>
              <a:buNone/>
              <a:tabLst/>
              <a:defRPr/>
            </a:pPr>
            <a:r>
              <a:rPr lang="ru-RU" sz="2000" dirty="0">
                <a:latin typeface="Calibri" panose="020F0502020204030204"/>
              </a:rPr>
              <a:t>Следствие: РИПК средней степени тяжести у 70-75 % пациентов*</a:t>
            </a:r>
            <a:endParaRPr kumimoji="0" lang="ru-RU" sz="2000" b="0" i="0" u="none" strike="noStrike" kern="1200" cap="none" spc="0" normalizeH="0" baseline="0" noProof="0" dirty="0">
              <a:ln>
                <a:noFill/>
              </a:ln>
              <a:effectLst/>
              <a:uLnTx/>
              <a:uFillTx/>
              <a:latin typeface="Calibri" panose="020F0502020204030204"/>
            </a:endParaRPr>
          </a:p>
        </p:txBody>
      </p:sp>
      <p:sp>
        <p:nvSpPr>
          <p:cNvPr id="26" name="TextBox 25">
            <a:extLst>
              <a:ext uri="{FF2B5EF4-FFF2-40B4-BE49-F238E27FC236}">
                <a16:creationId xmlns:a16="http://schemas.microsoft.com/office/drawing/2014/main" id="{D6827DE2-F0A5-529E-2D14-2EA335ADB7E4}"/>
              </a:ext>
            </a:extLst>
          </p:cNvPr>
          <p:cNvSpPr txBox="1"/>
          <p:nvPr/>
        </p:nvSpPr>
        <p:spPr>
          <a:xfrm>
            <a:off x="6577014" y="5168340"/>
            <a:ext cx="5180560" cy="600164"/>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11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Источник: </a:t>
            </a:r>
            <a:r>
              <a:rPr kumimoji="0" lang="en-US" sz="1100" b="0" i="0" u="none" strike="noStrike" kern="1200" cap="none" spc="0" normalizeH="0" baseline="0" noProof="0" dirty="0" err="1">
                <a:ln>
                  <a:noFill/>
                </a:ln>
                <a:solidFill>
                  <a:prstClr val="white">
                    <a:lumMod val="75000"/>
                  </a:prstClr>
                </a:solidFill>
                <a:effectLst/>
                <a:uLnTx/>
                <a:uFillTx/>
                <a:latin typeface="Calibri" panose="020F0502020204030204"/>
                <a:ea typeface="+mn-ea"/>
                <a:cs typeface="+mn-cs"/>
              </a:rPr>
              <a:t>Y.Hu</a:t>
            </a:r>
            <a:r>
              <a:rPr kumimoji="0" lang="en-US" sz="11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 et.al. Global hotspots and research trends of radiation-induced skin injury: a bibliometric analysis from 2004 to 2023. </a:t>
            </a:r>
            <a:r>
              <a:rPr kumimoji="0" lang="en-US" sz="1100" b="0" i="1"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Frontiers in Oncology</a:t>
            </a:r>
            <a:r>
              <a:rPr kumimoji="0" lang="en-US" sz="11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rPr>
              <a:t>. 2024. https://doi.org/10.3389/fonc.2024.1430802</a:t>
            </a:r>
            <a:endParaRPr kumimoji="0" lang="ru-RU" sz="1100" b="0" i="0" u="none" strike="noStrike" kern="1200" cap="none" spc="0" normalizeH="0" baseline="0" noProof="0" dirty="0">
              <a:ln>
                <a:noFill/>
              </a:ln>
              <a:solidFill>
                <a:prstClr val="white">
                  <a:lumMod val="75000"/>
                </a:prstClr>
              </a:solidFill>
              <a:effectLst/>
              <a:uLnTx/>
              <a:uFillTx/>
              <a:latin typeface="Calibri" panose="020F0502020204030204"/>
              <a:ea typeface="+mn-ea"/>
              <a:cs typeface="+mn-cs"/>
            </a:endParaRPr>
          </a:p>
        </p:txBody>
      </p:sp>
      <p:pic>
        <p:nvPicPr>
          <p:cNvPr id="30" name="Рисунок 29">
            <a:extLst>
              <a:ext uri="{FF2B5EF4-FFF2-40B4-BE49-F238E27FC236}">
                <a16:creationId xmlns:a16="http://schemas.microsoft.com/office/drawing/2014/main" id="{C87965F1-DC95-C57C-4535-A70F7A682627}"/>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59478" y="2263573"/>
            <a:ext cx="4704830" cy="2862727"/>
          </a:xfrm>
          <a:prstGeom prst="rect">
            <a:avLst/>
          </a:prstGeom>
        </p:spPr>
      </p:pic>
      <p:sp>
        <p:nvSpPr>
          <p:cNvPr id="31" name="TextBox 30">
            <a:extLst>
              <a:ext uri="{FF2B5EF4-FFF2-40B4-BE49-F238E27FC236}">
                <a16:creationId xmlns:a16="http://schemas.microsoft.com/office/drawing/2014/main" id="{C05BA3F5-D4CA-FE7F-5A29-1D18B1B8D74E}"/>
              </a:ext>
            </a:extLst>
          </p:cNvPr>
          <p:cNvSpPr txBox="1"/>
          <p:nvPr/>
        </p:nvSpPr>
        <p:spPr>
          <a:xfrm>
            <a:off x="5909321" y="1107951"/>
            <a:ext cx="428772" cy="400110"/>
          </a:xfrm>
          <a:prstGeom prst="rect">
            <a:avLst/>
          </a:prstGeom>
          <a:noFill/>
        </p:spPr>
        <p:txBody>
          <a:bodyPr wrap="none" rtlCol="0">
            <a:spAutoFit/>
          </a:bodyPr>
          <a:lstStyle/>
          <a:p>
            <a:r>
              <a:rPr lang="en-US" sz="2000" b="1" dirty="0">
                <a:solidFill>
                  <a:schemeClr val="accent1">
                    <a:lumMod val="75000"/>
                  </a:schemeClr>
                </a:solidFill>
              </a:rPr>
              <a:t>Vs</a:t>
            </a:r>
            <a:endParaRPr lang="ru-RU" sz="2000" b="1" dirty="0">
              <a:solidFill>
                <a:schemeClr val="accent1">
                  <a:lumMod val="75000"/>
                </a:schemeClr>
              </a:solidFill>
            </a:endParaRPr>
          </a:p>
        </p:txBody>
      </p:sp>
      <p:sp>
        <p:nvSpPr>
          <p:cNvPr id="41" name="TextBox 40">
            <a:extLst>
              <a:ext uri="{FF2B5EF4-FFF2-40B4-BE49-F238E27FC236}">
                <a16:creationId xmlns:a16="http://schemas.microsoft.com/office/drawing/2014/main" id="{390CA5AB-83D8-2C29-9BD6-7A6DA0FC8F36}"/>
              </a:ext>
            </a:extLst>
          </p:cNvPr>
          <p:cNvSpPr txBox="1"/>
          <p:nvPr/>
        </p:nvSpPr>
        <p:spPr>
          <a:xfrm>
            <a:off x="6891860" y="1728158"/>
            <a:ext cx="4261920" cy="523220"/>
          </a:xfrm>
          <a:prstGeom prst="rect">
            <a:avLst/>
          </a:prstGeom>
          <a:noFill/>
        </p:spPr>
        <p:txBody>
          <a:bodyPr wrap="square">
            <a:spAutoFit/>
          </a:bodyPr>
          <a:lstStyle/>
          <a:p>
            <a:r>
              <a:rPr lang="ru-RU" sz="1400" dirty="0">
                <a:solidFill>
                  <a:schemeClr val="bg1">
                    <a:lumMod val="75000"/>
                  </a:schemeClr>
                </a:solidFill>
              </a:rPr>
              <a:t>* при лечении злокачественных новообразований молочной железы, головы и шеи</a:t>
            </a:r>
          </a:p>
        </p:txBody>
      </p:sp>
      <p:pic>
        <p:nvPicPr>
          <p:cNvPr id="4098" name="Picture 2" descr="The Radiobiological Effects of Proton Beam Therapy: Impact on DNA Damage  and Repair"/>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t="11304" r="47671"/>
          <a:stretch/>
        </p:blipFill>
        <p:spPr bwMode="auto">
          <a:xfrm>
            <a:off x="886045" y="2251378"/>
            <a:ext cx="4783235" cy="3158836"/>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2265288" y="5410214"/>
            <a:ext cx="2619628" cy="261610"/>
          </a:xfrm>
          <a:prstGeom prst="rect">
            <a:avLst/>
          </a:prstGeom>
        </p:spPr>
        <p:txBody>
          <a:bodyPr wrap="none">
            <a:spAutoFit/>
          </a:bodyPr>
          <a:lstStyle/>
          <a:p>
            <a:r>
              <a:rPr lang="en-US" sz="1100" dirty="0">
                <a:solidFill>
                  <a:schemeClr val="bg2">
                    <a:lumMod val="90000"/>
                  </a:schemeClr>
                </a:solidFill>
              </a:rPr>
              <a:t>https://doi.org/10.3390/cancers11070946</a:t>
            </a:r>
            <a:endParaRPr lang="ru-RU" sz="1100" dirty="0">
              <a:solidFill>
                <a:schemeClr val="bg2">
                  <a:lumMod val="90000"/>
                </a:schemeClr>
              </a:solidFill>
            </a:endParaRPr>
          </a:p>
        </p:txBody>
      </p:sp>
      <p:sp>
        <p:nvSpPr>
          <p:cNvPr id="13" name="Прямоугольник 12"/>
          <p:cNvSpPr/>
          <p:nvPr/>
        </p:nvSpPr>
        <p:spPr>
          <a:xfrm>
            <a:off x="635145" y="5916537"/>
            <a:ext cx="11122429" cy="830997"/>
          </a:xfrm>
          <a:prstGeom prst="rect">
            <a:avLst/>
          </a:prstGeom>
        </p:spPr>
        <p:txBody>
          <a:bodyPr wrap="square">
            <a:spAutoFit/>
          </a:bodyPr>
          <a:lstStyle/>
          <a:p>
            <a:pPr indent="450215" algn="just">
              <a:spcAft>
                <a:spcPts val="0"/>
              </a:spcAft>
            </a:pPr>
            <a:r>
              <a:rPr lang="ru-RU" sz="1600" kern="100" dirty="0" smtClean="0">
                <a:ea typeface="Calibri" panose="020F0502020204030204" pitchFamily="34" charset="0"/>
                <a:cs typeface="Times New Roman" panose="02020603050405020304" pitchFamily="18" charset="0"/>
              </a:rPr>
              <a:t>Унифицированной статистики нет, </a:t>
            </a:r>
            <a:r>
              <a:rPr lang="ru-RU" sz="1600" kern="100" dirty="0">
                <a:ea typeface="Calibri" panose="020F0502020204030204" pitchFamily="34" charset="0"/>
                <a:cs typeface="Times New Roman" panose="02020603050405020304" pitchFamily="18" charset="0"/>
              </a:rPr>
              <a:t>что обусловлено </a:t>
            </a:r>
            <a:r>
              <a:rPr lang="ru-RU" sz="1600" kern="100" dirty="0" smtClean="0">
                <a:ea typeface="Calibri" panose="020F0502020204030204" pitchFamily="34" charset="0"/>
                <a:cs typeface="Times New Roman" panose="02020603050405020304" pitchFamily="18" charset="0"/>
              </a:rPr>
              <a:t>вариабельностью </a:t>
            </a:r>
            <a:r>
              <a:rPr lang="ru-RU" sz="1600" kern="100" dirty="0">
                <a:ea typeface="Calibri" panose="020F0502020204030204" pitchFamily="34" charset="0"/>
                <a:cs typeface="Times New Roman" panose="02020603050405020304" pitchFamily="18" charset="0"/>
              </a:rPr>
              <a:t>клинических </a:t>
            </a:r>
            <a:r>
              <a:rPr lang="ru-RU" sz="1600" kern="100" dirty="0" smtClean="0">
                <a:ea typeface="Calibri" panose="020F0502020204030204" pitchFamily="34" charset="0"/>
                <a:cs typeface="Times New Roman" panose="02020603050405020304" pitchFamily="18" charset="0"/>
              </a:rPr>
              <a:t>протоколов, различиями </a:t>
            </a:r>
            <a:r>
              <a:rPr lang="ru-RU" sz="1600" kern="100" dirty="0">
                <a:ea typeface="Calibri" panose="020F0502020204030204" pitchFamily="34" charset="0"/>
                <a:cs typeface="Times New Roman" panose="02020603050405020304" pitchFamily="18" charset="0"/>
              </a:rPr>
              <a:t>в используемых оценочных шкалах (CTCAE, RTOG, </a:t>
            </a:r>
            <a:r>
              <a:rPr lang="ru-RU" sz="1600" kern="100" dirty="0" err="1">
                <a:ea typeface="Calibri" panose="020F0502020204030204" pitchFamily="34" charset="0"/>
                <a:cs typeface="Times New Roman" panose="02020603050405020304" pitchFamily="18" charset="0"/>
              </a:rPr>
              <a:t>Oncology</a:t>
            </a:r>
            <a:r>
              <a:rPr lang="ru-RU" sz="1600" kern="100" dirty="0">
                <a:ea typeface="Calibri" panose="020F0502020204030204" pitchFamily="34" charset="0"/>
                <a:cs typeface="Times New Roman" panose="02020603050405020304" pitchFamily="18" charset="0"/>
              </a:rPr>
              <a:t> </a:t>
            </a:r>
            <a:r>
              <a:rPr lang="ru-RU" sz="1600" kern="100" dirty="0" err="1">
                <a:ea typeface="Calibri" panose="020F0502020204030204" pitchFamily="34" charset="0"/>
                <a:cs typeface="Times New Roman" panose="02020603050405020304" pitchFamily="18" charset="0"/>
              </a:rPr>
              <a:t>Nursing</a:t>
            </a:r>
            <a:r>
              <a:rPr lang="ru-RU" sz="1600" kern="100" dirty="0">
                <a:ea typeface="Calibri" panose="020F0502020204030204" pitchFamily="34" charset="0"/>
                <a:cs typeface="Times New Roman" panose="02020603050405020304" pitchFamily="18" charset="0"/>
              </a:rPr>
              <a:t> </a:t>
            </a:r>
            <a:r>
              <a:rPr lang="ru-RU" sz="1600" kern="100" dirty="0" err="1">
                <a:ea typeface="Calibri" panose="020F0502020204030204" pitchFamily="34" charset="0"/>
                <a:cs typeface="Times New Roman" panose="02020603050405020304" pitchFamily="18" charset="0"/>
              </a:rPr>
              <a:t>Society</a:t>
            </a:r>
            <a:r>
              <a:rPr lang="ru-RU" sz="1600" kern="100" dirty="0">
                <a:ea typeface="Calibri" panose="020F0502020204030204" pitchFamily="34" charset="0"/>
                <a:cs typeface="Times New Roman" panose="02020603050405020304" pitchFamily="18" charset="0"/>
              </a:rPr>
              <a:t>, </a:t>
            </a:r>
            <a:r>
              <a:rPr lang="ru-RU" sz="1600" kern="100" dirty="0" err="1">
                <a:ea typeface="Calibri" panose="020F0502020204030204" pitchFamily="34" charset="0"/>
                <a:cs typeface="Times New Roman" panose="02020603050405020304" pitchFamily="18" charset="0"/>
              </a:rPr>
              <a:t>Douglas</a:t>
            </a:r>
            <a:r>
              <a:rPr lang="ru-RU" sz="1600" kern="100" dirty="0">
                <a:ea typeface="Calibri" panose="020F0502020204030204" pitchFamily="34" charset="0"/>
                <a:cs typeface="Times New Roman" panose="02020603050405020304" pitchFamily="18" charset="0"/>
              </a:rPr>
              <a:t> &amp; </a:t>
            </a:r>
            <a:r>
              <a:rPr lang="ru-RU" sz="1600" kern="100" dirty="0" err="1">
                <a:ea typeface="Calibri" panose="020F0502020204030204" pitchFamily="34" charset="0"/>
                <a:cs typeface="Times New Roman" panose="02020603050405020304" pitchFamily="18" charset="0"/>
              </a:rPr>
              <a:t>Fowler</a:t>
            </a:r>
            <a:r>
              <a:rPr lang="ru-RU" sz="1600" kern="100" dirty="0">
                <a:ea typeface="Calibri" panose="020F0502020204030204" pitchFamily="34" charset="0"/>
                <a:cs typeface="Times New Roman" panose="02020603050405020304" pitchFamily="18" charset="0"/>
              </a:rPr>
              <a:t>, </a:t>
            </a:r>
            <a:r>
              <a:rPr lang="ru-RU" sz="1600" kern="100" dirty="0" err="1">
                <a:ea typeface="Calibri" panose="020F0502020204030204" pitchFamily="34" charset="0"/>
                <a:cs typeface="Times New Roman" panose="02020603050405020304" pitchFamily="18" charset="0"/>
              </a:rPr>
              <a:t>Radiation</a:t>
            </a:r>
            <a:r>
              <a:rPr lang="ru-RU" sz="1600" kern="100" dirty="0">
                <a:ea typeface="Calibri" panose="020F0502020204030204" pitchFamily="34" charset="0"/>
                <a:cs typeface="Times New Roman" panose="02020603050405020304" pitchFamily="18" charset="0"/>
              </a:rPr>
              <a:t> </a:t>
            </a:r>
            <a:r>
              <a:rPr lang="ru-RU" sz="1600" kern="100" dirty="0" err="1">
                <a:ea typeface="Calibri" panose="020F0502020204030204" pitchFamily="34" charset="0"/>
                <a:cs typeface="Times New Roman" panose="02020603050405020304" pitchFamily="18" charset="0"/>
              </a:rPr>
              <a:t>dermatitis</a:t>
            </a:r>
            <a:r>
              <a:rPr lang="ru-RU" sz="1600" kern="100" dirty="0">
                <a:ea typeface="Calibri" panose="020F0502020204030204" pitchFamily="34" charset="0"/>
                <a:cs typeface="Times New Roman" panose="02020603050405020304" pitchFamily="18" charset="0"/>
              </a:rPr>
              <a:t> </a:t>
            </a:r>
            <a:r>
              <a:rPr lang="ru-RU" sz="1600" kern="100" dirty="0" err="1">
                <a:ea typeface="Calibri" panose="020F0502020204030204" pitchFamily="34" charset="0"/>
                <a:cs typeface="Times New Roman" panose="02020603050405020304" pitchFamily="18" charset="0"/>
              </a:rPr>
              <a:t>severity</a:t>
            </a:r>
            <a:r>
              <a:rPr lang="ru-RU" sz="1600" kern="100" dirty="0">
                <a:ea typeface="Calibri" panose="020F0502020204030204" pitchFamily="34" charset="0"/>
                <a:cs typeface="Times New Roman" panose="02020603050405020304" pitchFamily="18" charset="0"/>
              </a:rPr>
              <a:t> </a:t>
            </a:r>
            <a:r>
              <a:rPr lang="ru-RU" sz="1600" kern="100" dirty="0" err="1">
                <a:ea typeface="Calibri" panose="020F0502020204030204" pitchFamily="34" charset="0"/>
                <a:cs typeface="Times New Roman" panose="02020603050405020304" pitchFamily="18" charset="0"/>
              </a:rPr>
              <a:t>scale</a:t>
            </a:r>
            <a:r>
              <a:rPr lang="ru-RU" sz="1600" kern="100" dirty="0">
                <a:ea typeface="Calibri" panose="020F0502020204030204" pitchFamily="34" charset="0"/>
                <a:cs typeface="Times New Roman" panose="02020603050405020304" pitchFamily="18" charset="0"/>
              </a:rPr>
              <a:t>) и индивидуальной радиочувствительностью пациентов. </a:t>
            </a:r>
            <a:endParaRPr lang="ru-RU" sz="1400" kern="100" dirty="0">
              <a:effectLst/>
              <a:ea typeface="Calibri" panose="020F0502020204030204" pitchFamily="34" charset="0"/>
              <a:cs typeface="Times New Roman" panose="02020603050405020304" pitchFamily="18" charset="0"/>
            </a:endParaRPr>
          </a:p>
        </p:txBody>
      </p:sp>
      <p:sp>
        <p:nvSpPr>
          <p:cNvPr id="3" name="Номер слайда 2"/>
          <p:cNvSpPr>
            <a:spLocks noGrp="1"/>
          </p:cNvSpPr>
          <p:nvPr>
            <p:ph type="sldNum" sz="quarter" idx="12"/>
          </p:nvPr>
        </p:nvSpPr>
        <p:spPr/>
        <p:txBody>
          <a:bodyPr/>
          <a:lstStyle/>
          <a:p>
            <a:fld id="{F1227A6C-A7EB-4AAD-9805-70BC9D54C728}" type="slidenum">
              <a:rPr lang="ru-RU" smtClean="0"/>
              <a:t>6</a:t>
            </a:fld>
            <a:endParaRPr lang="ru-RU"/>
          </a:p>
        </p:txBody>
      </p:sp>
    </p:spTree>
    <p:extLst>
      <p:ext uri="{BB962C8B-B14F-4D97-AF65-F5344CB8AC3E}">
        <p14:creationId xmlns:p14="http://schemas.microsoft.com/office/powerpoint/2010/main" val="20506030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a:blip r:embed="rId2"/>
          <a:stretch>
            <a:fillRect/>
          </a:stretch>
        </p:blipFill>
        <p:spPr>
          <a:xfrm>
            <a:off x="595619" y="1659607"/>
            <a:ext cx="5500382" cy="4535403"/>
          </a:xfrm>
          <a:prstGeom prst="rect">
            <a:avLst/>
          </a:prstGeom>
        </p:spPr>
      </p:pic>
      <p:sp>
        <p:nvSpPr>
          <p:cNvPr id="4" name="Прямоугольник 3"/>
          <p:cNvSpPr/>
          <p:nvPr/>
        </p:nvSpPr>
        <p:spPr>
          <a:xfrm>
            <a:off x="6431273" y="1365993"/>
            <a:ext cx="5002922" cy="5632311"/>
          </a:xfrm>
          <a:prstGeom prst="rect">
            <a:avLst/>
          </a:prstGeom>
        </p:spPr>
        <p:txBody>
          <a:bodyPr wrap="square">
            <a:spAutoFit/>
          </a:bodyPr>
          <a:lstStyle/>
          <a:p>
            <a:pPr algn="just"/>
            <a:r>
              <a:rPr lang="ru-RU" dirty="0" smtClean="0"/>
              <a:t>Исследования показывают </a:t>
            </a:r>
            <a:r>
              <a:rPr lang="ru-RU" dirty="0"/>
              <a:t>снижение тяжелого </a:t>
            </a:r>
            <a:r>
              <a:rPr lang="ru-RU" dirty="0" err="1"/>
              <a:t>мукозита</a:t>
            </a:r>
            <a:r>
              <a:rPr lang="ru-RU" dirty="0"/>
              <a:t> или связанной </a:t>
            </a:r>
            <a:r>
              <a:rPr lang="ru-RU" dirty="0" err="1"/>
              <a:t>симптомной</a:t>
            </a:r>
            <a:r>
              <a:rPr lang="ru-RU" dirty="0"/>
              <a:t> нагрузки в ряде </a:t>
            </a:r>
            <a:r>
              <a:rPr lang="ru-RU" dirty="0" smtClean="0"/>
              <a:t>когорт за </a:t>
            </a:r>
            <a:r>
              <a:rPr lang="ru-RU" dirty="0"/>
              <a:t>счет более выгодного распределения дозы</a:t>
            </a:r>
            <a:r>
              <a:rPr lang="ru-RU" dirty="0" smtClean="0"/>
              <a:t>, </a:t>
            </a:r>
            <a:r>
              <a:rPr lang="ru-RU" dirty="0"/>
              <a:t>однако даже при протонах </a:t>
            </a:r>
            <a:r>
              <a:rPr lang="ru-RU" dirty="0" smtClean="0"/>
              <a:t>(≥3 степень) РИОМ может </a:t>
            </a:r>
            <a:r>
              <a:rPr lang="ru-RU" dirty="0"/>
              <a:t>оставаться значимым — от примерно 13–16% в отдельных благоприятных сериях до 30–50% и выше в других группах пациентов</a:t>
            </a:r>
            <a:r>
              <a:rPr lang="ru-RU" dirty="0" smtClean="0"/>
              <a:t>.</a:t>
            </a:r>
          </a:p>
          <a:p>
            <a:pPr algn="just"/>
            <a:endParaRPr lang="ru-RU" dirty="0"/>
          </a:p>
          <a:p>
            <a:pPr algn="just"/>
            <a:r>
              <a:rPr lang="ru-RU" dirty="0"/>
              <a:t>В среднем протонная терапия может снижать интегральную дозу на нормальные ткани и уменьшать некоторые поздние эффекты, но частота острых реакций кожи и слизистых зависит от локализации опухоли, глубины мишени, входного пучка, суммарной дозы, фракционирования, возраста пациента, сопутствующей химиотерапии и </a:t>
            </a:r>
            <a:r>
              <a:rPr lang="ru-RU" dirty="0" smtClean="0"/>
              <a:t>планирования и т.д.</a:t>
            </a:r>
            <a:r>
              <a:rPr lang="ru-RU" dirty="0"/>
              <a:t/>
            </a:r>
            <a:br>
              <a:rPr lang="ru-RU" dirty="0"/>
            </a:br>
            <a:r>
              <a:rPr lang="ru-RU" dirty="0"/>
              <a:t/>
            </a:r>
            <a:br>
              <a:rPr lang="ru-RU" dirty="0"/>
            </a:br>
            <a:endParaRPr lang="ru-RU" dirty="0"/>
          </a:p>
        </p:txBody>
      </p:sp>
      <p:sp>
        <p:nvSpPr>
          <p:cNvPr id="6" name="TextBox 5">
            <a:extLst>
              <a:ext uri="{FF2B5EF4-FFF2-40B4-BE49-F238E27FC236}">
                <a16:creationId xmlns:a16="http://schemas.microsoft.com/office/drawing/2014/main" id="{9DB4C4DE-A110-1622-08A2-4FCA9EE435DA}"/>
              </a:ext>
            </a:extLst>
          </p:cNvPr>
          <p:cNvSpPr txBox="1"/>
          <p:nvPr/>
        </p:nvSpPr>
        <p:spPr>
          <a:xfrm>
            <a:off x="595619" y="321030"/>
            <a:ext cx="12192000" cy="523220"/>
          </a:xfrm>
          <a:prstGeom prst="rect">
            <a:avLst/>
          </a:prstGeom>
          <a:noFill/>
        </p:spPr>
        <p:txBody>
          <a:bodyPr wrap="square">
            <a:spAutoFit/>
          </a:bodyPr>
          <a:lstStyle/>
          <a:p>
            <a:r>
              <a:rPr lang="ru-RU" sz="2800" dirty="0" smtClean="0">
                <a:solidFill>
                  <a:schemeClr val="accent2">
                    <a:lumMod val="75000"/>
                  </a:schemeClr>
                </a:solidFill>
              </a:rPr>
              <a:t>РИОМ </a:t>
            </a:r>
            <a:r>
              <a:rPr lang="ru-RU" sz="2800" dirty="0">
                <a:solidFill>
                  <a:schemeClr val="accent2">
                    <a:lumMod val="75000"/>
                  </a:schemeClr>
                </a:solidFill>
              </a:rPr>
              <a:t>в условиях протонной терапии</a:t>
            </a:r>
          </a:p>
        </p:txBody>
      </p:sp>
      <p:sp>
        <p:nvSpPr>
          <p:cNvPr id="2" name="Номер слайда 1"/>
          <p:cNvSpPr>
            <a:spLocks noGrp="1"/>
          </p:cNvSpPr>
          <p:nvPr>
            <p:ph type="sldNum" sz="quarter" idx="12"/>
          </p:nvPr>
        </p:nvSpPr>
        <p:spPr/>
        <p:txBody>
          <a:bodyPr/>
          <a:lstStyle/>
          <a:p>
            <a:fld id="{F1227A6C-A7EB-4AAD-9805-70BC9D54C728}" type="slidenum">
              <a:rPr lang="ru-RU" smtClean="0"/>
              <a:t>7</a:t>
            </a:fld>
            <a:endParaRPr lang="ru-RU"/>
          </a:p>
        </p:txBody>
      </p:sp>
    </p:spTree>
    <p:extLst>
      <p:ext uri="{BB962C8B-B14F-4D97-AF65-F5344CB8AC3E}">
        <p14:creationId xmlns:p14="http://schemas.microsoft.com/office/powerpoint/2010/main" val="195319619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46619" y="188956"/>
            <a:ext cx="10515600" cy="1325563"/>
          </a:xfrm>
        </p:spPr>
        <p:txBody>
          <a:bodyPr>
            <a:normAutofit/>
          </a:bodyPr>
          <a:lstStyle/>
          <a:p>
            <a:r>
              <a:rPr lang="ru-RU" sz="3600" dirty="0" smtClean="0">
                <a:solidFill>
                  <a:schemeClr val="accent2">
                    <a:lumMod val="75000"/>
                  </a:schemeClr>
                </a:solidFill>
              </a:rPr>
              <a:t>Почему именно эти локализации в зоне риска?</a:t>
            </a:r>
            <a:endParaRPr lang="ru-RU" sz="3600" dirty="0">
              <a:solidFill>
                <a:schemeClr val="accent2">
                  <a:lumMod val="75000"/>
                </a:schemeClr>
              </a:solidFill>
            </a:endParaRPr>
          </a:p>
        </p:txBody>
      </p:sp>
      <p:sp>
        <p:nvSpPr>
          <p:cNvPr id="3" name="Прямоугольник 2"/>
          <p:cNvSpPr/>
          <p:nvPr/>
        </p:nvSpPr>
        <p:spPr>
          <a:xfrm>
            <a:off x="1188643" y="1646894"/>
            <a:ext cx="9360208" cy="3477875"/>
          </a:xfrm>
          <a:prstGeom prst="rect">
            <a:avLst/>
          </a:prstGeom>
        </p:spPr>
        <p:txBody>
          <a:bodyPr wrap="square">
            <a:spAutoFit/>
          </a:bodyPr>
          <a:lstStyle/>
          <a:p>
            <a:pPr algn="just"/>
            <a:endParaRPr lang="ru-RU" sz="2000" dirty="0"/>
          </a:p>
          <a:p>
            <a:pPr marL="285750" indent="-285750" algn="just">
              <a:buFont typeface="Arial" panose="020B0604020202020204" pitchFamily="34" charset="0"/>
              <a:buChar char="•"/>
            </a:pPr>
            <a:r>
              <a:rPr lang="ru-RU" sz="2000" dirty="0" smtClean="0"/>
              <a:t>Острые </a:t>
            </a:r>
            <a:r>
              <a:rPr lang="ru-RU" sz="2000" dirty="0"/>
              <a:t>осложнения лучевой терапии чаще всего проявляются в быстро обновляющихся барьерных тканях. </a:t>
            </a:r>
            <a:endParaRPr lang="ru-RU" sz="2000" dirty="0" smtClean="0"/>
          </a:p>
          <a:p>
            <a:pPr marL="285750" indent="-285750" algn="just">
              <a:buFont typeface="Arial" panose="020B0604020202020204" pitchFamily="34" charset="0"/>
              <a:buChar char="•"/>
            </a:pPr>
            <a:endParaRPr lang="ru-RU" sz="2000" dirty="0"/>
          </a:p>
          <a:p>
            <a:pPr marL="285750" indent="-285750" algn="just">
              <a:buFont typeface="Arial" panose="020B0604020202020204" pitchFamily="34" charset="0"/>
              <a:buChar char="•"/>
            </a:pPr>
            <a:r>
              <a:rPr lang="ru-RU" sz="2000" dirty="0" smtClean="0"/>
              <a:t>Кожа </a:t>
            </a:r>
            <a:r>
              <a:rPr lang="ru-RU" sz="2000" dirty="0"/>
              <a:t>и слизистые обладают высокой пролиферативной активностью, постоянно подвергаются механической и микробной нагрузке, быстро переводят клеточное повреждение в клинический </a:t>
            </a:r>
            <a:r>
              <a:rPr lang="ru-RU" sz="2000" dirty="0" smtClean="0"/>
              <a:t>синдром (эритему</a:t>
            </a:r>
            <a:r>
              <a:rPr lang="ru-RU" sz="2000" dirty="0"/>
              <a:t>, десквамацию, эрозии, язвы, боль и нарушение </a:t>
            </a:r>
            <a:r>
              <a:rPr lang="ru-RU" sz="2000" dirty="0" smtClean="0"/>
              <a:t>питания и </a:t>
            </a:r>
            <a:r>
              <a:rPr lang="ru-RU" sz="2000" dirty="0" err="1" smtClean="0"/>
              <a:t>тд</a:t>
            </a:r>
            <a:r>
              <a:rPr lang="ru-RU" sz="2000" dirty="0" smtClean="0"/>
              <a:t>). </a:t>
            </a:r>
          </a:p>
          <a:p>
            <a:pPr marL="285750" indent="-285750" algn="just">
              <a:buFont typeface="Arial" panose="020B0604020202020204" pitchFamily="34" charset="0"/>
              <a:buChar char="•"/>
            </a:pPr>
            <a:endParaRPr lang="ru-RU" sz="2000" dirty="0"/>
          </a:p>
          <a:p>
            <a:pPr marL="285750" indent="-285750" algn="just">
              <a:buFont typeface="Arial" panose="020B0604020202020204" pitchFamily="34" charset="0"/>
              <a:buChar char="•"/>
            </a:pPr>
            <a:r>
              <a:rPr lang="ru-RU" sz="2000" dirty="0" smtClean="0"/>
              <a:t>Поэтому </a:t>
            </a:r>
            <a:r>
              <a:rPr lang="ru-RU" sz="2000" dirty="0" err="1"/>
              <a:t>радиодерматит</a:t>
            </a:r>
            <a:r>
              <a:rPr lang="ru-RU" sz="2000" dirty="0"/>
              <a:t> и </a:t>
            </a:r>
            <a:r>
              <a:rPr lang="ru-RU" sz="2000" dirty="0" err="1"/>
              <a:t>мукозит</a:t>
            </a:r>
            <a:r>
              <a:rPr lang="ru-RU" sz="2000" dirty="0"/>
              <a:t> являются одними из наиболее типичных </a:t>
            </a:r>
            <a:r>
              <a:rPr lang="ru-RU" sz="2000" dirty="0" err="1"/>
              <a:t>нормотканевых</a:t>
            </a:r>
            <a:r>
              <a:rPr lang="ru-RU" sz="2000" dirty="0"/>
              <a:t> токсичностей лучевой терапии в целом.</a:t>
            </a:r>
          </a:p>
        </p:txBody>
      </p:sp>
      <p:sp>
        <p:nvSpPr>
          <p:cNvPr id="4" name="Номер слайда 3"/>
          <p:cNvSpPr>
            <a:spLocks noGrp="1"/>
          </p:cNvSpPr>
          <p:nvPr>
            <p:ph type="sldNum" sz="quarter" idx="12"/>
          </p:nvPr>
        </p:nvSpPr>
        <p:spPr/>
        <p:txBody>
          <a:bodyPr/>
          <a:lstStyle/>
          <a:p>
            <a:fld id="{F1227A6C-A7EB-4AAD-9805-70BC9D54C728}" type="slidenum">
              <a:rPr lang="ru-RU" smtClean="0"/>
              <a:t>8</a:t>
            </a:fld>
            <a:endParaRPr lang="ru-RU"/>
          </a:p>
        </p:txBody>
      </p:sp>
    </p:spTree>
    <p:extLst>
      <p:ext uri="{BB962C8B-B14F-4D97-AF65-F5344CB8AC3E}">
        <p14:creationId xmlns:p14="http://schemas.microsoft.com/office/powerpoint/2010/main" val="47979575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12124" y="-106658"/>
            <a:ext cx="10515600" cy="1325563"/>
          </a:xfrm>
        </p:spPr>
        <p:txBody>
          <a:bodyPr>
            <a:normAutofit/>
          </a:bodyPr>
          <a:lstStyle/>
          <a:p>
            <a:r>
              <a:rPr lang="ru-RU" sz="2800" dirty="0" smtClean="0">
                <a:solidFill>
                  <a:schemeClr val="accent2">
                    <a:lumMod val="75000"/>
                  </a:schemeClr>
                </a:solidFill>
                <a:latin typeface="+mn-lt"/>
              </a:rPr>
              <a:t>Актуальность. Разработка средств коррекции</a:t>
            </a:r>
            <a:endParaRPr lang="ru-RU" sz="2800" dirty="0">
              <a:solidFill>
                <a:schemeClr val="accent2">
                  <a:lumMod val="75000"/>
                </a:schemeClr>
              </a:solidFill>
              <a:latin typeface="+mn-lt"/>
            </a:endParaRPr>
          </a:p>
        </p:txBody>
      </p:sp>
      <p:sp>
        <p:nvSpPr>
          <p:cNvPr id="4" name="Прямоугольник 3"/>
          <p:cNvSpPr/>
          <p:nvPr/>
        </p:nvSpPr>
        <p:spPr>
          <a:xfrm>
            <a:off x="696884" y="1055336"/>
            <a:ext cx="10982498" cy="707886"/>
          </a:xfrm>
          <a:prstGeom prst="rect">
            <a:avLst/>
          </a:prstGeom>
        </p:spPr>
        <p:txBody>
          <a:bodyPr wrap="square">
            <a:spAutoFit/>
          </a:bodyPr>
          <a:lstStyle/>
          <a:p>
            <a:pPr algn="just"/>
            <a:r>
              <a:rPr lang="ru-RU" sz="2000" dirty="0" smtClean="0"/>
              <a:t>Острые </a:t>
            </a:r>
            <a:r>
              <a:rPr lang="ru-RU" sz="2000" dirty="0"/>
              <a:t>лучевые реакции кожи и слизистых остаются </a:t>
            </a:r>
            <a:r>
              <a:rPr lang="ru-RU" sz="2000" dirty="0" smtClean="0"/>
              <a:t>социально-, клинически </a:t>
            </a:r>
            <a:r>
              <a:rPr lang="ru-RU" sz="2000" dirty="0"/>
              <a:t>значимой </a:t>
            </a:r>
            <a:r>
              <a:rPr lang="ru-RU" sz="2000" dirty="0" smtClean="0"/>
              <a:t>проблемой и требует </a:t>
            </a:r>
            <a:r>
              <a:rPr lang="ru-RU" sz="2000" dirty="0"/>
              <a:t>отдельных </a:t>
            </a:r>
            <a:r>
              <a:rPr lang="ru-RU" sz="2000" dirty="0">
                <a:solidFill>
                  <a:schemeClr val="accent1">
                    <a:lumMod val="75000"/>
                  </a:schemeClr>
                </a:solidFill>
              </a:rPr>
              <a:t>доклинических моделей </a:t>
            </a:r>
            <a:r>
              <a:rPr lang="ru-RU" sz="2000" dirty="0"/>
              <a:t>и </a:t>
            </a:r>
            <a:r>
              <a:rPr lang="ru-RU" sz="2000" dirty="0">
                <a:solidFill>
                  <a:schemeClr val="accent1">
                    <a:lumMod val="75000"/>
                  </a:schemeClr>
                </a:solidFill>
              </a:rPr>
              <a:t>средств коррекции</a:t>
            </a:r>
            <a:r>
              <a:rPr lang="ru-RU" sz="2000" dirty="0" smtClean="0"/>
              <a:t>.</a:t>
            </a:r>
            <a:endParaRPr lang="ru-RU" sz="2000" dirty="0"/>
          </a:p>
        </p:txBody>
      </p:sp>
      <p:sp>
        <p:nvSpPr>
          <p:cNvPr id="3" name="Прямоугольник 2"/>
          <p:cNvSpPr/>
          <p:nvPr/>
        </p:nvSpPr>
        <p:spPr>
          <a:xfrm>
            <a:off x="696884" y="2573958"/>
            <a:ext cx="6096000" cy="1477328"/>
          </a:xfrm>
          <a:prstGeom prst="rect">
            <a:avLst/>
          </a:prstGeom>
        </p:spPr>
        <p:txBody>
          <a:bodyPr>
            <a:spAutoFit/>
          </a:bodyPr>
          <a:lstStyle/>
          <a:p>
            <a:pPr algn="just"/>
            <a:r>
              <a:rPr lang="ru-RU" dirty="0">
                <a:solidFill>
                  <a:srgbClr val="000000"/>
                </a:solidFill>
                <a:latin typeface="Calibri" panose="020F0502020204030204" pitchFamily="34" charset="0"/>
                <a:ea typeface="Calibri" panose="020F0502020204030204" pitchFamily="34" charset="0"/>
                <a:cs typeface="Calibri" panose="020F0502020204030204" pitchFamily="34" charset="0"/>
              </a:rPr>
              <a:t>Отдельная </a:t>
            </a:r>
            <a:r>
              <a:rPr lang="ru-RU" dirty="0" err="1">
                <a:solidFill>
                  <a:srgbClr val="000000"/>
                </a:solidFill>
                <a:latin typeface="Calibri" panose="020F0502020204030204" pitchFamily="34" charset="0"/>
                <a:ea typeface="Calibri" panose="020F0502020204030204" pitchFamily="34" charset="0"/>
                <a:cs typeface="Calibri" panose="020F0502020204030204" pitchFamily="34" charset="0"/>
              </a:rPr>
              <a:t>библиометрия</a:t>
            </a:r>
            <a:r>
              <a:rPr lang="ru-RU" dirty="0">
                <a:solidFill>
                  <a:srgbClr val="000000"/>
                </a:solidFill>
                <a:latin typeface="Calibri" panose="020F0502020204030204" pitchFamily="34" charset="0"/>
                <a:ea typeface="Calibri" panose="020F0502020204030204" pitchFamily="34" charset="0"/>
                <a:cs typeface="Calibri" panose="020F0502020204030204" pitchFamily="34" charset="0"/>
              </a:rPr>
              <a:t> 2025 года по лечению </a:t>
            </a:r>
            <a:r>
              <a:rPr lang="ru-RU" dirty="0" err="1">
                <a:solidFill>
                  <a:srgbClr val="000000"/>
                </a:solidFill>
                <a:latin typeface="Calibri" panose="020F0502020204030204" pitchFamily="34" charset="0"/>
                <a:ea typeface="Calibri" panose="020F0502020204030204" pitchFamily="34" charset="0"/>
                <a:cs typeface="Calibri" panose="020F0502020204030204" pitchFamily="34" charset="0"/>
              </a:rPr>
              <a:t>радиодерматита</a:t>
            </a:r>
            <a:r>
              <a:rPr lang="ru-RU" dirty="0">
                <a:solidFill>
                  <a:srgbClr val="000000"/>
                </a:solidFill>
                <a:latin typeface="Calibri" panose="020F0502020204030204" pitchFamily="34" charset="0"/>
                <a:ea typeface="Calibri" panose="020F0502020204030204" pitchFamily="34" charset="0"/>
                <a:cs typeface="Calibri" panose="020F0502020204030204" pitchFamily="34" charset="0"/>
              </a:rPr>
              <a:t> продвигает новые направления профилактики и терапии РИПК (терапия стволовыми клетками/</a:t>
            </a:r>
            <a:r>
              <a:rPr lang="ru-RU" dirty="0" err="1">
                <a:solidFill>
                  <a:srgbClr val="000000"/>
                </a:solidFill>
                <a:latin typeface="Calibri" panose="020F0502020204030204" pitchFamily="34" charset="0"/>
                <a:ea typeface="Calibri" panose="020F0502020204030204" pitchFamily="34" charset="0"/>
                <a:cs typeface="Calibri" panose="020F0502020204030204" pitchFamily="34" charset="0"/>
              </a:rPr>
              <a:t>экзосомами</a:t>
            </a:r>
            <a:r>
              <a:rPr lang="ru-RU" dirty="0">
                <a:solidFill>
                  <a:srgbClr val="000000"/>
                </a:solidFill>
                <a:latin typeface="Calibri" panose="020F0502020204030204" pitchFamily="34" charset="0"/>
                <a:ea typeface="Calibri" panose="020F0502020204030204" pitchFamily="34" charset="0"/>
                <a:cs typeface="Calibri" panose="020F0502020204030204" pitchFamily="34" charset="0"/>
              </a:rPr>
              <a:t>, </a:t>
            </a:r>
            <a:r>
              <a:rPr lang="ru-RU" dirty="0" err="1">
                <a:solidFill>
                  <a:srgbClr val="000000"/>
                </a:solidFill>
                <a:latin typeface="Calibri" panose="020F0502020204030204" pitchFamily="34" charset="0"/>
                <a:ea typeface="Calibri" panose="020F0502020204030204" pitchFamily="34" charset="0"/>
                <a:cs typeface="Calibri" panose="020F0502020204030204" pitchFamily="34" charset="0"/>
              </a:rPr>
              <a:t>наноматериалы</a:t>
            </a:r>
            <a:r>
              <a:rPr lang="ru-RU" dirty="0">
                <a:solidFill>
                  <a:srgbClr val="000000"/>
                </a:solidFill>
                <a:latin typeface="Calibri" panose="020F0502020204030204" pitchFamily="34" charset="0"/>
                <a:ea typeface="Calibri" panose="020F0502020204030204" pitchFamily="34" charset="0"/>
                <a:cs typeface="Calibri" panose="020F0502020204030204" pitchFamily="34" charset="0"/>
              </a:rPr>
              <a:t>, гидрогели, системы контролируемого высвобождения и </a:t>
            </a:r>
            <a:r>
              <a:rPr lang="ru-RU" dirty="0" err="1">
                <a:solidFill>
                  <a:srgbClr val="000000"/>
                </a:solidFill>
                <a:latin typeface="Calibri" panose="020F0502020204030204" pitchFamily="34" charset="0"/>
                <a:ea typeface="Calibri" panose="020F0502020204030204" pitchFamily="34" charset="0"/>
                <a:cs typeface="Calibri" panose="020F0502020204030204" pitchFamily="34" charset="0"/>
              </a:rPr>
              <a:t>др</a:t>
            </a:r>
            <a:r>
              <a:rPr lang="ru-RU" dirty="0">
                <a:solidFill>
                  <a:srgbClr val="000000"/>
                </a:solidFill>
                <a:latin typeface="Calibri" panose="020F0502020204030204" pitchFamily="34" charset="0"/>
                <a:ea typeface="Calibri" panose="020F0502020204030204" pitchFamily="34" charset="0"/>
                <a:cs typeface="Calibri" panose="020F0502020204030204" pitchFamily="34" charset="0"/>
              </a:rPr>
              <a:t>).</a:t>
            </a:r>
          </a:p>
        </p:txBody>
      </p:sp>
      <p:pic>
        <p:nvPicPr>
          <p:cNvPr id="5" name="Рисунок 4"/>
          <p:cNvPicPr>
            <a:picLocks noChangeAspect="1"/>
          </p:cNvPicPr>
          <p:nvPr/>
        </p:nvPicPr>
        <p:blipFill>
          <a:blip r:embed="rId2"/>
          <a:stretch>
            <a:fillRect/>
          </a:stretch>
        </p:blipFill>
        <p:spPr>
          <a:xfrm rot="1408476">
            <a:off x="8028792" y="2470844"/>
            <a:ext cx="3458388" cy="1683555"/>
          </a:xfrm>
          <a:prstGeom prst="rect">
            <a:avLst/>
          </a:prstGeom>
        </p:spPr>
      </p:pic>
      <p:sp>
        <p:nvSpPr>
          <p:cNvPr id="6" name="Прямоугольник 5"/>
          <p:cNvSpPr/>
          <p:nvPr/>
        </p:nvSpPr>
        <p:spPr>
          <a:xfrm>
            <a:off x="696884" y="4711624"/>
            <a:ext cx="6096000" cy="1754326"/>
          </a:xfrm>
          <a:prstGeom prst="rect">
            <a:avLst/>
          </a:prstGeom>
        </p:spPr>
        <p:txBody>
          <a:bodyPr>
            <a:spAutoFit/>
          </a:bodyPr>
          <a:lstStyle/>
          <a:p>
            <a:pPr algn="just"/>
            <a:r>
              <a:rPr lang="ru-RU" dirty="0">
                <a:solidFill>
                  <a:srgbClr val="000000"/>
                </a:solidFill>
                <a:latin typeface="Calibri" panose="020F0502020204030204" pitchFamily="34" charset="0"/>
                <a:ea typeface="Calibri" panose="020F0502020204030204" pitchFamily="34" charset="0"/>
                <a:cs typeface="Calibri" panose="020F0502020204030204" pitchFamily="34" charset="0"/>
              </a:rPr>
              <a:t>В 2026 году опубликована </a:t>
            </a:r>
            <a:r>
              <a:rPr lang="ru-RU" dirty="0" err="1">
                <a:solidFill>
                  <a:srgbClr val="000000"/>
                </a:solidFill>
                <a:latin typeface="Calibri" panose="020F0502020204030204" pitchFamily="34" charset="0"/>
                <a:ea typeface="Calibri" panose="020F0502020204030204" pitchFamily="34" charset="0"/>
                <a:cs typeface="Calibri" panose="020F0502020204030204" pitchFamily="34" charset="0"/>
              </a:rPr>
              <a:t>библиометрия</a:t>
            </a:r>
            <a:r>
              <a:rPr lang="ru-RU" dirty="0">
                <a:solidFill>
                  <a:srgbClr val="000000"/>
                </a:solidFill>
                <a:latin typeface="Calibri" panose="020F0502020204030204" pitchFamily="34" charset="0"/>
                <a:ea typeface="Calibri" panose="020F0502020204030204" pitchFamily="34" charset="0"/>
                <a:cs typeface="Calibri" panose="020F0502020204030204" pitchFamily="34" charset="0"/>
              </a:rPr>
              <a:t> по терапии для профилактики и лечения </a:t>
            </a:r>
            <a:r>
              <a:rPr lang="ru-RU" dirty="0" err="1">
                <a:solidFill>
                  <a:srgbClr val="000000"/>
                </a:solidFill>
                <a:latin typeface="Calibri" panose="020F0502020204030204" pitchFamily="34" charset="0"/>
                <a:ea typeface="Calibri" panose="020F0502020204030204" pitchFamily="34" charset="0"/>
                <a:cs typeface="Calibri" panose="020F0502020204030204" pitchFamily="34" charset="0"/>
              </a:rPr>
              <a:t>мукозита</a:t>
            </a:r>
            <a:r>
              <a:rPr lang="ru-RU" dirty="0">
                <a:solidFill>
                  <a:srgbClr val="000000"/>
                </a:solidFill>
                <a:latin typeface="Calibri" panose="020F0502020204030204" pitchFamily="34" charset="0"/>
                <a:ea typeface="Calibri" panose="020F0502020204030204" pitchFamily="34" charset="0"/>
                <a:cs typeface="Calibri" panose="020F0502020204030204" pitchFamily="34" charset="0"/>
              </a:rPr>
              <a:t> полости рта, вызванного химиотерапией и лучевой терапией. Уже сам факт выделения </a:t>
            </a:r>
            <a:r>
              <a:rPr lang="ru-RU" dirty="0" err="1">
                <a:solidFill>
                  <a:srgbClr val="000000"/>
                </a:solidFill>
                <a:latin typeface="Calibri" panose="020F0502020204030204" pitchFamily="34" charset="0"/>
                <a:ea typeface="Calibri" panose="020F0502020204030204" pitchFamily="34" charset="0"/>
                <a:cs typeface="Calibri" panose="020F0502020204030204" pitchFamily="34" charset="0"/>
              </a:rPr>
              <a:t>библиометрии</a:t>
            </a:r>
            <a:r>
              <a:rPr lang="ru-RU" dirty="0">
                <a:solidFill>
                  <a:srgbClr val="000000"/>
                </a:solidFill>
                <a:latin typeface="Calibri" panose="020F0502020204030204" pitchFamily="34" charset="0"/>
                <a:ea typeface="Calibri" panose="020F0502020204030204" pitchFamily="34" charset="0"/>
                <a:cs typeface="Calibri" panose="020F0502020204030204" pitchFamily="34" charset="0"/>
              </a:rPr>
              <a:t> по PBM показывает, что направление стало самостоятельным кластерным </a:t>
            </a:r>
            <a:r>
              <a:rPr lang="ru-RU" dirty="0" smtClean="0">
                <a:solidFill>
                  <a:srgbClr val="000000"/>
                </a:solidFill>
                <a:latin typeface="Calibri" panose="020F0502020204030204" pitchFamily="34" charset="0"/>
                <a:ea typeface="Calibri" panose="020F0502020204030204" pitchFamily="34" charset="0"/>
                <a:cs typeface="Calibri" panose="020F0502020204030204" pitchFamily="34" charset="0"/>
              </a:rPr>
              <a:t>исследованием. </a:t>
            </a:r>
            <a:endParaRPr lang="ru-RU" dirty="0">
              <a:solidFill>
                <a:srgbClr val="000000"/>
              </a:solidFill>
              <a:latin typeface="Calibri" panose="020F0502020204030204" pitchFamily="34" charset="0"/>
              <a:ea typeface="Calibri" panose="020F0502020204030204" pitchFamily="34" charset="0"/>
              <a:cs typeface="Calibri" panose="020F0502020204030204" pitchFamily="34" charset="0"/>
            </a:endParaRPr>
          </a:p>
        </p:txBody>
      </p:sp>
      <p:pic>
        <p:nvPicPr>
          <p:cNvPr id="7" name="Рисунок 6"/>
          <p:cNvPicPr>
            <a:picLocks noChangeAspect="1"/>
          </p:cNvPicPr>
          <p:nvPr/>
        </p:nvPicPr>
        <p:blipFill>
          <a:blip r:embed="rId3"/>
          <a:stretch>
            <a:fillRect/>
          </a:stretch>
        </p:blipFill>
        <p:spPr>
          <a:xfrm>
            <a:off x="7250496" y="4199873"/>
            <a:ext cx="2930016" cy="2062933"/>
          </a:xfrm>
          <a:prstGeom prst="rect">
            <a:avLst/>
          </a:prstGeom>
        </p:spPr>
      </p:pic>
      <p:sp>
        <p:nvSpPr>
          <p:cNvPr id="8" name="Номер слайда 7"/>
          <p:cNvSpPr>
            <a:spLocks noGrp="1"/>
          </p:cNvSpPr>
          <p:nvPr>
            <p:ph type="sldNum" sz="quarter" idx="12"/>
          </p:nvPr>
        </p:nvSpPr>
        <p:spPr/>
        <p:txBody>
          <a:bodyPr/>
          <a:lstStyle/>
          <a:p>
            <a:fld id="{F1227A6C-A7EB-4AAD-9805-70BC9D54C728}" type="slidenum">
              <a:rPr lang="ru-RU" smtClean="0"/>
              <a:t>9</a:t>
            </a:fld>
            <a:endParaRPr lang="ru-RU"/>
          </a:p>
        </p:txBody>
      </p:sp>
    </p:spTree>
    <p:extLst>
      <p:ext uri="{BB962C8B-B14F-4D97-AF65-F5344CB8AC3E}">
        <p14:creationId xmlns:p14="http://schemas.microsoft.com/office/powerpoint/2010/main" val="369286872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1571105" y="1601644"/>
            <a:ext cx="8661862" cy="2862322"/>
          </a:xfrm>
          <a:prstGeom prst="rect">
            <a:avLst/>
          </a:prstGeom>
        </p:spPr>
        <p:txBody>
          <a:bodyPr wrap="square">
            <a:spAutoFit/>
          </a:bodyPr>
          <a:lstStyle/>
          <a:p>
            <a:pPr algn="just"/>
            <a:r>
              <a:rPr lang="ru-RU" sz="2000" dirty="0" smtClean="0"/>
              <a:t>Для рациональной коррекции (модификации) лучевых повреждений , </a:t>
            </a:r>
            <a:r>
              <a:rPr lang="ru-RU" sz="2000" dirty="0"/>
              <a:t>нужно понимать, на какое звено патогенеза оно направлено: снижение окислительного стресса, подавление воспалительной амплификации, защита барьера, профилактика инфекции или стимуляция регенерации</a:t>
            </a:r>
            <a:r>
              <a:rPr lang="ru-RU" sz="2000" dirty="0" smtClean="0"/>
              <a:t>.</a:t>
            </a:r>
          </a:p>
          <a:p>
            <a:pPr algn="just"/>
            <a:endParaRPr lang="ru-RU" sz="2000" dirty="0"/>
          </a:p>
          <a:p>
            <a:pPr algn="just"/>
            <a:r>
              <a:rPr lang="ru-RU" sz="2000" dirty="0" smtClean="0"/>
              <a:t> </a:t>
            </a:r>
            <a:r>
              <a:rPr lang="ru-RU" sz="2000" dirty="0"/>
              <a:t>Именно поэтому необходимы воспроизводимые модели радиационно-индуцированных повреждений кожи и слизистых, в том числе протон-индуцированных, которые позволяют не только увидеть клинический эффект, но и </a:t>
            </a:r>
            <a:r>
              <a:rPr lang="ru-RU" sz="2000" dirty="0" smtClean="0"/>
              <a:t>изучить </a:t>
            </a:r>
            <a:r>
              <a:rPr lang="ru-RU" sz="2000" dirty="0"/>
              <a:t>механизм действия потенциального средства коррекции.</a:t>
            </a:r>
          </a:p>
        </p:txBody>
      </p:sp>
      <p:sp>
        <p:nvSpPr>
          <p:cNvPr id="2" name="Номер слайда 1"/>
          <p:cNvSpPr>
            <a:spLocks noGrp="1"/>
          </p:cNvSpPr>
          <p:nvPr>
            <p:ph type="sldNum" sz="quarter" idx="12"/>
          </p:nvPr>
        </p:nvSpPr>
        <p:spPr/>
        <p:txBody>
          <a:bodyPr/>
          <a:lstStyle/>
          <a:p>
            <a:fld id="{F1227A6C-A7EB-4AAD-9805-70BC9D54C728}" type="slidenum">
              <a:rPr lang="ru-RU" smtClean="0"/>
              <a:t>10</a:t>
            </a:fld>
            <a:endParaRPr lang="ru-RU"/>
          </a:p>
        </p:txBody>
      </p:sp>
    </p:spTree>
    <p:extLst>
      <p:ext uri="{BB962C8B-B14F-4D97-AF65-F5344CB8AC3E}">
        <p14:creationId xmlns:p14="http://schemas.microsoft.com/office/powerpoint/2010/main" val="5074257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64127" y="0"/>
            <a:ext cx="10515600" cy="1325563"/>
          </a:xfrm>
        </p:spPr>
        <p:txBody>
          <a:bodyPr>
            <a:normAutofit/>
          </a:bodyPr>
          <a:lstStyle/>
          <a:p>
            <a:r>
              <a:rPr lang="ru-RU" sz="2800" dirty="0" smtClean="0">
                <a:solidFill>
                  <a:schemeClr val="accent2">
                    <a:lumMod val="75000"/>
                  </a:schemeClr>
                </a:solidFill>
                <a:latin typeface="+mn-lt"/>
              </a:rPr>
              <a:t>Патогенез. </a:t>
            </a:r>
            <a:r>
              <a:rPr lang="ru-RU" sz="2800" dirty="0" err="1" smtClean="0">
                <a:solidFill>
                  <a:schemeClr val="accent2">
                    <a:lumMod val="75000"/>
                  </a:schemeClr>
                </a:solidFill>
                <a:latin typeface="+mn-lt"/>
              </a:rPr>
              <a:t>Радиодерматит</a:t>
            </a:r>
            <a:endParaRPr lang="ru-RU" sz="2800" dirty="0">
              <a:latin typeface="+mn-lt"/>
            </a:endParaRPr>
          </a:p>
        </p:txBody>
      </p:sp>
      <p:pic>
        <p:nvPicPr>
          <p:cNvPr id="3" name="Рисунок 2"/>
          <p:cNvPicPr>
            <a:picLocks noChangeAspect="1"/>
          </p:cNvPicPr>
          <p:nvPr/>
        </p:nvPicPr>
        <p:blipFill>
          <a:blip r:embed="rId2"/>
          <a:stretch>
            <a:fillRect/>
          </a:stretch>
        </p:blipFill>
        <p:spPr>
          <a:xfrm>
            <a:off x="303356" y="1487268"/>
            <a:ext cx="5524322" cy="3813665"/>
          </a:xfrm>
          <a:prstGeom prst="rect">
            <a:avLst/>
          </a:prstGeom>
        </p:spPr>
      </p:pic>
      <p:sp>
        <p:nvSpPr>
          <p:cNvPr id="6" name="Прямоугольник 5"/>
          <p:cNvSpPr/>
          <p:nvPr/>
        </p:nvSpPr>
        <p:spPr>
          <a:xfrm>
            <a:off x="6035040" y="1870607"/>
            <a:ext cx="5527964" cy="3970318"/>
          </a:xfrm>
          <a:prstGeom prst="rect">
            <a:avLst/>
          </a:prstGeom>
        </p:spPr>
        <p:txBody>
          <a:bodyPr wrap="square">
            <a:spAutoFit/>
          </a:bodyPr>
          <a:lstStyle/>
          <a:p>
            <a:pPr algn="just"/>
            <a:r>
              <a:rPr lang="ru-RU" dirty="0"/>
              <a:t>Радиационное повреждение кожи начинается с ионизации воды и образования </a:t>
            </a:r>
            <a:r>
              <a:rPr lang="ru-RU" dirty="0" smtClean="0"/>
              <a:t>АФК и </a:t>
            </a:r>
            <a:r>
              <a:rPr lang="ru-RU" dirty="0"/>
              <a:t>азота. Это приводит к повреждению ДНК, мембранных липидов и белков, гибели или </a:t>
            </a:r>
            <a:r>
              <a:rPr lang="ru-RU" dirty="0" err="1"/>
              <a:t>сенесценции</a:t>
            </a:r>
            <a:r>
              <a:rPr lang="ru-RU" dirty="0"/>
              <a:t> базальных </a:t>
            </a:r>
            <a:r>
              <a:rPr lang="ru-RU" dirty="0" err="1"/>
              <a:t>кератиноцитов</a:t>
            </a:r>
            <a:r>
              <a:rPr lang="ru-RU" dirty="0"/>
              <a:t>, повреждению эндотелия и активации воспалительных каскадов. </a:t>
            </a:r>
            <a:endParaRPr lang="ru-RU" dirty="0" smtClean="0"/>
          </a:p>
          <a:p>
            <a:pPr algn="just"/>
            <a:endParaRPr lang="ru-RU" dirty="0"/>
          </a:p>
          <a:p>
            <a:pPr algn="just"/>
            <a:r>
              <a:rPr lang="ru-RU" dirty="0" smtClean="0"/>
              <a:t>Далее </a:t>
            </a:r>
            <a:r>
              <a:rPr lang="ru-RU" dirty="0"/>
              <a:t>нарушается обновление эпидермиса, истончается или разрушается эпителиальный барьер, появляются эритема, сухая или влажная десквамация, эрозии и язвы. Позднее может формироваться хроническое сосудисто-</a:t>
            </a:r>
            <a:r>
              <a:rPr lang="ru-RU" dirty="0" err="1"/>
              <a:t>фибротическое</a:t>
            </a:r>
            <a:r>
              <a:rPr lang="ru-RU" dirty="0"/>
              <a:t> повреждение: атрофия, </a:t>
            </a:r>
            <a:r>
              <a:rPr lang="ru-RU" dirty="0" err="1"/>
              <a:t>телеангиэктазии</a:t>
            </a:r>
            <a:r>
              <a:rPr lang="ru-RU" dirty="0"/>
              <a:t>, фиброз, хронические язвы и нарушение заживления. </a:t>
            </a:r>
            <a:endParaRPr lang="ru-RU" dirty="0" smtClean="0"/>
          </a:p>
        </p:txBody>
      </p:sp>
      <p:sp>
        <p:nvSpPr>
          <p:cNvPr id="7" name="Прямоугольник 6"/>
          <p:cNvSpPr/>
          <p:nvPr/>
        </p:nvSpPr>
        <p:spPr>
          <a:xfrm>
            <a:off x="2821212" y="5462638"/>
            <a:ext cx="3110147" cy="276999"/>
          </a:xfrm>
          <a:prstGeom prst="rect">
            <a:avLst/>
          </a:prstGeom>
        </p:spPr>
        <p:txBody>
          <a:bodyPr wrap="none">
            <a:spAutoFit/>
          </a:bodyPr>
          <a:lstStyle/>
          <a:p>
            <a:r>
              <a:rPr lang="en-US" sz="1200" dirty="0">
                <a:solidFill>
                  <a:schemeClr val="bg2">
                    <a:lumMod val="75000"/>
                  </a:schemeClr>
                </a:solidFill>
                <a:latin typeface="ThinSpaceFallback"/>
              </a:rPr>
              <a:t> https://doi.org/10.3389/fonc.2025.1736717</a:t>
            </a:r>
            <a:endParaRPr lang="ru-RU" sz="1200" dirty="0">
              <a:solidFill>
                <a:schemeClr val="bg2">
                  <a:lumMod val="75000"/>
                </a:schemeClr>
              </a:solidFill>
            </a:endParaRPr>
          </a:p>
        </p:txBody>
      </p:sp>
      <p:sp>
        <p:nvSpPr>
          <p:cNvPr id="4" name="Номер слайда 3"/>
          <p:cNvSpPr>
            <a:spLocks noGrp="1"/>
          </p:cNvSpPr>
          <p:nvPr>
            <p:ph type="sldNum" sz="quarter" idx="12"/>
          </p:nvPr>
        </p:nvSpPr>
        <p:spPr/>
        <p:txBody>
          <a:bodyPr/>
          <a:lstStyle/>
          <a:p>
            <a:fld id="{F1227A6C-A7EB-4AAD-9805-70BC9D54C728}" type="slidenum">
              <a:rPr lang="ru-RU" smtClean="0"/>
              <a:t>11</a:t>
            </a:fld>
            <a:endParaRPr lang="ru-RU"/>
          </a:p>
        </p:txBody>
      </p:sp>
    </p:spTree>
    <p:extLst>
      <p:ext uri="{BB962C8B-B14F-4D97-AF65-F5344CB8AC3E}">
        <p14:creationId xmlns:p14="http://schemas.microsoft.com/office/powerpoint/2010/main" val="15636555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Radiotherapy Dictionary: Radiodermatitis or radiation dermatitis"/>
          <p:cNvPicPr>
            <a:picLocks noChangeAspect="1" noChangeArrowheads="1"/>
          </p:cNvPicPr>
          <p:nvPr/>
        </p:nvPicPr>
        <p:blipFill rotWithShape="1">
          <a:blip r:embed="rId2">
            <a:extLst>
              <a:ext uri="{28A0092B-C50C-407E-A947-70E740481C1C}">
                <a14:useLocalDpi xmlns:a14="http://schemas.microsoft.com/office/drawing/2010/main" val="0"/>
              </a:ext>
            </a:extLst>
          </a:blip>
          <a:srcRect t="18214" b="9089"/>
          <a:stretch/>
        </p:blipFill>
        <p:spPr bwMode="auto">
          <a:xfrm>
            <a:off x="164522" y="2596536"/>
            <a:ext cx="6443937" cy="3517078"/>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1460268" y="717492"/>
            <a:ext cx="4192385" cy="1477328"/>
          </a:xfrm>
          <a:prstGeom prst="rect">
            <a:avLst/>
          </a:prstGeom>
        </p:spPr>
        <p:txBody>
          <a:bodyPr wrap="square">
            <a:spAutoFit/>
          </a:bodyPr>
          <a:lstStyle/>
          <a:p>
            <a:pPr algn="ctr"/>
            <a:r>
              <a:rPr lang="en-US" dirty="0" smtClean="0"/>
              <a:t>CTCAE/RTOG</a:t>
            </a:r>
            <a:r>
              <a:rPr lang="ru-RU" dirty="0" smtClean="0"/>
              <a:t> шкалы</a:t>
            </a:r>
          </a:p>
          <a:p>
            <a:pPr algn="just"/>
            <a:r>
              <a:rPr lang="ru-RU" dirty="0" smtClean="0"/>
              <a:t>Степени 1–4 </a:t>
            </a:r>
            <a:r>
              <a:rPr lang="ru-RU" dirty="0"/>
              <a:t>отражают переход от легкой эритемы/сухой десквамации к влажной десквамации, кровоточивости, некрозу и </a:t>
            </a:r>
            <a:r>
              <a:rPr lang="ru-RU" dirty="0" smtClean="0"/>
              <a:t>язве.</a:t>
            </a:r>
            <a:endParaRPr lang="ru-RU" dirty="0"/>
          </a:p>
        </p:txBody>
      </p:sp>
      <p:sp>
        <p:nvSpPr>
          <p:cNvPr id="5" name="Прямоугольник 4"/>
          <p:cNvSpPr/>
          <p:nvPr/>
        </p:nvSpPr>
        <p:spPr>
          <a:xfrm>
            <a:off x="6715642" y="806303"/>
            <a:ext cx="4821381" cy="5078313"/>
          </a:xfrm>
          <a:prstGeom prst="rect">
            <a:avLst/>
          </a:prstGeom>
        </p:spPr>
        <p:txBody>
          <a:bodyPr wrap="square">
            <a:spAutoFit/>
          </a:bodyPr>
          <a:lstStyle/>
          <a:p>
            <a:pPr algn="just"/>
            <a:endParaRPr lang="ru-RU" dirty="0"/>
          </a:p>
          <a:p>
            <a:pPr algn="just"/>
            <a:r>
              <a:rPr lang="ru-RU" dirty="0"/>
              <a:t>Острое повреждение обычно развивается не </a:t>
            </a:r>
            <a:r>
              <a:rPr lang="ru-RU" dirty="0" smtClean="0"/>
              <a:t>сразу: </a:t>
            </a:r>
            <a:r>
              <a:rPr lang="ru-RU" dirty="0"/>
              <a:t>ранние молекулярные события возникают в первые часы и дни, но клинические признаки часто появляются через 1–2 недели от начала </a:t>
            </a:r>
            <a:r>
              <a:rPr lang="ru-RU" dirty="0" smtClean="0"/>
              <a:t>облучения (латентный период), </a:t>
            </a:r>
            <a:r>
              <a:rPr lang="ru-RU" dirty="0"/>
              <a:t>нарастают в ходе курса и обычно регрессируют в течение нескольких недель после его </a:t>
            </a:r>
            <a:r>
              <a:rPr lang="ru-RU" dirty="0" smtClean="0"/>
              <a:t>завершения (4-6 </a:t>
            </a:r>
            <a:r>
              <a:rPr lang="ru-RU" dirty="0" err="1" smtClean="0"/>
              <a:t>нед</a:t>
            </a:r>
            <a:r>
              <a:rPr lang="ru-RU" dirty="0" smtClean="0"/>
              <a:t>). </a:t>
            </a:r>
            <a:r>
              <a:rPr lang="ru-RU" dirty="0"/>
              <a:t>В клинических наблюдениях </a:t>
            </a:r>
            <a:r>
              <a:rPr lang="ru-RU" dirty="0" smtClean="0"/>
              <a:t>1 степень может </a:t>
            </a:r>
            <a:r>
              <a:rPr lang="ru-RU" dirty="0"/>
              <a:t>появляться уже на 1-й неделе, а </a:t>
            </a:r>
            <a:r>
              <a:rPr lang="ru-RU" dirty="0" smtClean="0"/>
              <a:t>2 степень— </a:t>
            </a:r>
            <a:r>
              <a:rPr lang="ru-RU" dirty="0"/>
              <a:t>примерно к 4-й неделе (зависит от локализации, дозы и режима лечения</a:t>
            </a:r>
            <a:r>
              <a:rPr lang="ru-RU" dirty="0" smtClean="0"/>
              <a:t>)</a:t>
            </a:r>
          </a:p>
          <a:p>
            <a:pPr algn="just"/>
            <a:endParaRPr lang="ru-RU" dirty="0"/>
          </a:p>
          <a:p>
            <a:pPr algn="just"/>
            <a:r>
              <a:rPr lang="ru-RU" dirty="0" smtClean="0"/>
              <a:t>Поздние (хронические) реакции </a:t>
            </a:r>
            <a:r>
              <a:rPr lang="ru-RU" dirty="0"/>
              <a:t>могут проявляться месяцами и годами спустя и включают атрофию, </a:t>
            </a:r>
            <a:r>
              <a:rPr lang="ru-RU" dirty="0" err="1"/>
              <a:t>телеангиэктазии</a:t>
            </a:r>
            <a:r>
              <a:rPr lang="ru-RU" dirty="0"/>
              <a:t>, фиброз, хронические язвы и нарушение заживления.</a:t>
            </a:r>
          </a:p>
        </p:txBody>
      </p:sp>
      <p:sp>
        <p:nvSpPr>
          <p:cNvPr id="6" name="Прямоугольник 5"/>
          <p:cNvSpPr/>
          <p:nvPr/>
        </p:nvSpPr>
        <p:spPr>
          <a:xfrm>
            <a:off x="1028008" y="6342611"/>
            <a:ext cx="6096000" cy="276999"/>
          </a:xfrm>
          <a:prstGeom prst="rect">
            <a:avLst/>
          </a:prstGeom>
        </p:spPr>
        <p:txBody>
          <a:bodyPr>
            <a:spAutoFit/>
          </a:bodyPr>
          <a:lstStyle/>
          <a:p>
            <a:r>
              <a:rPr lang="ru-RU" sz="1200" dirty="0">
                <a:solidFill>
                  <a:schemeClr val="bg2">
                    <a:lumMod val="90000"/>
                  </a:schemeClr>
                </a:solidFill>
              </a:rPr>
              <a:t>https://www.slideshare.net/ramumpanicker/radiation-in-oral-cancers</a:t>
            </a:r>
          </a:p>
        </p:txBody>
      </p:sp>
      <p:sp>
        <p:nvSpPr>
          <p:cNvPr id="2" name="Номер слайда 1"/>
          <p:cNvSpPr>
            <a:spLocks noGrp="1"/>
          </p:cNvSpPr>
          <p:nvPr>
            <p:ph type="sldNum" sz="quarter" idx="12"/>
          </p:nvPr>
        </p:nvSpPr>
        <p:spPr/>
        <p:txBody>
          <a:bodyPr/>
          <a:lstStyle/>
          <a:p>
            <a:fld id="{F1227A6C-A7EB-4AAD-9805-70BC9D54C728}" type="slidenum">
              <a:rPr lang="ru-RU" smtClean="0"/>
              <a:t>12</a:t>
            </a:fld>
            <a:endParaRPr lang="ru-RU"/>
          </a:p>
        </p:txBody>
      </p:sp>
    </p:spTree>
    <p:extLst>
      <p:ext uri="{BB962C8B-B14F-4D97-AF65-F5344CB8AC3E}">
        <p14:creationId xmlns:p14="http://schemas.microsoft.com/office/powerpoint/2010/main" val="1229335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4" descr="Oral mucositis pathogenesis. Exposure to antineoplastic treatments... |  Download Scientific Diagr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2524" y="1346662"/>
            <a:ext cx="7927563" cy="2434229"/>
          </a:xfrm>
          <a:prstGeom prst="rect">
            <a:avLst/>
          </a:prstGeom>
          <a:noFill/>
          <a:extLst>
            <a:ext uri="{909E8E84-426E-40DD-AFC4-6F175D3DCCD1}">
              <a14:hiddenFill xmlns:a14="http://schemas.microsoft.com/office/drawing/2010/main">
                <a:solidFill>
                  <a:srgbClr val="FFFFFF"/>
                </a:solidFill>
              </a14:hiddenFill>
            </a:ext>
          </a:extLst>
        </p:spPr>
      </p:pic>
      <p:sp>
        <p:nvSpPr>
          <p:cNvPr id="4" name="Прямоугольник 3"/>
          <p:cNvSpPr/>
          <p:nvPr/>
        </p:nvSpPr>
        <p:spPr>
          <a:xfrm>
            <a:off x="1064725" y="4352581"/>
            <a:ext cx="10043160" cy="1754326"/>
          </a:xfrm>
          <a:prstGeom prst="rect">
            <a:avLst/>
          </a:prstGeom>
        </p:spPr>
        <p:txBody>
          <a:bodyPr wrap="square">
            <a:spAutoFit/>
          </a:bodyPr>
          <a:lstStyle/>
          <a:p>
            <a:pPr algn="just"/>
            <a:r>
              <a:rPr lang="ru-RU" dirty="0"/>
              <a:t>Ионизирующее излучение вызывает радиолиз воды, образование </a:t>
            </a:r>
            <a:r>
              <a:rPr lang="ru-RU" dirty="0" smtClean="0"/>
              <a:t>АФК и </a:t>
            </a:r>
            <a:r>
              <a:rPr lang="ru-RU" dirty="0"/>
              <a:t>азота, повреждение ДНК, мембран и митохондрий клеток слизистой. Это запускает стрессовые и воспалительные сигнальные пути, включая NF-</a:t>
            </a:r>
            <a:r>
              <a:rPr lang="ru-RU" dirty="0" err="1"/>
              <a:t>κB</a:t>
            </a:r>
            <a:r>
              <a:rPr lang="ru-RU" dirty="0"/>
              <a:t>, MAPK, COX-2, TNF-α, IL-1β и IL-6. В результате повреждаются базальные эпителиальные клетки, эндотелий и строма слизистой, нарушается обновление эпителия и формируется воспалительный </a:t>
            </a:r>
            <a:r>
              <a:rPr lang="ru-RU" dirty="0" smtClean="0"/>
              <a:t>каскад</a:t>
            </a:r>
            <a:r>
              <a:rPr lang="ru-RU" dirty="0"/>
              <a:t>. Когда регенераторный потенциал эпителия истощается, слизистый барьер разрушается: появляются эритема, боль, эрозии и </a:t>
            </a:r>
            <a:r>
              <a:rPr lang="ru-RU" dirty="0" smtClean="0"/>
              <a:t>язвы.</a:t>
            </a:r>
          </a:p>
        </p:txBody>
      </p:sp>
      <p:sp>
        <p:nvSpPr>
          <p:cNvPr id="5" name="Прямоугольник 4"/>
          <p:cNvSpPr/>
          <p:nvPr/>
        </p:nvSpPr>
        <p:spPr>
          <a:xfrm>
            <a:off x="522317" y="251752"/>
            <a:ext cx="4790222" cy="523220"/>
          </a:xfrm>
          <a:prstGeom prst="rect">
            <a:avLst/>
          </a:prstGeom>
        </p:spPr>
        <p:txBody>
          <a:bodyPr wrap="none">
            <a:spAutoFit/>
          </a:bodyPr>
          <a:lstStyle/>
          <a:p>
            <a:r>
              <a:rPr lang="ru-RU" sz="2800" dirty="0">
                <a:solidFill>
                  <a:schemeClr val="accent2">
                    <a:lumMod val="75000"/>
                  </a:schemeClr>
                </a:solidFill>
              </a:rPr>
              <a:t>Патогенез. </a:t>
            </a:r>
            <a:r>
              <a:rPr lang="ru-RU" sz="2800" dirty="0" smtClean="0">
                <a:solidFill>
                  <a:schemeClr val="accent2">
                    <a:lumMod val="75000"/>
                  </a:schemeClr>
                </a:solidFill>
              </a:rPr>
              <a:t>Оральный </a:t>
            </a:r>
            <a:r>
              <a:rPr lang="ru-RU" sz="2800" dirty="0" err="1" smtClean="0">
                <a:solidFill>
                  <a:schemeClr val="accent2">
                    <a:lumMod val="75000"/>
                  </a:schemeClr>
                </a:solidFill>
              </a:rPr>
              <a:t>мукозит</a:t>
            </a:r>
            <a:endParaRPr lang="ru-RU" sz="2800" dirty="0"/>
          </a:p>
        </p:txBody>
      </p:sp>
      <p:sp>
        <p:nvSpPr>
          <p:cNvPr id="2" name="Номер слайда 1"/>
          <p:cNvSpPr>
            <a:spLocks noGrp="1"/>
          </p:cNvSpPr>
          <p:nvPr>
            <p:ph type="sldNum" sz="quarter" idx="12"/>
          </p:nvPr>
        </p:nvSpPr>
        <p:spPr/>
        <p:txBody>
          <a:bodyPr/>
          <a:lstStyle/>
          <a:p>
            <a:fld id="{F1227A6C-A7EB-4AAD-9805-70BC9D54C728}" type="slidenum">
              <a:rPr lang="ru-RU" smtClean="0"/>
              <a:t>13</a:t>
            </a:fld>
            <a:endParaRPr lang="ru-RU"/>
          </a:p>
        </p:txBody>
      </p:sp>
    </p:spTree>
    <p:extLst>
      <p:ext uri="{BB962C8B-B14F-4D97-AF65-F5344CB8AC3E}">
        <p14:creationId xmlns:p14="http://schemas.microsoft.com/office/powerpoint/2010/main" val="12206987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641028" y="1163612"/>
            <a:ext cx="5480859" cy="4801314"/>
          </a:xfrm>
          <a:prstGeom prst="rect">
            <a:avLst/>
          </a:prstGeom>
        </p:spPr>
        <p:txBody>
          <a:bodyPr wrap="square">
            <a:spAutoFit/>
          </a:bodyPr>
          <a:lstStyle/>
          <a:p>
            <a:pPr algn="just"/>
            <a:r>
              <a:rPr lang="ru-RU" dirty="0" smtClean="0"/>
              <a:t>Ранние </a:t>
            </a:r>
            <a:r>
              <a:rPr lang="ru-RU" dirty="0"/>
              <a:t>молекулярные события возникают уже в первые часы и дни после </a:t>
            </a:r>
            <a:r>
              <a:rPr lang="ru-RU" dirty="0" smtClean="0"/>
              <a:t>облучения, клинические признаки на 2-3 </a:t>
            </a:r>
            <a:r>
              <a:rPr lang="ru-RU" dirty="0" err="1" smtClean="0"/>
              <a:t>нед</a:t>
            </a:r>
            <a:r>
              <a:rPr lang="ru-RU" dirty="0" smtClean="0"/>
              <a:t>.</a:t>
            </a:r>
            <a:r>
              <a:rPr lang="ru-RU" dirty="0"/>
              <a:t> </a:t>
            </a:r>
            <a:r>
              <a:rPr lang="ru-RU" dirty="0" smtClean="0"/>
              <a:t>Пик на </a:t>
            </a:r>
            <a:r>
              <a:rPr lang="ru-RU" dirty="0"/>
              <a:t>3–6-ю неделю курса </a:t>
            </a:r>
            <a:r>
              <a:rPr lang="ru-RU" dirty="0" smtClean="0"/>
              <a:t>после </a:t>
            </a:r>
            <a:r>
              <a:rPr lang="ru-RU" dirty="0"/>
              <a:t>чего при сохраненном регенераторном потенциале слизистой начинается восстановление. </a:t>
            </a:r>
            <a:endParaRPr lang="ru-RU" dirty="0" smtClean="0"/>
          </a:p>
          <a:p>
            <a:pPr algn="just"/>
            <a:endParaRPr lang="ru-RU" dirty="0"/>
          </a:p>
          <a:p>
            <a:pPr algn="just"/>
            <a:r>
              <a:rPr lang="ru-RU" dirty="0" smtClean="0"/>
              <a:t>РИОМ </a:t>
            </a:r>
            <a:r>
              <a:rPr lang="ru-RU" dirty="0"/>
              <a:t>нельзя рассматривать слизистую отдельно от слюнных </a:t>
            </a:r>
            <a:r>
              <a:rPr lang="ru-RU" dirty="0" smtClean="0"/>
              <a:t>желез (сиалоаденита). </a:t>
            </a:r>
            <a:r>
              <a:rPr lang="ru-RU" dirty="0"/>
              <a:t>При </a:t>
            </a:r>
            <a:r>
              <a:rPr lang="ru-RU" dirty="0" err="1" smtClean="0"/>
              <a:t>гипосаливации</a:t>
            </a:r>
            <a:r>
              <a:rPr lang="ru-RU" dirty="0" smtClean="0"/>
              <a:t>/ксеростомии слизистая </a:t>
            </a:r>
            <a:r>
              <a:rPr lang="ru-RU" dirty="0"/>
              <a:t>становится сухой и </a:t>
            </a:r>
            <a:r>
              <a:rPr lang="ru-RU" dirty="0" smtClean="0"/>
              <a:t>травмируемой, растет </a:t>
            </a:r>
            <a:r>
              <a:rPr lang="ru-RU" dirty="0"/>
              <a:t>риск </a:t>
            </a:r>
            <a:r>
              <a:rPr lang="ru-RU" dirty="0" err="1"/>
              <a:t>Candida</a:t>
            </a:r>
            <a:r>
              <a:rPr lang="ru-RU" dirty="0"/>
              <a:t> и бактериальной </a:t>
            </a:r>
            <a:r>
              <a:rPr lang="ru-RU" dirty="0" smtClean="0"/>
              <a:t>колонизации, усиливаются </a:t>
            </a:r>
            <a:r>
              <a:rPr lang="ru-RU" dirty="0"/>
              <a:t>боль, дисфагия и риск кариеса</a:t>
            </a:r>
            <a:r>
              <a:rPr lang="ru-RU" dirty="0" smtClean="0"/>
              <a:t>.</a:t>
            </a:r>
          </a:p>
          <a:p>
            <a:pPr algn="just"/>
            <a:endParaRPr lang="ru-RU" dirty="0"/>
          </a:p>
          <a:p>
            <a:pPr algn="just"/>
            <a:r>
              <a:rPr lang="ru-RU" dirty="0" smtClean="0"/>
              <a:t>Поздние реакции проявляться </a:t>
            </a:r>
            <a:r>
              <a:rPr lang="ru-RU" dirty="0"/>
              <a:t>спустя месяцы и годы и включают стойкую ксеростомию вследствие повреждения слюнных желез, </a:t>
            </a:r>
            <a:r>
              <a:rPr lang="ru-RU" dirty="0" smtClean="0"/>
              <a:t>атрофию, </a:t>
            </a:r>
            <a:r>
              <a:rPr lang="ru-RU" dirty="0"/>
              <a:t>фиброз мягких тканей, </a:t>
            </a:r>
            <a:r>
              <a:rPr lang="ru-RU" dirty="0" smtClean="0"/>
              <a:t>нарушение вкуса</a:t>
            </a:r>
            <a:r>
              <a:rPr lang="ru-RU" dirty="0"/>
              <a:t> </a:t>
            </a:r>
            <a:r>
              <a:rPr lang="ru-RU" dirty="0" smtClean="0"/>
              <a:t>и др.</a:t>
            </a:r>
            <a:endParaRPr lang="ru-RU" dirty="0"/>
          </a:p>
        </p:txBody>
      </p:sp>
      <p:pic>
        <p:nvPicPr>
          <p:cNvPr id="7170" name="Picture 2" descr="Light Therapy for Oral Mucositis - Together by St. Jud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23866" y="867051"/>
            <a:ext cx="5107222" cy="5117436"/>
          </a:xfrm>
          <a:prstGeom prst="rect">
            <a:avLst/>
          </a:prstGeom>
          <a:noFill/>
          <a:extLst>
            <a:ext uri="{909E8E84-426E-40DD-AFC4-6F175D3DCCD1}">
              <a14:hiddenFill xmlns:a14="http://schemas.microsoft.com/office/drawing/2010/main">
                <a:solidFill>
                  <a:srgbClr val="FFFFFF"/>
                </a:solidFill>
              </a14:hiddenFill>
            </a:ext>
          </a:extLst>
        </p:spPr>
      </p:pic>
      <p:sp>
        <p:nvSpPr>
          <p:cNvPr id="6" name="Прямоугольник 5"/>
          <p:cNvSpPr/>
          <p:nvPr/>
        </p:nvSpPr>
        <p:spPr>
          <a:xfrm>
            <a:off x="7257747" y="5984487"/>
            <a:ext cx="3369192" cy="646331"/>
          </a:xfrm>
          <a:prstGeom prst="rect">
            <a:avLst/>
          </a:prstGeom>
        </p:spPr>
        <p:txBody>
          <a:bodyPr wrap="none">
            <a:spAutoFit/>
          </a:bodyPr>
          <a:lstStyle/>
          <a:p>
            <a:r>
              <a:rPr lang="en-US" dirty="0"/>
              <a:t>World Health </a:t>
            </a:r>
            <a:r>
              <a:rPr lang="en-US" dirty="0" smtClean="0"/>
              <a:t>Organization</a:t>
            </a:r>
            <a:r>
              <a:rPr lang="ru-RU" dirty="0" smtClean="0"/>
              <a:t> (</a:t>
            </a:r>
            <a:r>
              <a:rPr lang="en-US" dirty="0" smtClean="0"/>
              <a:t>WHO</a:t>
            </a:r>
            <a:r>
              <a:rPr lang="ru-RU" dirty="0" smtClean="0"/>
              <a:t>)</a:t>
            </a:r>
            <a:endParaRPr lang="ru-RU" dirty="0"/>
          </a:p>
          <a:p>
            <a:endParaRPr lang="ru-RU" dirty="0"/>
          </a:p>
        </p:txBody>
      </p:sp>
      <p:sp>
        <p:nvSpPr>
          <p:cNvPr id="2" name="Номер слайда 1"/>
          <p:cNvSpPr>
            <a:spLocks noGrp="1"/>
          </p:cNvSpPr>
          <p:nvPr>
            <p:ph type="sldNum" sz="quarter" idx="12"/>
          </p:nvPr>
        </p:nvSpPr>
        <p:spPr/>
        <p:txBody>
          <a:bodyPr/>
          <a:lstStyle/>
          <a:p>
            <a:fld id="{F1227A6C-A7EB-4AAD-9805-70BC9D54C728}" type="slidenum">
              <a:rPr lang="ru-RU" smtClean="0"/>
              <a:t>14</a:t>
            </a:fld>
            <a:endParaRPr lang="ru-RU"/>
          </a:p>
        </p:txBody>
      </p:sp>
    </p:spTree>
    <p:extLst>
      <p:ext uri="{BB962C8B-B14F-4D97-AF65-F5344CB8AC3E}">
        <p14:creationId xmlns:p14="http://schemas.microsoft.com/office/powerpoint/2010/main" val="5227712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Заголовок 1"/>
          <p:cNvSpPr>
            <a:spLocks noGrp="1"/>
          </p:cNvSpPr>
          <p:nvPr>
            <p:ph type="title"/>
          </p:nvPr>
        </p:nvSpPr>
        <p:spPr>
          <a:xfrm>
            <a:off x="553205" y="174290"/>
            <a:ext cx="10515600" cy="834032"/>
          </a:xfrm>
        </p:spPr>
        <p:txBody>
          <a:bodyPr>
            <a:normAutofit/>
          </a:bodyPr>
          <a:lstStyle/>
          <a:p>
            <a:r>
              <a:rPr lang="ru-RU" sz="2800" dirty="0" smtClean="0">
                <a:solidFill>
                  <a:schemeClr val="accent2">
                    <a:lumMod val="75000"/>
                  </a:schemeClr>
                </a:solidFill>
                <a:latin typeface="+mn-lt"/>
              </a:rPr>
              <a:t>Фотоны и протоны.</a:t>
            </a:r>
            <a:endParaRPr lang="ru-RU" sz="2800" dirty="0">
              <a:solidFill>
                <a:schemeClr val="accent2">
                  <a:lumMod val="75000"/>
                </a:schemeClr>
              </a:solidFill>
              <a:latin typeface="+mn-lt"/>
            </a:endParaRPr>
          </a:p>
        </p:txBody>
      </p:sp>
      <p:sp>
        <p:nvSpPr>
          <p:cNvPr id="3" name="Прямоугольник 2"/>
          <p:cNvSpPr/>
          <p:nvPr/>
        </p:nvSpPr>
        <p:spPr>
          <a:xfrm>
            <a:off x="553205" y="833755"/>
            <a:ext cx="11358693" cy="1569660"/>
          </a:xfrm>
          <a:prstGeom prst="rect">
            <a:avLst/>
          </a:prstGeom>
        </p:spPr>
        <p:txBody>
          <a:bodyPr wrap="square">
            <a:spAutoFit/>
          </a:bodyPr>
          <a:lstStyle/>
          <a:p>
            <a:r>
              <a:rPr lang="ru-RU" sz="1600" dirty="0">
                <a:ea typeface="Calibri" panose="020F0502020204030204" pitchFamily="34" charset="0"/>
              </a:rPr>
              <a:t>Ключевым параметром, определяющим взаимодействие излучения с тканью, является ЛПЭ. </a:t>
            </a:r>
            <a:endParaRPr lang="ru-RU" sz="1600" dirty="0" smtClean="0">
              <a:ea typeface="Calibri" panose="020F0502020204030204" pitchFamily="34" charset="0"/>
            </a:endParaRPr>
          </a:p>
          <a:p>
            <a:r>
              <a:rPr lang="ru-RU" sz="1600" dirty="0" smtClean="0">
                <a:ea typeface="Calibri" panose="020F0502020204030204" pitchFamily="34" charset="0"/>
              </a:rPr>
              <a:t>Фотонное </a:t>
            </a:r>
            <a:r>
              <a:rPr lang="ru-RU" sz="1600" dirty="0">
                <a:ea typeface="Calibri" panose="020F0502020204030204" pitchFamily="34" charset="0"/>
              </a:rPr>
              <a:t>излучение относится к категории излучений с низкой ЛПЭ, при которой повреждения возникают преимущественно косвенно за счет генерации </a:t>
            </a:r>
            <a:r>
              <a:rPr lang="ru-RU" sz="1600" dirty="0" smtClean="0">
                <a:ea typeface="Calibri" panose="020F0502020204030204" pitchFamily="34" charset="0"/>
              </a:rPr>
              <a:t>АФК. </a:t>
            </a:r>
          </a:p>
          <a:p>
            <a:r>
              <a:rPr lang="ru-RU" sz="1600" dirty="0" smtClean="0">
                <a:ea typeface="Calibri" panose="020F0502020204030204" pitchFamily="34" charset="0"/>
              </a:rPr>
              <a:t>Протоны</a:t>
            </a:r>
            <a:r>
              <a:rPr lang="ru-RU" sz="1600" dirty="0">
                <a:ea typeface="Calibri" panose="020F0502020204030204" pitchFamily="34" charset="0"/>
              </a:rPr>
              <a:t>, особенно в области пика Брэгга, характеризуются более высокой ЛПЭ, что приводит к увеличению доли прямых, плотно расположенных ионизационных событий и формированию более сложных, кластерных повреждений ДНК, которые труднее поддаются </a:t>
            </a:r>
            <a:r>
              <a:rPr lang="ru-RU" sz="1600" dirty="0" smtClean="0">
                <a:ea typeface="Calibri" panose="020F0502020204030204" pitchFamily="34" charset="0"/>
              </a:rPr>
              <a:t>репарации.</a:t>
            </a:r>
            <a:endParaRPr lang="ru-RU" sz="1600" dirty="0"/>
          </a:p>
        </p:txBody>
      </p:sp>
      <p:pic>
        <p:nvPicPr>
          <p:cNvPr id="5122" name="Picture 2" descr="The Cellular Response to Complex DNA Damage Induced by Ionising Radiation"/>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r="30384"/>
          <a:stretch/>
        </p:blipFill>
        <p:spPr bwMode="auto">
          <a:xfrm>
            <a:off x="2924060" y="2701760"/>
            <a:ext cx="6826769" cy="268410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Potential Benefits of Combining Proton or Carbon Ion Therapy with DNA Damage  Repair Inhibitors"/>
          <p:cNvPicPr>
            <a:picLocks noChangeAspect="1" noChangeArrowheads="1"/>
          </p:cNvPicPr>
          <p:nvPr/>
        </p:nvPicPr>
        <p:blipFill rotWithShape="1">
          <a:blip r:embed="rId3">
            <a:extLst>
              <a:ext uri="{28A0092B-C50C-407E-A947-70E740481C1C}">
                <a14:useLocalDpi xmlns:a14="http://schemas.microsoft.com/office/drawing/2010/main" val="0"/>
              </a:ext>
            </a:extLst>
          </a:blip>
          <a:srcRect l="64216" t="52795"/>
          <a:stretch/>
        </p:blipFill>
        <p:spPr bwMode="auto">
          <a:xfrm>
            <a:off x="1603875" y="3264874"/>
            <a:ext cx="1320185" cy="1557876"/>
          </a:xfrm>
          <a:prstGeom prst="rect">
            <a:avLst/>
          </a:prstGeom>
          <a:noFill/>
          <a:extLst>
            <a:ext uri="{909E8E84-426E-40DD-AFC4-6F175D3DCCD1}">
              <a14:hiddenFill xmlns:a14="http://schemas.microsoft.com/office/drawing/2010/main">
                <a:solidFill>
                  <a:srgbClr val="FFFFFF"/>
                </a:solidFill>
              </a14:hiddenFill>
            </a:ext>
          </a:extLst>
        </p:spPr>
      </p:pic>
      <p:sp>
        <p:nvSpPr>
          <p:cNvPr id="2" name="Прямоугольник 1"/>
          <p:cNvSpPr/>
          <p:nvPr/>
        </p:nvSpPr>
        <p:spPr>
          <a:xfrm>
            <a:off x="1612322" y="5368455"/>
            <a:ext cx="2623475" cy="276999"/>
          </a:xfrm>
          <a:prstGeom prst="rect">
            <a:avLst/>
          </a:prstGeom>
        </p:spPr>
        <p:txBody>
          <a:bodyPr wrap="none">
            <a:spAutoFit/>
          </a:bodyPr>
          <a:lstStyle/>
          <a:p>
            <a:r>
              <a:rPr lang="en-US" sz="1200" dirty="0">
                <a:solidFill>
                  <a:schemeClr val="bg2">
                    <a:lumMod val="90000"/>
                  </a:schemeClr>
                </a:solidFill>
              </a:rPr>
              <a:t>https://doi.org/10.3390/ijms24054920</a:t>
            </a:r>
            <a:endParaRPr lang="ru-RU" sz="1200" dirty="0">
              <a:solidFill>
                <a:schemeClr val="bg2">
                  <a:lumMod val="90000"/>
                </a:schemeClr>
              </a:solidFill>
            </a:endParaRPr>
          </a:p>
        </p:txBody>
      </p:sp>
      <p:sp>
        <p:nvSpPr>
          <p:cNvPr id="4" name="Прямоугольник 3"/>
          <p:cNvSpPr/>
          <p:nvPr/>
        </p:nvSpPr>
        <p:spPr>
          <a:xfrm>
            <a:off x="744765" y="5831825"/>
            <a:ext cx="10975571" cy="830997"/>
          </a:xfrm>
          <a:prstGeom prst="rect">
            <a:avLst/>
          </a:prstGeom>
        </p:spPr>
        <p:txBody>
          <a:bodyPr wrap="square">
            <a:spAutoFit/>
          </a:bodyPr>
          <a:lstStyle/>
          <a:p>
            <a:pPr algn="just"/>
            <a:r>
              <a:rPr lang="ru-RU" sz="1600" dirty="0">
                <a:ea typeface="Calibri" panose="020F0502020204030204" pitchFamily="34" charset="0"/>
              </a:rPr>
              <a:t>Эта способность индуцировать биологически более эффективные повреждения отражена в концепции относительной биологической эффективности (ОБЭ), среднее значение которой для протонов в середине расширенного пика Брэгга (SOBP) составляет около </a:t>
            </a:r>
            <a:r>
              <a:rPr lang="ru-RU" sz="1600" dirty="0" smtClean="0">
                <a:ea typeface="Calibri" panose="020F0502020204030204" pitchFamily="34" charset="0"/>
              </a:rPr>
              <a:t>1.1-1.2</a:t>
            </a:r>
            <a:r>
              <a:rPr lang="ru-RU" sz="1600" dirty="0">
                <a:ea typeface="Calibri" panose="020F0502020204030204" pitchFamily="34" charset="0"/>
              </a:rPr>
              <a:t>.</a:t>
            </a:r>
            <a:endParaRPr lang="ru-RU" sz="1600" dirty="0"/>
          </a:p>
        </p:txBody>
      </p:sp>
      <p:sp>
        <p:nvSpPr>
          <p:cNvPr id="6" name="Номер слайда 5"/>
          <p:cNvSpPr>
            <a:spLocks noGrp="1"/>
          </p:cNvSpPr>
          <p:nvPr>
            <p:ph type="sldNum" sz="quarter" idx="12"/>
          </p:nvPr>
        </p:nvSpPr>
        <p:spPr/>
        <p:txBody>
          <a:bodyPr/>
          <a:lstStyle/>
          <a:p>
            <a:fld id="{F1227A6C-A7EB-4AAD-9805-70BC9D54C728}" type="slidenum">
              <a:rPr lang="ru-RU" smtClean="0"/>
              <a:t>15</a:t>
            </a:fld>
            <a:endParaRPr lang="ru-RU"/>
          </a:p>
        </p:txBody>
      </p:sp>
    </p:spTree>
    <p:extLst>
      <p:ext uri="{BB962C8B-B14F-4D97-AF65-F5344CB8AC3E}">
        <p14:creationId xmlns:p14="http://schemas.microsoft.com/office/powerpoint/2010/main" val="326358797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97832" y="4316543"/>
            <a:ext cx="10924310" cy="1325563"/>
          </a:xfrm>
        </p:spPr>
        <p:txBody>
          <a:bodyPr>
            <a:noAutofit/>
          </a:bodyPr>
          <a:lstStyle/>
          <a:p>
            <a:r>
              <a:rPr lang="ru-RU" sz="1800" dirty="0">
                <a:latin typeface="+mn-lt"/>
              </a:rPr>
              <a:t>Большинство моделей радиационного </a:t>
            </a:r>
            <a:r>
              <a:rPr lang="ru-RU" sz="1800" dirty="0" err="1">
                <a:latin typeface="+mn-lt"/>
              </a:rPr>
              <a:t>мукозита</a:t>
            </a:r>
            <a:r>
              <a:rPr lang="ru-RU" sz="1800" dirty="0">
                <a:latin typeface="+mn-lt"/>
              </a:rPr>
              <a:t> и дерматита построены на </a:t>
            </a:r>
            <a:r>
              <a:rPr lang="ru-RU" sz="1800" dirty="0" smtClean="0">
                <a:latin typeface="+mn-lt"/>
              </a:rPr>
              <a:t>фотонном, </a:t>
            </a:r>
            <a:r>
              <a:rPr lang="ru-RU" sz="1800" dirty="0">
                <a:latin typeface="+mn-lt"/>
              </a:rPr>
              <a:t>гамма- </a:t>
            </a:r>
            <a:r>
              <a:rPr lang="ru-RU" sz="1800" dirty="0" smtClean="0">
                <a:latin typeface="+mn-lt"/>
              </a:rPr>
              <a:t>или электронном </a:t>
            </a:r>
            <a:r>
              <a:rPr lang="ru-RU" sz="1800" dirty="0">
                <a:latin typeface="+mn-lt"/>
              </a:rPr>
              <a:t>облучении. </a:t>
            </a:r>
            <a:r>
              <a:rPr lang="ru-RU" sz="1800" dirty="0" smtClean="0">
                <a:latin typeface="+mn-lt"/>
              </a:rPr>
              <a:t>Протонные </a:t>
            </a:r>
            <a:r>
              <a:rPr lang="ru-RU" sz="1800" dirty="0">
                <a:latin typeface="+mn-lt"/>
              </a:rPr>
              <a:t>модели представлены существенно меньше, хотя именно для протонной терапии важны входная доза</a:t>
            </a:r>
            <a:r>
              <a:rPr lang="ru-RU" sz="1800" dirty="0" smtClean="0">
                <a:latin typeface="+mn-lt"/>
              </a:rPr>
              <a:t>, ЛПЭ/ОБЭ-неоднородность (одинаковая </a:t>
            </a:r>
            <a:r>
              <a:rPr lang="ru-RU" sz="1800" dirty="0">
                <a:latin typeface="+mn-lt"/>
              </a:rPr>
              <a:t>физическая доза не всегда </a:t>
            </a:r>
            <a:r>
              <a:rPr lang="ru-RU" sz="1800" dirty="0" smtClean="0">
                <a:latin typeface="+mn-lt"/>
              </a:rPr>
              <a:t>вызывает </a:t>
            </a:r>
            <a:r>
              <a:rPr lang="ru-RU" sz="1800" dirty="0">
                <a:latin typeface="+mn-lt"/>
              </a:rPr>
              <a:t>одинаковый биологический эффект в разных точках </a:t>
            </a:r>
            <a:r>
              <a:rPr lang="ru-RU" sz="1800" dirty="0" smtClean="0">
                <a:latin typeface="+mn-lt"/>
              </a:rPr>
              <a:t>трека) и </a:t>
            </a:r>
            <a:r>
              <a:rPr lang="ru-RU" sz="1800" dirty="0">
                <a:latin typeface="+mn-lt"/>
              </a:rPr>
              <a:t>распределение повреждения вблизи </a:t>
            </a:r>
            <a:r>
              <a:rPr lang="ru-RU" sz="1800" dirty="0" smtClean="0">
                <a:latin typeface="+mn-lt"/>
              </a:rPr>
              <a:t>пика Брэгга. </a:t>
            </a:r>
            <a:r>
              <a:rPr lang="ru-RU" sz="1800" dirty="0">
                <a:latin typeface="+mn-lt"/>
              </a:rPr>
              <a:t>Поэтому </a:t>
            </a:r>
            <a:r>
              <a:rPr lang="ru-RU" sz="1800" dirty="0" smtClean="0">
                <a:latin typeface="+mn-lt"/>
              </a:rPr>
              <a:t>перенос </a:t>
            </a:r>
            <a:r>
              <a:rPr lang="ru-RU" sz="1800" dirty="0">
                <a:latin typeface="+mn-lt"/>
              </a:rPr>
              <a:t>результатов с фотонных моделей на протонные повреждения не является </a:t>
            </a:r>
            <a:r>
              <a:rPr lang="ru-RU" sz="1800" dirty="0" smtClean="0">
                <a:latin typeface="+mn-lt"/>
              </a:rPr>
              <a:t>обоснованным. </a:t>
            </a:r>
            <a:r>
              <a:rPr lang="ru-RU" sz="1800" dirty="0"/>
              <a:t/>
            </a:r>
            <a:br>
              <a:rPr lang="ru-RU" sz="1800" dirty="0"/>
            </a:br>
            <a:r>
              <a:rPr lang="ru-RU" sz="1800" dirty="0">
                <a:latin typeface="+mn-lt"/>
              </a:rPr>
              <a:t/>
            </a:r>
            <a:br>
              <a:rPr lang="ru-RU" sz="1800" dirty="0">
                <a:latin typeface="+mn-lt"/>
              </a:rPr>
            </a:br>
            <a:r>
              <a:rPr lang="ru-RU" sz="1800" dirty="0" smtClean="0">
                <a:latin typeface="+mn-lt"/>
              </a:rPr>
              <a:t/>
            </a:r>
            <a:br>
              <a:rPr lang="ru-RU" sz="1800" dirty="0" smtClean="0">
                <a:latin typeface="+mn-lt"/>
              </a:rPr>
            </a:br>
            <a:endParaRPr lang="ru-RU" sz="1800" dirty="0">
              <a:latin typeface="+mn-lt"/>
            </a:endParaRPr>
          </a:p>
        </p:txBody>
      </p:sp>
      <p:pic>
        <p:nvPicPr>
          <p:cNvPr id="3" name="Рисунок 2"/>
          <p:cNvPicPr>
            <a:picLocks noChangeAspect="1"/>
          </p:cNvPicPr>
          <p:nvPr/>
        </p:nvPicPr>
        <p:blipFill rotWithShape="1">
          <a:blip r:embed="rId2"/>
          <a:srcRect l="22454" t="36173" r="37453" b="47613"/>
          <a:stretch/>
        </p:blipFill>
        <p:spPr>
          <a:xfrm rot="21359260">
            <a:off x="438555" y="824392"/>
            <a:ext cx="5416375" cy="1232131"/>
          </a:xfrm>
          <a:prstGeom prst="rect">
            <a:avLst/>
          </a:prstGeom>
        </p:spPr>
      </p:pic>
      <p:pic>
        <p:nvPicPr>
          <p:cNvPr id="4" name="Рисунок 3"/>
          <p:cNvPicPr>
            <a:picLocks noChangeAspect="1"/>
          </p:cNvPicPr>
          <p:nvPr/>
        </p:nvPicPr>
        <p:blipFill rotWithShape="1">
          <a:blip r:embed="rId3"/>
          <a:srcRect l="22672" t="41842" r="23901" b="36516"/>
          <a:stretch/>
        </p:blipFill>
        <p:spPr>
          <a:xfrm>
            <a:off x="402085" y="2513496"/>
            <a:ext cx="5604008" cy="1276950"/>
          </a:xfrm>
          <a:prstGeom prst="rect">
            <a:avLst/>
          </a:prstGeom>
        </p:spPr>
      </p:pic>
      <p:pic>
        <p:nvPicPr>
          <p:cNvPr id="5" name="Рисунок 4"/>
          <p:cNvPicPr>
            <a:picLocks noChangeAspect="1"/>
          </p:cNvPicPr>
          <p:nvPr/>
        </p:nvPicPr>
        <p:blipFill rotWithShape="1">
          <a:blip r:embed="rId4"/>
          <a:srcRect l="34710" t="21374" r="17605" b="55133"/>
          <a:stretch/>
        </p:blipFill>
        <p:spPr>
          <a:xfrm>
            <a:off x="6079374" y="1241065"/>
            <a:ext cx="5585074" cy="1547791"/>
          </a:xfrm>
          <a:prstGeom prst="rect">
            <a:avLst/>
          </a:prstGeom>
        </p:spPr>
      </p:pic>
      <p:sp>
        <p:nvSpPr>
          <p:cNvPr id="7" name="Прямоугольник 6"/>
          <p:cNvSpPr/>
          <p:nvPr/>
        </p:nvSpPr>
        <p:spPr>
          <a:xfrm>
            <a:off x="1496291" y="5774609"/>
            <a:ext cx="8611986" cy="646331"/>
          </a:xfrm>
          <a:prstGeom prst="rect">
            <a:avLst/>
          </a:prstGeom>
        </p:spPr>
        <p:txBody>
          <a:bodyPr wrap="square">
            <a:spAutoFit/>
          </a:bodyPr>
          <a:lstStyle/>
          <a:p>
            <a:pPr algn="ctr"/>
            <a:r>
              <a:rPr lang="ru-RU" dirty="0">
                <a:solidFill>
                  <a:schemeClr val="accent2">
                    <a:lumMod val="75000"/>
                  </a:schemeClr>
                </a:solidFill>
              </a:rPr>
              <a:t>Следовательно, нужна модель протон-индуцированных повреждений для разработки и скрининга средств</a:t>
            </a:r>
          </a:p>
        </p:txBody>
      </p:sp>
      <p:sp>
        <p:nvSpPr>
          <p:cNvPr id="6" name="Номер слайда 5"/>
          <p:cNvSpPr>
            <a:spLocks noGrp="1"/>
          </p:cNvSpPr>
          <p:nvPr>
            <p:ph type="sldNum" sz="quarter" idx="12"/>
          </p:nvPr>
        </p:nvSpPr>
        <p:spPr/>
        <p:txBody>
          <a:bodyPr/>
          <a:lstStyle/>
          <a:p>
            <a:fld id="{F1227A6C-A7EB-4AAD-9805-70BC9D54C728}" type="slidenum">
              <a:rPr lang="ru-RU" smtClean="0"/>
              <a:t>16</a:t>
            </a:fld>
            <a:endParaRPr lang="ru-RU"/>
          </a:p>
        </p:txBody>
      </p:sp>
    </p:spTree>
    <p:extLst>
      <p:ext uri="{BB962C8B-B14F-4D97-AF65-F5344CB8AC3E}">
        <p14:creationId xmlns:p14="http://schemas.microsoft.com/office/powerpoint/2010/main" val="9135117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rotWithShape="1">
          <a:blip r:embed="rId2">
            <a:extLst>
              <a:ext uri="{28A0092B-C50C-407E-A947-70E740481C1C}">
                <a14:useLocalDpi xmlns:a14="http://schemas.microsoft.com/office/drawing/2010/main" val="0"/>
              </a:ext>
            </a:extLst>
          </a:blip>
          <a:srcRect b="31791"/>
          <a:stretch/>
        </p:blipFill>
        <p:spPr>
          <a:xfrm>
            <a:off x="1321723" y="2010177"/>
            <a:ext cx="9559578" cy="3669709"/>
          </a:xfrm>
          <a:prstGeom prst="rect">
            <a:avLst/>
          </a:prstGeom>
        </p:spPr>
      </p:pic>
      <p:sp>
        <p:nvSpPr>
          <p:cNvPr id="2" name="Прямоугольник 1"/>
          <p:cNvSpPr/>
          <p:nvPr/>
        </p:nvSpPr>
        <p:spPr>
          <a:xfrm>
            <a:off x="586101" y="260065"/>
            <a:ext cx="6209649" cy="523220"/>
          </a:xfrm>
          <a:prstGeom prst="rect">
            <a:avLst/>
          </a:prstGeom>
        </p:spPr>
        <p:txBody>
          <a:bodyPr wrap="none">
            <a:spAutoFit/>
          </a:bodyPr>
          <a:lstStyle/>
          <a:p>
            <a:r>
              <a:rPr lang="ru-RU" sz="2800" dirty="0" smtClean="0">
                <a:solidFill>
                  <a:schemeClr val="accent1">
                    <a:lumMod val="75000"/>
                  </a:schemeClr>
                </a:solidFill>
              </a:rPr>
              <a:t>Дизайн эксперимента. Дозовый режим</a:t>
            </a:r>
            <a:endParaRPr lang="ru-RU" sz="2800" dirty="0"/>
          </a:p>
        </p:txBody>
      </p:sp>
      <p:sp>
        <p:nvSpPr>
          <p:cNvPr id="5" name="Прямоугольник 4"/>
          <p:cNvSpPr/>
          <p:nvPr/>
        </p:nvSpPr>
        <p:spPr>
          <a:xfrm>
            <a:off x="586101" y="783285"/>
            <a:ext cx="11201347" cy="1200329"/>
          </a:xfrm>
          <a:prstGeom prst="rect">
            <a:avLst/>
          </a:prstGeom>
        </p:spPr>
        <p:txBody>
          <a:bodyPr wrap="square">
            <a:spAutoFit/>
          </a:bodyPr>
          <a:lstStyle/>
          <a:p>
            <a:pPr lvl="0" algn="just" eaLnBrk="0" fontAlgn="base" hangingPunct="0">
              <a:spcBef>
                <a:spcPct val="0"/>
              </a:spcBef>
              <a:spcAft>
                <a:spcPct val="0"/>
              </a:spcAft>
            </a:pPr>
            <a:r>
              <a:rPr lang="ru-RU" altLang="ru-RU" dirty="0" smtClean="0"/>
              <a:t>В </a:t>
            </a:r>
            <a:r>
              <a:rPr lang="ru-RU" altLang="ru-RU" dirty="0"/>
              <a:t>клинической практике лучевая терапия проводится </a:t>
            </a:r>
            <a:r>
              <a:rPr lang="ru-RU" altLang="ru-RU" dirty="0" err="1"/>
              <a:t>фракционированно</a:t>
            </a:r>
            <a:r>
              <a:rPr lang="ru-RU" altLang="ru-RU" dirty="0"/>
              <a:t>, однако в доклинических моделях </a:t>
            </a:r>
            <a:r>
              <a:rPr lang="ru-RU" altLang="ru-RU" dirty="0" err="1"/>
              <a:t>радиодерматита</a:t>
            </a:r>
            <a:r>
              <a:rPr lang="ru-RU" altLang="ru-RU" dirty="0"/>
              <a:t> и орального </a:t>
            </a:r>
            <a:r>
              <a:rPr lang="ru-RU" altLang="ru-RU" dirty="0" err="1"/>
              <a:t>мукозита</a:t>
            </a:r>
            <a:r>
              <a:rPr lang="ru-RU" altLang="ru-RU" dirty="0"/>
              <a:t> </a:t>
            </a:r>
            <a:r>
              <a:rPr lang="ru-RU" altLang="ru-RU" dirty="0" smtClean="0"/>
              <a:t>часто </a:t>
            </a:r>
            <a:r>
              <a:rPr lang="ru-RU" altLang="ru-RU" dirty="0"/>
              <a:t>используется однократное локальное облучение. З</a:t>
            </a:r>
            <a:r>
              <a:rPr lang="ru-RU" altLang="ru-RU" dirty="0" smtClean="0"/>
              <a:t>адача </a:t>
            </a:r>
            <a:r>
              <a:rPr lang="ru-RU" altLang="ru-RU" dirty="0"/>
              <a:t>— получить воспроизводимое острое повреждение кожи или слизистой в заранее известные сроки и использовать эту модель для анализа патогенеза и первичного скрининга средств коррекции.</a:t>
            </a:r>
            <a:endParaRPr lang="ru-RU" altLang="ru-RU" sz="4800" dirty="0"/>
          </a:p>
        </p:txBody>
      </p:sp>
      <p:sp>
        <p:nvSpPr>
          <p:cNvPr id="6" name="Прямоугольник 5"/>
          <p:cNvSpPr/>
          <p:nvPr/>
        </p:nvSpPr>
        <p:spPr>
          <a:xfrm>
            <a:off x="570807" y="5839453"/>
            <a:ext cx="11216641" cy="830997"/>
          </a:xfrm>
          <a:prstGeom prst="rect">
            <a:avLst/>
          </a:prstGeom>
        </p:spPr>
        <p:txBody>
          <a:bodyPr wrap="square">
            <a:spAutoFit/>
          </a:bodyPr>
          <a:lstStyle/>
          <a:p>
            <a:pPr algn="just"/>
            <a:r>
              <a:rPr lang="ru-RU" sz="1600" dirty="0"/>
              <a:t>Ограничение таких моделей состоит в том, что однократная доза не отражает эффекты репарации между фракциями, </a:t>
            </a:r>
            <a:r>
              <a:rPr lang="ru-RU" sz="1600" dirty="0" err="1"/>
              <a:t>репопуляции</a:t>
            </a:r>
            <a:r>
              <a:rPr lang="ru-RU" sz="1600" dirty="0"/>
              <a:t> эпителия, </a:t>
            </a:r>
            <a:r>
              <a:rPr lang="ru-RU" sz="1600" dirty="0" err="1"/>
              <a:t>реоксигенации</a:t>
            </a:r>
            <a:r>
              <a:rPr lang="ru-RU" sz="1600" dirty="0"/>
              <a:t>, перераспределения клеток по фазам цикла и накопления повреждения при клиническом фракционировании. </a:t>
            </a:r>
          </a:p>
        </p:txBody>
      </p:sp>
      <p:sp>
        <p:nvSpPr>
          <p:cNvPr id="4" name="Номер слайда 3"/>
          <p:cNvSpPr>
            <a:spLocks noGrp="1"/>
          </p:cNvSpPr>
          <p:nvPr>
            <p:ph type="sldNum" sz="quarter" idx="12"/>
          </p:nvPr>
        </p:nvSpPr>
        <p:spPr/>
        <p:txBody>
          <a:bodyPr/>
          <a:lstStyle/>
          <a:p>
            <a:fld id="{F1227A6C-A7EB-4AAD-9805-70BC9D54C728}" type="slidenum">
              <a:rPr lang="ru-RU" smtClean="0"/>
              <a:t>17</a:t>
            </a:fld>
            <a:endParaRPr lang="ru-RU"/>
          </a:p>
        </p:txBody>
      </p:sp>
    </p:spTree>
    <p:extLst>
      <p:ext uri="{BB962C8B-B14F-4D97-AF65-F5344CB8AC3E}">
        <p14:creationId xmlns:p14="http://schemas.microsoft.com/office/powerpoint/2010/main" val="234535011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755073" y="560158"/>
            <a:ext cx="10515600" cy="2308324"/>
          </a:xfrm>
          <a:prstGeom prst="rect">
            <a:avLst/>
          </a:prstGeom>
        </p:spPr>
        <p:txBody>
          <a:bodyPr wrap="square">
            <a:spAutoFit/>
          </a:bodyPr>
          <a:lstStyle/>
          <a:p>
            <a:pPr algn="just"/>
            <a:r>
              <a:rPr lang="ru-RU" dirty="0"/>
              <a:t>С радиобиологической точки зрения однократное и фракционированное облучение моделируют разные аспекты повреждения. </a:t>
            </a:r>
            <a:endParaRPr lang="ru-RU" dirty="0" smtClean="0"/>
          </a:p>
          <a:p>
            <a:pPr algn="just"/>
            <a:r>
              <a:rPr lang="ru-RU" dirty="0" smtClean="0">
                <a:solidFill>
                  <a:schemeClr val="accent1">
                    <a:lumMod val="75000"/>
                  </a:schemeClr>
                </a:solidFill>
              </a:rPr>
              <a:t>Фракционирование</a:t>
            </a:r>
            <a:r>
              <a:rPr lang="ru-RU" dirty="0" smtClean="0"/>
              <a:t> </a:t>
            </a:r>
            <a:r>
              <a:rPr lang="ru-RU" dirty="0"/>
              <a:t>позволяет нормальным тканям частично </a:t>
            </a:r>
            <a:r>
              <a:rPr lang="ru-RU" dirty="0" err="1"/>
              <a:t>репарировать</a:t>
            </a:r>
            <a:r>
              <a:rPr lang="ru-RU" dirty="0"/>
              <a:t> сублетальные повреждения между сеансами, но одновременно при длительном курсе формируется кумулятивное воспаление и истощение регенераторного потенциала эпителия. </a:t>
            </a:r>
            <a:endParaRPr lang="ru-RU" dirty="0" smtClean="0"/>
          </a:p>
          <a:p>
            <a:pPr algn="just"/>
            <a:r>
              <a:rPr lang="ru-RU" dirty="0" smtClean="0">
                <a:solidFill>
                  <a:schemeClr val="accent2">
                    <a:lumMod val="75000"/>
                  </a:schemeClr>
                </a:solidFill>
              </a:rPr>
              <a:t>Однократная </a:t>
            </a:r>
            <a:r>
              <a:rPr lang="ru-RU" dirty="0">
                <a:solidFill>
                  <a:schemeClr val="accent2">
                    <a:lumMod val="75000"/>
                  </a:schemeClr>
                </a:solidFill>
              </a:rPr>
              <a:t>доза</a:t>
            </a:r>
            <a:r>
              <a:rPr lang="ru-RU" dirty="0"/>
              <a:t>, напротив, создает синхронное повреждение барьерной ткани и позволяет четко отследить последовательность событий: инициация повреждения, воспалительная фаза, нарушение барьера, </a:t>
            </a:r>
            <a:r>
              <a:rPr lang="ru-RU" dirty="0" err="1"/>
              <a:t>язвообразование</a:t>
            </a:r>
            <a:r>
              <a:rPr lang="ru-RU" dirty="0"/>
              <a:t> или десквамация, затем репарация.</a:t>
            </a:r>
          </a:p>
        </p:txBody>
      </p:sp>
      <p:sp>
        <p:nvSpPr>
          <p:cNvPr id="5" name="Прямоугольник 4"/>
          <p:cNvSpPr/>
          <p:nvPr/>
        </p:nvSpPr>
        <p:spPr>
          <a:xfrm>
            <a:off x="821574" y="3311939"/>
            <a:ext cx="10699865" cy="2862322"/>
          </a:xfrm>
          <a:prstGeom prst="rect">
            <a:avLst/>
          </a:prstGeom>
        </p:spPr>
        <p:txBody>
          <a:bodyPr wrap="square">
            <a:spAutoFit/>
          </a:bodyPr>
          <a:lstStyle/>
          <a:p>
            <a:r>
              <a:rPr lang="ru-RU" b="1" dirty="0" smtClean="0"/>
              <a:t>Когда однократное облучение допустимо:</a:t>
            </a:r>
            <a:endParaRPr lang="ru-RU" dirty="0"/>
          </a:p>
          <a:p>
            <a:r>
              <a:rPr lang="ru-RU" b="1" dirty="0"/>
              <a:t>1. Модель должна давать стабильный </a:t>
            </a:r>
            <a:r>
              <a:rPr lang="ru-RU" b="1" dirty="0" smtClean="0"/>
              <a:t>результат.</a:t>
            </a:r>
            <a:r>
              <a:rPr lang="ru-RU" dirty="0" smtClean="0"/>
              <a:t> Для скрининга терапевтических средств, когда нужна предсказуемость  </a:t>
            </a:r>
            <a:r>
              <a:rPr lang="ru-RU" dirty="0"/>
              <a:t>о</a:t>
            </a:r>
            <a:r>
              <a:rPr lang="ru-RU" dirty="0" smtClean="0"/>
              <a:t>днократная </a:t>
            </a:r>
            <a:r>
              <a:rPr lang="ru-RU" dirty="0"/>
              <a:t>доза часто дает более четкое окно наблюдения.</a:t>
            </a:r>
          </a:p>
          <a:p>
            <a:r>
              <a:rPr lang="ru-RU" b="1" dirty="0"/>
              <a:t>2. Д</a:t>
            </a:r>
            <a:r>
              <a:rPr lang="ru-RU" b="1" dirty="0" smtClean="0"/>
              <a:t>ля </a:t>
            </a:r>
            <a:r>
              <a:rPr lang="ru-RU" b="1" dirty="0"/>
              <a:t>сравнения </a:t>
            </a:r>
            <a:r>
              <a:rPr lang="ru-RU" b="1" dirty="0" smtClean="0"/>
              <a:t>групп.</a:t>
            </a:r>
            <a:r>
              <a:rPr lang="ru-RU" dirty="0" smtClean="0"/>
              <a:t> При </a:t>
            </a:r>
            <a:r>
              <a:rPr lang="ru-RU" dirty="0"/>
              <a:t>фракционировании добавляется много технических переменных: ежедневная анестезия, стресс животных, колебания позиционирования, накопление системной токсичности, изменение массы тела, питание, воспаление между фракциями. Это может снижать </a:t>
            </a:r>
            <a:r>
              <a:rPr lang="ru-RU" dirty="0" err="1" smtClean="0"/>
              <a:t>воспроизводимость</a:t>
            </a:r>
            <a:r>
              <a:rPr lang="ru-RU" dirty="0" smtClean="0"/>
              <a:t>.</a:t>
            </a:r>
          </a:p>
          <a:p>
            <a:r>
              <a:rPr lang="ru-RU" b="1" dirty="0" smtClean="0"/>
              <a:t>3. Биоэтические </a:t>
            </a:r>
            <a:r>
              <a:rPr lang="ru-RU" b="1" dirty="0"/>
              <a:t>и </a:t>
            </a:r>
            <a:r>
              <a:rPr lang="ru-RU" b="1" dirty="0" smtClean="0"/>
              <a:t>технические условия</a:t>
            </a:r>
            <a:r>
              <a:rPr lang="ru-RU" dirty="0"/>
              <a:t/>
            </a:r>
            <a:br>
              <a:rPr lang="ru-RU" dirty="0"/>
            </a:br>
            <a:r>
              <a:rPr lang="ru-RU" dirty="0"/>
              <a:t>Меньше процедур, меньше анестезий, меньше логистических сложностей на ускорителе, особенно если речь о протонах, где доступ к пучку ограничен.</a:t>
            </a:r>
          </a:p>
        </p:txBody>
      </p:sp>
      <p:sp>
        <p:nvSpPr>
          <p:cNvPr id="2" name="Номер слайда 1"/>
          <p:cNvSpPr>
            <a:spLocks noGrp="1"/>
          </p:cNvSpPr>
          <p:nvPr>
            <p:ph type="sldNum" sz="quarter" idx="12"/>
          </p:nvPr>
        </p:nvSpPr>
        <p:spPr/>
        <p:txBody>
          <a:bodyPr/>
          <a:lstStyle/>
          <a:p>
            <a:fld id="{F1227A6C-A7EB-4AAD-9805-70BC9D54C728}" type="slidenum">
              <a:rPr lang="ru-RU" smtClean="0"/>
              <a:t>18</a:t>
            </a:fld>
            <a:endParaRPr lang="ru-RU"/>
          </a:p>
        </p:txBody>
      </p:sp>
    </p:spTree>
    <p:extLst>
      <p:ext uri="{BB962C8B-B14F-4D97-AF65-F5344CB8AC3E}">
        <p14:creationId xmlns:p14="http://schemas.microsoft.com/office/powerpoint/2010/main" val="324811432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586101" y="260065"/>
            <a:ext cx="6562438" cy="523220"/>
          </a:xfrm>
          <a:prstGeom prst="rect">
            <a:avLst/>
          </a:prstGeom>
        </p:spPr>
        <p:txBody>
          <a:bodyPr wrap="none">
            <a:spAutoFit/>
          </a:bodyPr>
          <a:lstStyle/>
          <a:p>
            <a:r>
              <a:rPr lang="ru-RU" sz="2800" dirty="0" smtClean="0">
                <a:solidFill>
                  <a:schemeClr val="accent1">
                    <a:lumMod val="75000"/>
                  </a:schemeClr>
                </a:solidFill>
              </a:rPr>
              <a:t>Дизайн эксперимента и выбор критериев</a:t>
            </a:r>
            <a:endParaRPr lang="ru-RU" sz="2800" dirty="0"/>
          </a:p>
        </p:txBody>
      </p:sp>
      <p:sp>
        <p:nvSpPr>
          <p:cNvPr id="4" name="Прямоугольник 3"/>
          <p:cNvSpPr/>
          <p:nvPr/>
        </p:nvSpPr>
        <p:spPr>
          <a:xfrm>
            <a:off x="678871" y="947825"/>
            <a:ext cx="10252365" cy="5035353"/>
          </a:xfrm>
          <a:prstGeom prst="rect">
            <a:avLst/>
          </a:prstGeom>
        </p:spPr>
        <p:txBody>
          <a:bodyPr wrap="square">
            <a:spAutoFit/>
          </a:bodyPr>
          <a:lstStyle/>
          <a:p>
            <a:pPr lvl="0" algn="just">
              <a:lnSpc>
                <a:spcPct val="150000"/>
              </a:lnSpc>
              <a:spcAft>
                <a:spcPts val="0"/>
              </a:spcAft>
            </a:pPr>
            <a:r>
              <a:rPr lang="ru-RU" kern="100" dirty="0" smtClean="0">
                <a:ea typeface="Calibri" panose="020F0502020204030204" pitchFamily="34" charset="0"/>
                <a:cs typeface="Times New Roman" panose="02020603050405020304" pitchFamily="18" charset="0"/>
              </a:rPr>
              <a:t>Критерии модели:</a:t>
            </a:r>
          </a:p>
          <a:p>
            <a:pPr marL="342900" lvl="0" indent="-342900" algn="just">
              <a:lnSpc>
                <a:spcPct val="150000"/>
              </a:lnSpc>
              <a:spcAft>
                <a:spcPts val="0"/>
              </a:spcAft>
              <a:buAutoNum type="arabicPeriod"/>
            </a:pPr>
            <a:r>
              <a:rPr lang="ru-RU" kern="100" dirty="0" err="1" smtClean="0">
                <a:ea typeface="Calibri" panose="020F0502020204030204" pitchFamily="34" charset="0"/>
                <a:cs typeface="Times New Roman" panose="02020603050405020304" pitchFamily="18" charset="0"/>
              </a:rPr>
              <a:t>Воспроизводимость</a:t>
            </a:r>
            <a:r>
              <a:rPr lang="ru-RU" kern="100" dirty="0" smtClean="0">
                <a:ea typeface="Calibri" panose="020F0502020204030204" pitchFamily="34" charset="0"/>
                <a:cs typeface="Times New Roman" panose="02020603050405020304" pitchFamily="18" charset="0"/>
              </a:rPr>
              <a:t> и контролируемая тяжесть- </a:t>
            </a:r>
            <a:r>
              <a:rPr lang="ru-RU" dirty="0"/>
              <a:t>повреждение возникает у большинства животных в предсказуемые сроки и с близкой </a:t>
            </a:r>
            <a:r>
              <a:rPr lang="ru-RU" dirty="0" smtClean="0"/>
              <a:t>тяжестью (</a:t>
            </a:r>
            <a:r>
              <a:rPr lang="ru-RU" kern="100" dirty="0" smtClean="0">
                <a:ea typeface="Calibri" panose="020F0502020204030204" pitchFamily="34" charset="0"/>
                <a:cs typeface="Times New Roman" panose="02020603050405020304" pitchFamily="18" charset="0"/>
              </a:rPr>
              <a:t>развитие </a:t>
            </a:r>
            <a:r>
              <a:rPr lang="ru-RU" kern="100" dirty="0">
                <a:ea typeface="Calibri" panose="020F0502020204030204" pitchFamily="34" charset="0"/>
                <a:cs typeface="Times New Roman" panose="02020603050405020304" pitchFamily="18" charset="0"/>
              </a:rPr>
              <a:t>II-III степени у 100% животных в </a:t>
            </a:r>
            <a:r>
              <a:rPr lang="ru-RU" kern="100" dirty="0" smtClean="0">
                <a:ea typeface="Calibri" panose="020F0502020204030204" pitchFamily="34" charset="0"/>
                <a:cs typeface="Times New Roman" panose="02020603050405020304" pitchFamily="18" charset="0"/>
              </a:rPr>
              <a:t>группе)</a:t>
            </a:r>
          </a:p>
          <a:p>
            <a:pPr marL="342900" lvl="0" indent="-342900" algn="just">
              <a:lnSpc>
                <a:spcPct val="150000"/>
              </a:lnSpc>
              <a:spcAft>
                <a:spcPts val="0"/>
              </a:spcAft>
              <a:buAutoNum type="arabicPeriod"/>
            </a:pPr>
            <a:r>
              <a:rPr lang="ru-RU" kern="100" dirty="0" smtClean="0">
                <a:ea typeface="Calibri" panose="020F0502020204030204" pitchFamily="34" charset="0"/>
                <a:cs typeface="Times New Roman" panose="02020603050405020304" pitchFamily="18" charset="0"/>
              </a:rPr>
              <a:t>Выживаемость- животные должны доживать до ключевых точек анализа. </a:t>
            </a:r>
          </a:p>
          <a:p>
            <a:pPr marL="342900" lvl="0" indent="-342900" algn="just">
              <a:lnSpc>
                <a:spcPct val="150000"/>
              </a:lnSpc>
              <a:spcAft>
                <a:spcPts val="0"/>
              </a:spcAft>
              <a:buAutoNum type="arabicPeriod"/>
            </a:pPr>
            <a:r>
              <a:rPr lang="ru-RU" kern="100" dirty="0" smtClean="0">
                <a:ea typeface="Calibri" panose="020F0502020204030204" pitchFamily="34" charset="0"/>
                <a:cs typeface="Times New Roman" panose="02020603050405020304" pitchFamily="18" charset="0"/>
              </a:rPr>
              <a:t>Понятная динамика и ярко </a:t>
            </a:r>
            <a:r>
              <a:rPr lang="ru-RU" kern="100" dirty="0">
                <a:ea typeface="Calibri" panose="020F0502020204030204" pitchFamily="34" charset="0"/>
                <a:cs typeface="Times New Roman" panose="02020603050405020304" pitchFamily="18" charset="0"/>
              </a:rPr>
              <a:t>выраженная стадийность </a:t>
            </a:r>
            <a:r>
              <a:rPr lang="ru-RU" kern="100" dirty="0" smtClean="0">
                <a:ea typeface="Calibri" panose="020F0502020204030204" pitchFamily="34" charset="0"/>
                <a:cs typeface="Times New Roman" panose="02020603050405020304" pitchFamily="18" charset="0"/>
              </a:rPr>
              <a:t>включающая, характерные </a:t>
            </a:r>
            <a:r>
              <a:rPr lang="ru-RU" kern="100" dirty="0">
                <a:ea typeface="Calibri" panose="020F0502020204030204" pitchFamily="34" charset="0"/>
                <a:cs typeface="Times New Roman" panose="02020603050405020304" pitchFamily="18" charset="0"/>
              </a:rPr>
              <a:t>морфологические изменения </a:t>
            </a:r>
            <a:endParaRPr lang="ru-RU" kern="100" dirty="0" smtClean="0">
              <a:ea typeface="Calibri" panose="020F0502020204030204" pitchFamily="34" charset="0"/>
              <a:cs typeface="Times New Roman" panose="02020603050405020304" pitchFamily="18" charset="0"/>
            </a:endParaRPr>
          </a:p>
          <a:p>
            <a:pPr marL="342900" lvl="0" indent="-342900" algn="just">
              <a:lnSpc>
                <a:spcPct val="150000"/>
              </a:lnSpc>
              <a:spcAft>
                <a:spcPts val="0"/>
              </a:spcAft>
              <a:buAutoNum type="arabicPeriod"/>
            </a:pPr>
            <a:r>
              <a:rPr lang="ru-RU" kern="100" dirty="0" smtClean="0">
                <a:ea typeface="Calibri" panose="020F0502020204030204" pitchFamily="34" charset="0"/>
                <a:cs typeface="Times New Roman" panose="02020603050405020304" pitchFamily="18" charset="0"/>
              </a:rPr>
              <a:t>Локальность проявления, а не системно</a:t>
            </a:r>
          </a:p>
          <a:p>
            <a:pPr marL="342900" lvl="0" indent="-342900" algn="just">
              <a:lnSpc>
                <a:spcPct val="150000"/>
              </a:lnSpc>
              <a:spcAft>
                <a:spcPts val="0"/>
              </a:spcAft>
              <a:buAutoNum type="arabicPeriod"/>
            </a:pPr>
            <a:r>
              <a:rPr lang="ru-RU" kern="100" dirty="0" smtClean="0">
                <a:ea typeface="Calibri" panose="020F0502020204030204" pitchFamily="34" charset="0"/>
                <a:cs typeface="Times New Roman" panose="02020603050405020304" pitchFamily="18" charset="0"/>
              </a:rPr>
              <a:t>Клиническая релевантность </a:t>
            </a:r>
          </a:p>
          <a:p>
            <a:pPr marL="342900" lvl="0" indent="-342900" algn="just">
              <a:lnSpc>
                <a:spcPct val="150000"/>
              </a:lnSpc>
              <a:spcAft>
                <a:spcPts val="0"/>
              </a:spcAft>
              <a:buAutoNum type="arabicPeriod"/>
            </a:pPr>
            <a:r>
              <a:rPr lang="ru-RU" kern="100" dirty="0" smtClean="0">
                <a:ea typeface="Calibri" panose="020F0502020204030204" pitchFamily="34" charset="0"/>
                <a:cs typeface="Times New Roman" panose="02020603050405020304" pitchFamily="18" charset="0"/>
              </a:rPr>
              <a:t>Измеряемые конечные точки (гистология, репарация и </a:t>
            </a:r>
            <a:r>
              <a:rPr lang="ru-RU" kern="100" dirty="0" err="1" smtClean="0">
                <a:ea typeface="Calibri" panose="020F0502020204030204" pitchFamily="34" charset="0"/>
                <a:cs typeface="Times New Roman" panose="02020603050405020304" pitchFamily="18" charset="0"/>
              </a:rPr>
              <a:t>др</a:t>
            </a:r>
            <a:r>
              <a:rPr lang="ru-RU" kern="100" dirty="0" smtClean="0">
                <a:ea typeface="Calibri" panose="020F0502020204030204" pitchFamily="34" charset="0"/>
                <a:cs typeface="Times New Roman" panose="02020603050405020304" pitchFamily="18" charset="0"/>
              </a:rPr>
              <a:t>)</a:t>
            </a:r>
          </a:p>
          <a:p>
            <a:pPr marL="342900" lvl="0" indent="-342900" algn="just">
              <a:lnSpc>
                <a:spcPct val="150000"/>
              </a:lnSpc>
              <a:spcAft>
                <a:spcPts val="0"/>
              </a:spcAft>
              <a:buAutoNum type="arabicPeriod"/>
            </a:pPr>
            <a:r>
              <a:rPr lang="ru-RU" kern="100" dirty="0" smtClean="0">
                <a:ea typeface="Calibri" panose="020F0502020204030204" pitchFamily="34" charset="0"/>
                <a:cs typeface="Times New Roman" panose="02020603050405020304" pitchFamily="18" charset="0"/>
              </a:rPr>
              <a:t>Чувствительность к лечению </a:t>
            </a:r>
          </a:p>
          <a:p>
            <a:pPr marL="342900" lvl="0" indent="-342900" algn="just">
              <a:lnSpc>
                <a:spcPct val="150000"/>
              </a:lnSpc>
              <a:spcAft>
                <a:spcPts val="0"/>
              </a:spcAft>
              <a:buAutoNum type="arabicPeriod"/>
            </a:pPr>
            <a:r>
              <a:rPr lang="ru-RU" kern="100" dirty="0" smtClean="0">
                <a:ea typeface="Calibri" panose="020F0502020204030204" pitchFamily="34" charset="0"/>
                <a:cs typeface="Times New Roman" panose="02020603050405020304" pitchFamily="18" charset="0"/>
              </a:rPr>
              <a:t>Этическая </a:t>
            </a:r>
            <a:r>
              <a:rPr lang="ru-RU" kern="100" dirty="0" err="1" smtClean="0">
                <a:ea typeface="Calibri" panose="020F0502020204030204" pitchFamily="34" charset="0"/>
                <a:cs typeface="Times New Roman" panose="02020603050405020304" pitchFamily="18" charset="0"/>
              </a:rPr>
              <a:t>приемлимость</a:t>
            </a:r>
            <a:r>
              <a:rPr lang="ru-RU" kern="100" dirty="0" smtClean="0">
                <a:ea typeface="Calibri" panose="020F0502020204030204" pitchFamily="34" charset="0"/>
                <a:cs typeface="Times New Roman" panose="02020603050405020304" pitchFamily="18" charset="0"/>
              </a:rPr>
              <a:t> </a:t>
            </a:r>
          </a:p>
          <a:p>
            <a:pPr marL="342900" lvl="0" indent="-342900" algn="just">
              <a:lnSpc>
                <a:spcPct val="150000"/>
              </a:lnSpc>
              <a:spcAft>
                <a:spcPts val="0"/>
              </a:spcAft>
              <a:buAutoNum type="arabicPeriod"/>
            </a:pPr>
            <a:r>
              <a:rPr lang="ru-RU" kern="100" dirty="0" smtClean="0">
                <a:ea typeface="Calibri" panose="020F0502020204030204" pitchFamily="34" charset="0"/>
                <a:cs typeface="Times New Roman" panose="02020603050405020304" pitchFamily="18" charset="0"/>
              </a:rPr>
              <a:t>Техническая </a:t>
            </a:r>
            <a:r>
              <a:rPr lang="ru-RU" kern="100" dirty="0" err="1" smtClean="0">
                <a:ea typeface="Calibri" panose="020F0502020204030204" pitchFamily="34" charset="0"/>
                <a:cs typeface="Times New Roman" panose="02020603050405020304" pitchFamily="18" charset="0"/>
              </a:rPr>
              <a:t>воспроизводимость</a:t>
            </a:r>
            <a:r>
              <a:rPr lang="ru-RU" kern="100" dirty="0" smtClean="0">
                <a:ea typeface="Calibri" panose="020F0502020204030204" pitchFamily="34" charset="0"/>
                <a:cs typeface="Times New Roman" panose="02020603050405020304" pitchFamily="18" charset="0"/>
              </a:rPr>
              <a:t> (дозиметрия, позиционирование, анестезия и </a:t>
            </a:r>
            <a:r>
              <a:rPr lang="ru-RU" kern="100" dirty="0" err="1" smtClean="0">
                <a:ea typeface="Calibri" panose="020F0502020204030204" pitchFamily="34" charset="0"/>
                <a:cs typeface="Times New Roman" panose="02020603050405020304" pitchFamily="18" charset="0"/>
              </a:rPr>
              <a:t>др</a:t>
            </a:r>
            <a:r>
              <a:rPr lang="ru-RU" kern="100" dirty="0" smtClean="0">
                <a:ea typeface="Calibri" panose="020F0502020204030204" pitchFamily="34" charset="0"/>
                <a:cs typeface="Times New Roman" panose="02020603050405020304" pitchFamily="18" charset="0"/>
              </a:rPr>
              <a:t>)</a:t>
            </a:r>
          </a:p>
        </p:txBody>
      </p:sp>
      <p:sp>
        <p:nvSpPr>
          <p:cNvPr id="2" name="Номер слайда 1"/>
          <p:cNvSpPr>
            <a:spLocks noGrp="1"/>
          </p:cNvSpPr>
          <p:nvPr>
            <p:ph type="sldNum" sz="quarter" idx="12"/>
          </p:nvPr>
        </p:nvSpPr>
        <p:spPr/>
        <p:txBody>
          <a:bodyPr/>
          <a:lstStyle/>
          <a:p>
            <a:fld id="{F1227A6C-A7EB-4AAD-9805-70BC9D54C728}" type="slidenum">
              <a:rPr lang="ru-RU" smtClean="0"/>
              <a:t>19</a:t>
            </a:fld>
            <a:endParaRPr lang="ru-RU"/>
          </a:p>
        </p:txBody>
      </p:sp>
    </p:spTree>
    <p:extLst>
      <p:ext uri="{BB962C8B-B14F-4D97-AF65-F5344CB8AC3E}">
        <p14:creationId xmlns:p14="http://schemas.microsoft.com/office/powerpoint/2010/main" val="270925488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0635" y="22647"/>
            <a:ext cx="12181365" cy="400110"/>
          </a:xfrm>
          <a:prstGeom prst="rect">
            <a:avLst/>
          </a:prstGeom>
          <a:noFill/>
        </p:spPr>
        <p:txBody>
          <a:bodyPr wrap="square" rtlCol="0">
            <a:spAutoFit/>
          </a:bodyPr>
          <a:lstStyle/>
          <a:p>
            <a:pPr algn="ctr"/>
            <a:r>
              <a:rPr lang="ru-RU" sz="2000" dirty="0">
                <a:solidFill>
                  <a:schemeClr val="accent1">
                    <a:lumMod val="50000"/>
                  </a:schemeClr>
                </a:solidFill>
              </a:rPr>
              <a:t>Разработка модели радиационного дерматита, индуцированного протонным излучением, на мышах</a:t>
            </a:r>
          </a:p>
        </p:txBody>
      </p:sp>
      <p:pic>
        <p:nvPicPr>
          <p:cNvPr id="28" name="Рисунок 27"/>
          <p:cNvPicPr>
            <a:picLocks noChangeAspect="1"/>
          </p:cNvPicPr>
          <p:nvPr/>
        </p:nvPicPr>
        <p:blipFill rotWithShape="1">
          <a:blip r:embed="rId2"/>
          <a:srcRect l="-1125" t="24746" r="8386" b="20619"/>
          <a:stretch/>
        </p:blipFill>
        <p:spPr>
          <a:xfrm>
            <a:off x="7238300" y="1035042"/>
            <a:ext cx="2070962" cy="2168976"/>
          </a:xfrm>
          <a:prstGeom prst="rect">
            <a:avLst/>
          </a:prstGeom>
        </p:spPr>
      </p:pic>
      <p:pic>
        <p:nvPicPr>
          <p:cNvPr id="39" name="Рисунок 38"/>
          <p:cNvPicPr>
            <a:picLocks noChangeAspect="1"/>
          </p:cNvPicPr>
          <p:nvPr/>
        </p:nvPicPr>
        <p:blipFill rotWithShape="1">
          <a:blip r:embed="rId3" cstate="print">
            <a:extLst>
              <a:ext uri="{28A0092B-C50C-407E-A947-70E740481C1C}">
                <a14:useLocalDpi xmlns:a14="http://schemas.microsoft.com/office/drawing/2010/main" val="0"/>
              </a:ext>
            </a:extLst>
          </a:blip>
          <a:srcRect t="18441" b="32800"/>
          <a:stretch/>
        </p:blipFill>
        <p:spPr>
          <a:xfrm>
            <a:off x="7238300" y="3648483"/>
            <a:ext cx="2070962" cy="2585837"/>
          </a:xfrm>
          <a:prstGeom prst="rect">
            <a:avLst/>
          </a:prstGeom>
        </p:spPr>
      </p:pic>
      <p:pic>
        <p:nvPicPr>
          <p:cNvPr id="7" name="Рисунок 6"/>
          <p:cNvPicPr>
            <a:picLocks noChangeAspect="1"/>
          </p:cNvPicPr>
          <p:nvPr/>
        </p:nvPicPr>
        <p:blipFill>
          <a:blip r:embed="rId4"/>
          <a:stretch>
            <a:fillRect/>
          </a:stretch>
        </p:blipFill>
        <p:spPr>
          <a:xfrm>
            <a:off x="9521240" y="3648482"/>
            <a:ext cx="2243130" cy="2585837"/>
          </a:xfrm>
          <a:prstGeom prst="rect">
            <a:avLst/>
          </a:prstGeom>
        </p:spPr>
      </p:pic>
      <p:pic>
        <p:nvPicPr>
          <p:cNvPr id="8" name="Рисунок 7"/>
          <p:cNvPicPr>
            <a:picLocks noChangeAspect="1"/>
          </p:cNvPicPr>
          <p:nvPr/>
        </p:nvPicPr>
        <p:blipFill rotWithShape="1">
          <a:blip r:embed="rId5"/>
          <a:srcRect l="6280" t="7604" r="39109" b="22364"/>
          <a:stretch/>
        </p:blipFill>
        <p:spPr>
          <a:xfrm>
            <a:off x="9521240" y="1035042"/>
            <a:ext cx="2243130" cy="2168976"/>
          </a:xfrm>
          <a:prstGeom prst="rect">
            <a:avLst/>
          </a:prstGeom>
        </p:spPr>
      </p:pic>
      <p:pic>
        <p:nvPicPr>
          <p:cNvPr id="9" name="Рисунок 8"/>
          <p:cNvPicPr>
            <a:picLocks noChangeAspect="1"/>
          </p:cNvPicPr>
          <p:nvPr/>
        </p:nvPicPr>
        <p:blipFill rotWithShape="1">
          <a:blip r:embed="rId6">
            <a:extLst>
              <a:ext uri="{BEBA8EAE-BF5A-486C-A8C5-ECC9F3942E4B}">
                <a14:imgProps xmlns:a14="http://schemas.microsoft.com/office/drawing/2010/main">
                  <a14:imgLayer r:embed="rId7">
                    <a14:imgEffect>
                      <a14:brightnessContrast bright="20000"/>
                    </a14:imgEffect>
                  </a14:imgLayer>
                </a14:imgProps>
              </a:ext>
            </a:extLst>
          </a:blip>
          <a:srcRect b="10725"/>
          <a:stretch/>
        </p:blipFill>
        <p:spPr>
          <a:xfrm>
            <a:off x="462497" y="1200379"/>
            <a:ext cx="465551" cy="447592"/>
          </a:xfrm>
          <a:prstGeom prst="rect">
            <a:avLst/>
          </a:prstGeom>
        </p:spPr>
      </p:pic>
      <p:pic>
        <p:nvPicPr>
          <p:cNvPr id="13" name="Рисунок 12"/>
          <p:cNvPicPr>
            <a:picLocks noChangeAspect="1"/>
          </p:cNvPicPr>
          <p:nvPr/>
        </p:nvPicPr>
        <p:blipFill rotWithShape="1">
          <a:blip r:embed="rId6"/>
          <a:srcRect b="10725"/>
          <a:stretch/>
        </p:blipFill>
        <p:spPr>
          <a:xfrm>
            <a:off x="473129" y="4499786"/>
            <a:ext cx="465551" cy="447592"/>
          </a:xfrm>
          <a:prstGeom prst="rect">
            <a:avLst/>
          </a:prstGeom>
        </p:spPr>
      </p:pic>
      <p:pic>
        <p:nvPicPr>
          <p:cNvPr id="14" name="Рисунок 13"/>
          <p:cNvPicPr>
            <a:picLocks noChangeAspect="1"/>
          </p:cNvPicPr>
          <p:nvPr/>
        </p:nvPicPr>
        <p:blipFill rotWithShape="1">
          <a:blip r:embed="rId6"/>
          <a:srcRect b="10725"/>
          <a:stretch/>
        </p:blipFill>
        <p:spPr>
          <a:xfrm>
            <a:off x="462497" y="3647313"/>
            <a:ext cx="465551" cy="447592"/>
          </a:xfrm>
          <a:prstGeom prst="rect">
            <a:avLst/>
          </a:prstGeom>
        </p:spPr>
      </p:pic>
      <p:pic>
        <p:nvPicPr>
          <p:cNvPr id="16" name="Рисунок 15"/>
          <p:cNvPicPr>
            <a:picLocks noChangeAspect="1"/>
          </p:cNvPicPr>
          <p:nvPr/>
        </p:nvPicPr>
        <p:blipFill rotWithShape="1">
          <a:blip r:embed="rId6"/>
          <a:srcRect b="10725"/>
          <a:stretch/>
        </p:blipFill>
        <p:spPr>
          <a:xfrm>
            <a:off x="473129" y="2037589"/>
            <a:ext cx="465551" cy="447592"/>
          </a:xfrm>
          <a:prstGeom prst="rect">
            <a:avLst/>
          </a:prstGeom>
        </p:spPr>
      </p:pic>
      <p:pic>
        <p:nvPicPr>
          <p:cNvPr id="17" name="Рисунок 16"/>
          <p:cNvPicPr>
            <a:picLocks noChangeAspect="1"/>
          </p:cNvPicPr>
          <p:nvPr/>
        </p:nvPicPr>
        <p:blipFill rotWithShape="1">
          <a:blip r:embed="rId6"/>
          <a:srcRect b="10725"/>
          <a:stretch/>
        </p:blipFill>
        <p:spPr>
          <a:xfrm>
            <a:off x="481316" y="2858027"/>
            <a:ext cx="465551" cy="447592"/>
          </a:xfrm>
          <a:prstGeom prst="rect">
            <a:avLst/>
          </a:prstGeom>
        </p:spPr>
      </p:pic>
      <p:sp>
        <p:nvSpPr>
          <p:cNvPr id="10" name="TextBox 9"/>
          <p:cNvSpPr txBox="1"/>
          <p:nvPr/>
        </p:nvSpPr>
        <p:spPr>
          <a:xfrm>
            <a:off x="1007257" y="2013315"/>
            <a:ext cx="6098273" cy="646331"/>
          </a:xfrm>
          <a:prstGeom prst="rect">
            <a:avLst/>
          </a:prstGeom>
          <a:noFill/>
        </p:spPr>
        <p:txBody>
          <a:bodyPr wrap="square" rtlCol="0">
            <a:spAutoFit/>
          </a:bodyPr>
          <a:lstStyle/>
          <a:p>
            <a:r>
              <a:rPr lang="ru-RU" dirty="0"/>
              <a:t>фиксация и подборка положения в пространстве, чтобы не были затронуты жизненно-важные органы</a:t>
            </a:r>
          </a:p>
        </p:txBody>
      </p:sp>
      <p:sp>
        <p:nvSpPr>
          <p:cNvPr id="12" name="Прямоугольник 11"/>
          <p:cNvSpPr/>
          <p:nvPr/>
        </p:nvSpPr>
        <p:spPr>
          <a:xfrm>
            <a:off x="1140026" y="3647313"/>
            <a:ext cx="3354316" cy="369332"/>
          </a:xfrm>
          <a:prstGeom prst="rect">
            <a:avLst/>
          </a:prstGeom>
        </p:spPr>
        <p:txBody>
          <a:bodyPr wrap="none">
            <a:spAutoFit/>
          </a:bodyPr>
          <a:lstStyle/>
          <a:p>
            <a:r>
              <a:rPr lang="ru-RU" dirty="0"/>
              <a:t> воспроизводимость более 90% </a:t>
            </a:r>
          </a:p>
        </p:txBody>
      </p:sp>
      <p:sp>
        <p:nvSpPr>
          <p:cNvPr id="18" name="Прямоугольник 17"/>
          <p:cNvSpPr/>
          <p:nvPr/>
        </p:nvSpPr>
        <p:spPr>
          <a:xfrm>
            <a:off x="1150658" y="4372277"/>
            <a:ext cx="6096000" cy="646331"/>
          </a:xfrm>
          <a:prstGeom prst="rect">
            <a:avLst/>
          </a:prstGeom>
        </p:spPr>
        <p:txBody>
          <a:bodyPr>
            <a:spAutoFit/>
          </a:bodyPr>
          <a:lstStyle/>
          <a:p>
            <a:r>
              <a:rPr lang="ru-RU" dirty="0"/>
              <a:t>стадийность формирования лучевого ожога, без долгого латентного периода</a:t>
            </a:r>
          </a:p>
        </p:txBody>
      </p:sp>
      <p:sp>
        <p:nvSpPr>
          <p:cNvPr id="19" name="Прямоугольник 18"/>
          <p:cNvSpPr/>
          <p:nvPr/>
        </p:nvSpPr>
        <p:spPr>
          <a:xfrm>
            <a:off x="1078280" y="1012522"/>
            <a:ext cx="5956229" cy="923330"/>
          </a:xfrm>
          <a:prstGeom prst="rect">
            <a:avLst/>
          </a:prstGeom>
        </p:spPr>
        <p:txBody>
          <a:bodyPr wrap="square">
            <a:spAutoFit/>
          </a:bodyPr>
          <a:lstStyle/>
          <a:p>
            <a:r>
              <a:rPr lang="ru-RU" dirty="0"/>
              <a:t>расположение пика </a:t>
            </a:r>
            <a:r>
              <a:rPr lang="ru-RU" dirty="0" err="1"/>
              <a:t>энерговыделения</a:t>
            </a:r>
            <a:r>
              <a:rPr lang="ru-RU" dirty="0"/>
              <a:t> моноэнергетического пучка протонов непосредственно на коже животного</a:t>
            </a:r>
          </a:p>
        </p:txBody>
      </p:sp>
      <p:sp>
        <p:nvSpPr>
          <p:cNvPr id="21" name="TextBox 20"/>
          <p:cNvSpPr txBox="1"/>
          <p:nvPr/>
        </p:nvSpPr>
        <p:spPr>
          <a:xfrm>
            <a:off x="1078280" y="2922349"/>
            <a:ext cx="4184031" cy="369332"/>
          </a:xfrm>
          <a:prstGeom prst="rect">
            <a:avLst/>
          </a:prstGeom>
          <a:noFill/>
        </p:spPr>
        <p:txBody>
          <a:bodyPr wrap="none" rtlCol="0">
            <a:spAutoFit/>
          </a:bodyPr>
          <a:lstStyle/>
          <a:p>
            <a:r>
              <a:rPr lang="ru-RU" dirty="0"/>
              <a:t>подготовка области кожи для облучения</a:t>
            </a:r>
          </a:p>
        </p:txBody>
      </p:sp>
      <p:sp>
        <p:nvSpPr>
          <p:cNvPr id="2" name="Номер слайда 1"/>
          <p:cNvSpPr>
            <a:spLocks noGrp="1"/>
          </p:cNvSpPr>
          <p:nvPr>
            <p:ph type="sldNum" sz="quarter" idx="12"/>
          </p:nvPr>
        </p:nvSpPr>
        <p:spPr/>
        <p:txBody>
          <a:bodyPr/>
          <a:lstStyle/>
          <a:p>
            <a:fld id="{F1227A6C-A7EB-4AAD-9805-70BC9D54C728}" type="slidenum">
              <a:rPr lang="ru-RU" smtClean="0"/>
              <a:t>20</a:t>
            </a:fld>
            <a:endParaRPr lang="ru-RU"/>
          </a:p>
        </p:txBody>
      </p:sp>
    </p:spTree>
    <p:extLst>
      <p:ext uri="{BB962C8B-B14F-4D97-AF65-F5344CB8AC3E}">
        <p14:creationId xmlns:p14="http://schemas.microsoft.com/office/powerpoint/2010/main" val="65195838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4D89B0C-B4A6-7DBC-4E38-2CCB4A2E6B14}"/>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2049" name="officeArt object" descr="Рисунок 1">
            <a:extLst>
              <a:ext uri="{FF2B5EF4-FFF2-40B4-BE49-F238E27FC236}">
                <a16:creationId xmlns:a16="http://schemas.microsoft.com/office/drawing/2014/main" id="{2D2476DF-46F5-5423-0000-2F1338F8C8A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7627" y="788593"/>
            <a:ext cx="4572000" cy="2943225"/>
          </a:xfrm>
          <a:prstGeom prst="rect">
            <a:avLst/>
          </a:prstGeom>
          <a:noFill/>
          <a:extLst>
            <a:ext uri="{909E8E84-426E-40DD-AFC4-6F175D3DCCD1}">
              <a14:hiddenFill xmlns:a14="http://schemas.microsoft.com/office/drawing/2010/main">
                <a:solidFill>
                  <a:srgbClr val="FFFFFF"/>
                </a:solidFill>
              </a14:hiddenFill>
            </a:ext>
          </a:extLst>
        </p:spPr>
      </p:pic>
      <p:sp>
        <p:nvSpPr>
          <p:cNvPr id="4" name="Rectangle 3">
            <a:extLst>
              <a:ext uri="{FF2B5EF4-FFF2-40B4-BE49-F238E27FC236}">
                <a16:creationId xmlns:a16="http://schemas.microsoft.com/office/drawing/2014/main" id="{4904E9E4-3CCC-24BB-B350-67DD3314789B}"/>
              </a:ext>
            </a:extLst>
          </p:cNvPr>
          <p:cNvSpPr>
            <a:spLocks noChangeArrowheads="1"/>
          </p:cNvSpPr>
          <p:nvPr/>
        </p:nvSpPr>
        <p:spPr bwMode="auto">
          <a:xfrm>
            <a:off x="347016" y="3818597"/>
            <a:ext cx="4878690"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450850" algn="ctr" defTabSz="914400" rtl="0" eaLnBrk="0" fontAlgn="base" latinLnBrk="0" hangingPunct="0">
              <a:lnSpc>
                <a:spcPct val="100000"/>
              </a:lnSpc>
              <a:spcBef>
                <a:spcPct val="0"/>
              </a:spcBef>
              <a:spcAft>
                <a:spcPct val="0"/>
              </a:spcAft>
              <a:buClrTx/>
              <a:buSzTx/>
              <a:buFontTx/>
              <a:buNone/>
              <a:tabLst/>
            </a:pPr>
            <a:r>
              <a:rPr kumimoji="0" lang="ru-RU" altLang="ru-RU" sz="1600" b="0" i="0" u="none" strike="noStrike" cap="none" normalizeH="0" baseline="0" dirty="0">
                <a:ln>
                  <a:noFill/>
                </a:ln>
                <a:solidFill>
                  <a:srgbClr val="000000"/>
                </a:solidFill>
                <a:effectLst/>
                <a:latin typeface="Calibri" panose="020F0502020204030204" pitchFamily="34" charset="0"/>
                <a:ea typeface="Arial Unicode MS" charset="0"/>
                <a:cs typeface="Calibri" panose="020F0502020204030204" pitchFamily="34" charset="0"/>
              </a:rPr>
              <a:t>Рис. </a:t>
            </a:r>
            <a:r>
              <a:rPr lang="ru-RU" altLang="ru-RU" sz="1600" dirty="0">
                <a:solidFill>
                  <a:srgbClr val="000000"/>
                </a:solidFill>
                <a:latin typeface="Calibri" panose="020F0502020204030204" pitchFamily="34" charset="0"/>
                <a:ea typeface="Arial Unicode MS" charset="0"/>
                <a:cs typeface="Calibri" panose="020F0502020204030204" pitchFamily="34" charset="0"/>
              </a:rPr>
              <a:t>4</a:t>
            </a:r>
            <a:r>
              <a:rPr kumimoji="0" lang="ru-RU" altLang="ru-RU" sz="1600" b="0" i="0" u="none" strike="noStrike" cap="none" normalizeH="0" baseline="0" dirty="0">
                <a:ln>
                  <a:noFill/>
                </a:ln>
                <a:solidFill>
                  <a:srgbClr val="000000"/>
                </a:solidFill>
                <a:effectLst/>
                <a:latin typeface="Calibri" panose="020F0502020204030204" pitchFamily="34" charset="0"/>
                <a:ea typeface="Arial Unicode MS" charset="0"/>
                <a:cs typeface="Calibri" panose="020F0502020204030204" pitchFamily="34" charset="0"/>
              </a:rPr>
              <a:t> Характерное распределение дозы в воде в области пика Брэгга при энергии протонов 88 МэВ</a:t>
            </a:r>
            <a:endParaRPr kumimoji="0" lang="ru-RU" altLang="ru-RU" sz="2400" b="0" i="0" u="none" strike="noStrike" cap="none" normalizeH="0" baseline="0" dirty="0">
              <a:ln>
                <a:noFill/>
              </a:ln>
              <a:solidFill>
                <a:schemeClr val="tx1"/>
              </a:solidFill>
              <a:effectLst/>
              <a:latin typeface="Arial" panose="020B0604020202020204" pitchFamily="34" charset="0"/>
            </a:endParaRPr>
          </a:p>
        </p:txBody>
      </p:sp>
      <p:pic>
        <p:nvPicPr>
          <p:cNvPr id="7" name="officeArt object" descr="Рисунок 6">
            <a:extLst>
              <a:ext uri="{FF2B5EF4-FFF2-40B4-BE49-F238E27FC236}">
                <a16:creationId xmlns:a16="http://schemas.microsoft.com/office/drawing/2014/main" id="{8139733D-3FBE-0E61-A042-DD9D28E4145A}"/>
              </a:ext>
            </a:extLst>
          </p:cNvPr>
          <p:cNvPicPr/>
          <p:nvPr/>
        </p:nvPicPr>
        <p:blipFill>
          <a:blip r:embed="rId4"/>
          <a:stretch>
            <a:fillRect/>
          </a:stretch>
        </p:blipFill>
        <p:spPr>
          <a:xfrm>
            <a:off x="5386192" y="1785448"/>
            <a:ext cx="6639337" cy="3242653"/>
          </a:xfrm>
          <a:prstGeom prst="rect">
            <a:avLst/>
          </a:prstGeom>
          <a:ln w="12700" cap="flat">
            <a:noFill/>
            <a:miter lim="400000"/>
          </a:ln>
          <a:effectLst/>
        </p:spPr>
      </p:pic>
      <p:sp>
        <p:nvSpPr>
          <p:cNvPr id="5" name="Прямоугольник 4"/>
          <p:cNvSpPr/>
          <p:nvPr/>
        </p:nvSpPr>
        <p:spPr>
          <a:xfrm>
            <a:off x="6554887" y="5182621"/>
            <a:ext cx="4301945" cy="338554"/>
          </a:xfrm>
          <a:prstGeom prst="rect">
            <a:avLst/>
          </a:prstGeom>
        </p:spPr>
        <p:txBody>
          <a:bodyPr wrap="square">
            <a:spAutoFit/>
          </a:bodyPr>
          <a:lstStyle/>
          <a:p>
            <a:pPr algn="ctr"/>
            <a:r>
              <a:rPr lang="ru-RU" sz="1600" dirty="0"/>
              <a:t>Рис. 5 Варианты позиционирования животных</a:t>
            </a:r>
          </a:p>
        </p:txBody>
      </p:sp>
      <p:sp>
        <p:nvSpPr>
          <p:cNvPr id="6" name="TextBox 5"/>
          <p:cNvSpPr txBox="1"/>
          <p:nvPr/>
        </p:nvSpPr>
        <p:spPr>
          <a:xfrm>
            <a:off x="779388" y="331393"/>
            <a:ext cx="184731" cy="369332"/>
          </a:xfrm>
          <a:prstGeom prst="rect">
            <a:avLst/>
          </a:prstGeom>
          <a:noFill/>
        </p:spPr>
        <p:txBody>
          <a:bodyPr wrap="none" rtlCol="0">
            <a:spAutoFit/>
          </a:bodyPr>
          <a:lstStyle/>
          <a:p>
            <a:endParaRPr lang="ru-RU" dirty="0"/>
          </a:p>
        </p:txBody>
      </p:sp>
      <p:sp>
        <p:nvSpPr>
          <p:cNvPr id="8" name="TextBox 7"/>
          <p:cNvSpPr txBox="1"/>
          <p:nvPr/>
        </p:nvSpPr>
        <p:spPr>
          <a:xfrm>
            <a:off x="0" y="-5982"/>
            <a:ext cx="12192000" cy="646331"/>
          </a:xfrm>
          <a:prstGeom prst="rect">
            <a:avLst/>
          </a:prstGeom>
          <a:noFill/>
        </p:spPr>
        <p:txBody>
          <a:bodyPr wrap="square" rtlCol="0">
            <a:spAutoFit/>
          </a:bodyPr>
          <a:lstStyle/>
          <a:p>
            <a:pPr algn="ctr"/>
            <a:r>
              <a:rPr lang="ru-RU" dirty="0">
                <a:solidFill>
                  <a:schemeClr val="accent1">
                    <a:lumMod val="50000"/>
                  </a:schemeClr>
                </a:solidFill>
              </a:rPr>
              <a:t>Оценка физических характеристик пучка протонов </a:t>
            </a:r>
            <a:r>
              <a:rPr lang="ru-RU" dirty="0" smtClean="0">
                <a:solidFill>
                  <a:schemeClr val="accent1">
                    <a:lumMod val="50000"/>
                  </a:schemeClr>
                </a:solidFill>
              </a:rPr>
              <a:t>и позиционирования животных </a:t>
            </a:r>
          </a:p>
          <a:p>
            <a:pPr algn="ctr"/>
            <a:r>
              <a:rPr lang="ru-RU" dirty="0" smtClean="0">
                <a:solidFill>
                  <a:schemeClr val="accent1">
                    <a:lumMod val="50000"/>
                  </a:schemeClr>
                </a:solidFill>
              </a:rPr>
              <a:t>для </a:t>
            </a:r>
            <a:r>
              <a:rPr lang="ru-RU" dirty="0">
                <a:solidFill>
                  <a:schemeClr val="accent1">
                    <a:lumMod val="50000"/>
                  </a:schemeClr>
                </a:solidFill>
              </a:rPr>
              <a:t>получения модели радиационного </a:t>
            </a:r>
            <a:r>
              <a:rPr lang="ru-RU" dirty="0" smtClean="0">
                <a:solidFill>
                  <a:schemeClr val="accent1">
                    <a:lumMod val="50000"/>
                  </a:schemeClr>
                </a:solidFill>
              </a:rPr>
              <a:t>дерматита</a:t>
            </a:r>
            <a:endParaRPr lang="ru-RU" dirty="0">
              <a:solidFill>
                <a:schemeClr val="accent1">
                  <a:lumMod val="50000"/>
                </a:schemeClr>
              </a:solidFill>
            </a:endParaRPr>
          </a:p>
        </p:txBody>
      </p:sp>
      <p:pic>
        <p:nvPicPr>
          <p:cNvPr id="10" name="Рисунок 9"/>
          <p:cNvPicPr>
            <a:picLocks noChangeAspect="1"/>
          </p:cNvPicPr>
          <p:nvPr/>
        </p:nvPicPr>
        <p:blipFill>
          <a:blip r:embed="rId5"/>
          <a:stretch>
            <a:fillRect/>
          </a:stretch>
        </p:blipFill>
        <p:spPr>
          <a:xfrm>
            <a:off x="779388" y="4490151"/>
            <a:ext cx="4366532" cy="1384940"/>
          </a:xfrm>
          <a:prstGeom prst="rect">
            <a:avLst/>
          </a:prstGeom>
        </p:spPr>
      </p:pic>
      <p:sp>
        <p:nvSpPr>
          <p:cNvPr id="2" name="Номер слайда 1"/>
          <p:cNvSpPr>
            <a:spLocks noGrp="1"/>
          </p:cNvSpPr>
          <p:nvPr>
            <p:ph type="sldNum" sz="quarter" idx="12"/>
          </p:nvPr>
        </p:nvSpPr>
        <p:spPr/>
        <p:txBody>
          <a:bodyPr/>
          <a:lstStyle/>
          <a:p>
            <a:fld id="{F1227A6C-A7EB-4AAD-9805-70BC9D54C728}" type="slidenum">
              <a:rPr lang="ru-RU" smtClean="0"/>
              <a:t>21</a:t>
            </a:fld>
            <a:endParaRPr lang="ru-RU"/>
          </a:p>
        </p:txBody>
      </p:sp>
    </p:spTree>
    <p:extLst>
      <p:ext uri="{BB962C8B-B14F-4D97-AF65-F5344CB8AC3E}">
        <p14:creationId xmlns:p14="http://schemas.microsoft.com/office/powerpoint/2010/main" val="37548614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a:extLst>
              <a:ext uri="{FF2B5EF4-FFF2-40B4-BE49-F238E27FC236}">
                <a16:creationId xmlns:a16="http://schemas.microsoft.com/office/drawing/2014/main" id="{1B68A2F1-343E-43AF-27F9-91BE94ED0242}"/>
              </a:ext>
            </a:extLst>
          </p:cNvPr>
          <p:cNvSpPr>
            <a:spLocks noGrp="1"/>
          </p:cNvSpPr>
          <p:nvPr>
            <p:ph type="sldNum" sz="quarter" idx="12"/>
          </p:nvPr>
        </p:nvSpPr>
        <p:spPr/>
        <p:txBody>
          <a:bodyPr/>
          <a:lstStyle/>
          <a:p>
            <a:fld id="{AC158E87-1840-4B49-9F8D-1D1D0E953843}" type="slidenum">
              <a:rPr lang="ru-RU" sz="3200" smtClean="0"/>
              <a:t>22</a:t>
            </a:fld>
            <a:endParaRPr lang="ru-RU" sz="3200" dirty="0"/>
          </a:p>
        </p:txBody>
      </p:sp>
      <p:pic>
        <p:nvPicPr>
          <p:cNvPr id="3" name="Рисунок 2">
            <a:extLst>
              <a:ext uri="{FF2B5EF4-FFF2-40B4-BE49-F238E27FC236}">
                <a16:creationId xmlns:a16="http://schemas.microsoft.com/office/drawing/2014/main" id="{1505CA92-8CB4-0C1E-DFB1-587ADB985ECF}"/>
              </a:ext>
            </a:extLst>
          </p:cNvPr>
          <p:cNvPicPr>
            <a:picLocks noChangeAspect="1"/>
          </p:cNvPicPr>
          <p:nvPr/>
        </p:nvPicPr>
        <p:blipFill rotWithShape="1">
          <a:blip r:embed="rId2"/>
          <a:srcRect l="14094"/>
          <a:stretch/>
        </p:blipFill>
        <p:spPr>
          <a:xfrm>
            <a:off x="1717573" y="3440013"/>
            <a:ext cx="3598306" cy="2741321"/>
          </a:xfrm>
          <a:prstGeom prst="rect">
            <a:avLst/>
          </a:prstGeom>
        </p:spPr>
      </p:pic>
      <p:sp>
        <p:nvSpPr>
          <p:cNvPr id="5" name="TextBox 4">
            <a:extLst>
              <a:ext uri="{FF2B5EF4-FFF2-40B4-BE49-F238E27FC236}">
                <a16:creationId xmlns:a16="http://schemas.microsoft.com/office/drawing/2014/main" id="{E9FEF336-FFA7-D2A8-2568-60B1CD52E396}"/>
              </a:ext>
            </a:extLst>
          </p:cNvPr>
          <p:cNvSpPr txBox="1"/>
          <p:nvPr/>
        </p:nvSpPr>
        <p:spPr>
          <a:xfrm>
            <a:off x="0" y="0"/>
            <a:ext cx="12192000" cy="750975"/>
          </a:xfrm>
          <a:prstGeom prst="rect">
            <a:avLst/>
          </a:prstGeom>
          <a:noFill/>
        </p:spPr>
        <p:txBody>
          <a:bodyPr wrap="square">
            <a:spAutoFit/>
          </a:bodyPr>
          <a:lstStyle/>
          <a:p>
            <a:pPr algn="ctr">
              <a:lnSpc>
                <a:spcPct val="107000"/>
              </a:lnSpc>
              <a:spcAft>
                <a:spcPts val="800"/>
              </a:spcAft>
            </a:pPr>
            <a:r>
              <a:rPr lang="ru-RU" sz="2000" kern="50" dirty="0">
                <a:solidFill>
                  <a:schemeClr val="accent1">
                    <a:lumMod val="50000"/>
                  </a:schemeClr>
                </a:solidFill>
                <a:effectLst/>
                <a:uFill>
                  <a:solidFill>
                    <a:srgbClr val="000000"/>
                  </a:solidFill>
                </a:uFill>
                <a:latin typeface="Calibri" panose="020F0502020204030204" pitchFamily="34" charset="0"/>
                <a:ea typeface="Arial Unicode MS"/>
                <a:cs typeface="Arial Unicode MS"/>
              </a:rPr>
              <a:t>Динамика самопроизвольного заживления радиационно-индуцированного повреждения кожи у мышей в зависимости </a:t>
            </a:r>
            <a:r>
              <a:rPr lang="ru-RU" sz="2000" kern="50" dirty="0" smtClean="0">
                <a:solidFill>
                  <a:schemeClr val="accent1">
                    <a:lumMod val="50000"/>
                  </a:schemeClr>
                </a:solidFill>
                <a:effectLst/>
                <a:uFill>
                  <a:solidFill>
                    <a:srgbClr val="000000"/>
                  </a:solidFill>
                </a:uFill>
                <a:latin typeface="Calibri" panose="020F0502020204030204" pitchFamily="34" charset="0"/>
                <a:ea typeface="Arial Unicode MS"/>
                <a:cs typeface="Arial Unicode MS"/>
              </a:rPr>
              <a:t>от поглощённой дозы и метода депиляции</a:t>
            </a:r>
            <a:endParaRPr lang="ru-RU" dirty="0">
              <a:solidFill>
                <a:schemeClr val="accent1">
                  <a:lumMod val="50000"/>
                </a:schemeClr>
              </a:solidFill>
              <a:effectLst/>
              <a:uFill>
                <a:solidFill>
                  <a:srgbClr val="000000"/>
                </a:solidFill>
              </a:uFill>
              <a:latin typeface="Calibri" panose="020F0502020204030204" pitchFamily="34" charset="0"/>
              <a:ea typeface="Arial Unicode MS"/>
              <a:cs typeface="Arial Unicode MS"/>
            </a:endParaRPr>
          </a:p>
        </p:txBody>
      </p:sp>
      <p:pic>
        <p:nvPicPr>
          <p:cNvPr id="6" name="officeArt object" descr="Рисунок 8">
            <a:extLst>
              <a:ext uri="{FF2B5EF4-FFF2-40B4-BE49-F238E27FC236}">
                <a16:creationId xmlns:a16="http://schemas.microsoft.com/office/drawing/2014/main" id="{A38021E6-CB9C-7057-778C-F90587A815F3}"/>
              </a:ext>
            </a:extLst>
          </p:cNvPr>
          <p:cNvPicPr/>
          <p:nvPr/>
        </p:nvPicPr>
        <p:blipFill rotWithShape="1">
          <a:blip r:embed="rId3"/>
          <a:srcRect l="14341"/>
          <a:stretch/>
        </p:blipFill>
        <p:spPr>
          <a:xfrm>
            <a:off x="5253318" y="3440013"/>
            <a:ext cx="3336615" cy="2722021"/>
          </a:xfrm>
          <a:prstGeom prst="rect">
            <a:avLst/>
          </a:prstGeom>
          <a:ln w="12700" cap="flat">
            <a:noFill/>
            <a:miter lim="400000"/>
          </a:ln>
          <a:effectLst/>
        </p:spPr>
      </p:pic>
      <p:pic>
        <p:nvPicPr>
          <p:cNvPr id="11" name="officeArt object" descr="Рисунок 9">
            <a:extLst>
              <a:ext uri="{FF2B5EF4-FFF2-40B4-BE49-F238E27FC236}">
                <a16:creationId xmlns:a16="http://schemas.microsoft.com/office/drawing/2014/main" id="{D918811A-F2F9-D5C2-8BC8-7458AB7F2FBF}"/>
              </a:ext>
            </a:extLst>
          </p:cNvPr>
          <p:cNvPicPr/>
          <p:nvPr/>
        </p:nvPicPr>
        <p:blipFill rotWithShape="1">
          <a:blip r:embed="rId4"/>
          <a:srcRect l="19960"/>
          <a:stretch/>
        </p:blipFill>
        <p:spPr>
          <a:xfrm>
            <a:off x="8533510" y="3446895"/>
            <a:ext cx="2485449" cy="2724789"/>
          </a:xfrm>
          <a:prstGeom prst="rect">
            <a:avLst/>
          </a:prstGeom>
          <a:ln w="12700" cap="flat">
            <a:noFill/>
            <a:miter lim="400000"/>
          </a:ln>
          <a:effectLst/>
        </p:spPr>
      </p:pic>
      <p:pic>
        <p:nvPicPr>
          <p:cNvPr id="4" name="Рисунок 3"/>
          <p:cNvPicPr>
            <a:picLocks noChangeAspect="1"/>
          </p:cNvPicPr>
          <p:nvPr/>
        </p:nvPicPr>
        <p:blipFill>
          <a:blip r:embed="rId5"/>
          <a:stretch>
            <a:fillRect/>
          </a:stretch>
        </p:blipFill>
        <p:spPr>
          <a:xfrm>
            <a:off x="3037986" y="226007"/>
            <a:ext cx="6116028" cy="3224302"/>
          </a:xfrm>
          <a:prstGeom prst="rect">
            <a:avLst/>
          </a:prstGeom>
        </p:spPr>
      </p:pic>
      <p:cxnSp>
        <p:nvCxnSpPr>
          <p:cNvPr id="8" name="Прямая соединительная линия 7">
            <a:extLst>
              <a:ext uri="{FF2B5EF4-FFF2-40B4-BE49-F238E27FC236}">
                <a16:creationId xmlns:a16="http://schemas.microsoft.com/office/drawing/2014/main" id="{35A7E448-6CDF-CEB7-E72E-079C436D0D11}"/>
              </a:ext>
            </a:extLst>
          </p:cNvPr>
          <p:cNvCxnSpPr>
            <a:cxnSpLocks/>
          </p:cNvCxnSpPr>
          <p:nvPr/>
        </p:nvCxnSpPr>
        <p:spPr>
          <a:xfrm>
            <a:off x="4552950" y="971550"/>
            <a:ext cx="0" cy="1685925"/>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8459DBC1-2463-032E-481C-B42961281A29}"/>
              </a:ext>
            </a:extLst>
          </p:cNvPr>
          <p:cNvSpPr txBox="1"/>
          <p:nvPr/>
        </p:nvSpPr>
        <p:spPr>
          <a:xfrm>
            <a:off x="1173040" y="6188216"/>
            <a:ext cx="9845919" cy="584775"/>
          </a:xfrm>
          <a:prstGeom prst="rect">
            <a:avLst/>
          </a:prstGeom>
          <a:noFill/>
        </p:spPr>
        <p:txBody>
          <a:bodyPr wrap="square" rtlCol="0">
            <a:spAutoFit/>
          </a:bodyPr>
          <a:lstStyle/>
          <a:p>
            <a:pPr algn="ctr"/>
            <a:r>
              <a:rPr lang="ru-RU" sz="1600" dirty="0"/>
              <a:t>Рис.8 Динамика самопроизвольного заживления радиационно-индуцированного повреждения кожи у мышей в зависимости от поглощённой дозы и метода депиляции</a:t>
            </a:r>
          </a:p>
        </p:txBody>
      </p:sp>
      <p:sp>
        <p:nvSpPr>
          <p:cNvPr id="12" name="TextBox 11">
            <a:extLst>
              <a:ext uri="{FF2B5EF4-FFF2-40B4-BE49-F238E27FC236}">
                <a16:creationId xmlns:a16="http://schemas.microsoft.com/office/drawing/2014/main" id="{BCFBCC41-5479-30D4-9258-F3016234426D}"/>
              </a:ext>
            </a:extLst>
          </p:cNvPr>
          <p:cNvSpPr txBox="1"/>
          <p:nvPr/>
        </p:nvSpPr>
        <p:spPr>
          <a:xfrm>
            <a:off x="3267076" y="949509"/>
            <a:ext cx="1352550" cy="430887"/>
          </a:xfrm>
          <a:prstGeom prst="rect">
            <a:avLst/>
          </a:prstGeom>
          <a:noFill/>
        </p:spPr>
        <p:txBody>
          <a:bodyPr wrap="square" rtlCol="0">
            <a:spAutoFit/>
          </a:bodyPr>
          <a:lstStyle/>
          <a:p>
            <a:pPr algn="ctr"/>
            <a:r>
              <a:rPr lang="ru-RU" sz="1100" b="1" dirty="0">
                <a:solidFill>
                  <a:srgbClr val="FF0000"/>
                </a:solidFill>
              </a:rPr>
              <a:t>Деструктивная стадия</a:t>
            </a:r>
          </a:p>
        </p:txBody>
      </p:sp>
      <p:sp>
        <p:nvSpPr>
          <p:cNvPr id="14" name="TextBox 13">
            <a:extLst>
              <a:ext uri="{FF2B5EF4-FFF2-40B4-BE49-F238E27FC236}">
                <a16:creationId xmlns:a16="http://schemas.microsoft.com/office/drawing/2014/main" id="{A6F256B2-6B9F-2063-AF71-BBACF47BBDD6}"/>
              </a:ext>
            </a:extLst>
          </p:cNvPr>
          <p:cNvSpPr txBox="1"/>
          <p:nvPr/>
        </p:nvSpPr>
        <p:spPr>
          <a:xfrm>
            <a:off x="5010150" y="971550"/>
            <a:ext cx="2724150" cy="276999"/>
          </a:xfrm>
          <a:prstGeom prst="rect">
            <a:avLst/>
          </a:prstGeom>
          <a:noFill/>
        </p:spPr>
        <p:txBody>
          <a:bodyPr wrap="square">
            <a:spAutoFit/>
          </a:bodyPr>
          <a:lstStyle/>
          <a:p>
            <a:pPr algn="ctr"/>
            <a:r>
              <a:rPr lang="ru-RU" sz="1200" b="1" dirty="0">
                <a:solidFill>
                  <a:schemeClr val="accent6">
                    <a:lumMod val="50000"/>
                  </a:schemeClr>
                </a:solidFill>
              </a:rPr>
              <a:t>Репарационная стадия</a:t>
            </a:r>
          </a:p>
        </p:txBody>
      </p:sp>
      <p:sp>
        <p:nvSpPr>
          <p:cNvPr id="7" name="TextBox 6"/>
          <p:cNvSpPr txBox="1"/>
          <p:nvPr/>
        </p:nvSpPr>
        <p:spPr>
          <a:xfrm>
            <a:off x="815968" y="3781791"/>
            <a:ext cx="646331" cy="369332"/>
          </a:xfrm>
          <a:prstGeom prst="rect">
            <a:avLst/>
          </a:prstGeom>
          <a:noFill/>
        </p:spPr>
        <p:txBody>
          <a:bodyPr wrap="none" rtlCol="0">
            <a:spAutoFit/>
          </a:bodyPr>
          <a:lstStyle/>
          <a:p>
            <a:r>
              <a:rPr lang="ru-RU" b="1" dirty="0" smtClean="0"/>
              <a:t>0 сут</a:t>
            </a:r>
            <a:endParaRPr lang="ru-RU" b="1" dirty="0"/>
          </a:p>
        </p:txBody>
      </p:sp>
      <p:sp>
        <p:nvSpPr>
          <p:cNvPr id="9" name="TextBox 8"/>
          <p:cNvSpPr txBox="1"/>
          <p:nvPr/>
        </p:nvSpPr>
        <p:spPr>
          <a:xfrm>
            <a:off x="781688" y="4616357"/>
            <a:ext cx="763351" cy="369332"/>
          </a:xfrm>
          <a:prstGeom prst="rect">
            <a:avLst/>
          </a:prstGeom>
          <a:noFill/>
        </p:spPr>
        <p:txBody>
          <a:bodyPr wrap="none" rtlCol="0">
            <a:spAutoFit/>
          </a:bodyPr>
          <a:lstStyle/>
          <a:p>
            <a:r>
              <a:rPr lang="ru-RU" b="1" dirty="0" smtClean="0"/>
              <a:t>21 сут</a:t>
            </a:r>
            <a:endParaRPr lang="ru-RU" b="1" dirty="0"/>
          </a:p>
        </p:txBody>
      </p:sp>
      <p:sp>
        <p:nvSpPr>
          <p:cNvPr id="13" name="TextBox 12"/>
          <p:cNvSpPr txBox="1"/>
          <p:nvPr/>
        </p:nvSpPr>
        <p:spPr>
          <a:xfrm>
            <a:off x="757457" y="5450923"/>
            <a:ext cx="763351" cy="369332"/>
          </a:xfrm>
          <a:prstGeom prst="rect">
            <a:avLst/>
          </a:prstGeom>
          <a:noFill/>
        </p:spPr>
        <p:txBody>
          <a:bodyPr wrap="none" rtlCol="0">
            <a:spAutoFit/>
          </a:bodyPr>
          <a:lstStyle/>
          <a:p>
            <a:r>
              <a:rPr lang="ru-RU" b="1" dirty="0" smtClean="0"/>
              <a:t>70 сут</a:t>
            </a:r>
            <a:endParaRPr lang="ru-RU" b="1" dirty="0"/>
          </a:p>
        </p:txBody>
      </p:sp>
    </p:spTree>
    <p:extLst>
      <p:ext uri="{BB962C8B-B14F-4D97-AF65-F5344CB8AC3E}">
        <p14:creationId xmlns:p14="http://schemas.microsoft.com/office/powerpoint/2010/main" val="232998578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35E8A397-2F68-0986-5EF2-88A313A4E974}"/>
              </a:ext>
            </a:extLst>
          </p:cNvPr>
          <p:cNvSpPr txBox="1"/>
          <p:nvPr/>
        </p:nvSpPr>
        <p:spPr>
          <a:xfrm>
            <a:off x="-117326" y="5246372"/>
            <a:ext cx="5828327" cy="773673"/>
          </a:xfrm>
          <a:prstGeom prst="rect">
            <a:avLst/>
          </a:prstGeom>
          <a:noFill/>
        </p:spPr>
        <p:txBody>
          <a:bodyPr wrap="square">
            <a:spAutoFit/>
          </a:bodyPr>
          <a:lstStyle/>
          <a:p>
            <a:pPr algn="ctr">
              <a:lnSpc>
                <a:spcPct val="107000"/>
              </a:lnSpc>
              <a:spcAft>
                <a:spcPts val="800"/>
              </a:spcAft>
            </a:pPr>
            <a:r>
              <a:rPr lang="ru-RU" sz="1400" kern="100" dirty="0" smtClean="0">
                <a:effectLst/>
                <a:latin typeface="Calibri" panose="020F0502020204030204" pitchFamily="34" charset="0"/>
                <a:ea typeface="Calibri" panose="020F0502020204030204" pitchFamily="34" charset="0"/>
                <a:cs typeface="Times New Roman" panose="02020603050405020304" pitchFamily="18" charset="0"/>
              </a:rPr>
              <a:t>Рис.</a:t>
            </a:r>
            <a:r>
              <a:rPr lang="ru-RU" sz="1400" kern="100" dirty="0">
                <a:latin typeface="Calibri" panose="020F0502020204030204" pitchFamily="34" charset="0"/>
                <a:ea typeface="Calibri" panose="020F0502020204030204" pitchFamily="34" charset="0"/>
                <a:cs typeface="Times New Roman" panose="02020603050405020304" pitchFamily="18" charset="0"/>
              </a:rPr>
              <a:t>9</a:t>
            </a:r>
            <a:r>
              <a:rPr lang="ru-RU" sz="1400" kern="100" dirty="0" smtClean="0">
                <a:effectLst/>
                <a:latin typeface="Calibri" panose="020F0502020204030204" pitchFamily="34" charset="0"/>
                <a:ea typeface="Calibri" panose="020F0502020204030204" pitchFamily="34" charset="0"/>
                <a:cs typeface="Times New Roman" panose="02020603050405020304" pitchFamily="18" charset="0"/>
              </a:rPr>
              <a:t> </a:t>
            </a:r>
            <a:r>
              <a:rPr lang="ru-RU" sz="1400" kern="100" dirty="0">
                <a:effectLst/>
                <a:latin typeface="Calibri" panose="020F0502020204030204" pitchFamily="34" charset="0"/>
                <a:ea typeface="Calibri" panose="020F0502020204030204" pitchFamily="34" charset="0"/>
                <a:cs typeface="Times New Roman" panose="02020603050405020304" pitchFamily="18" charset="0"/>
              </a:rPr>
              <a:t>Зависимость степени РД у разных линий мышей от времени после однократного локального воздействия протонного излучения в дозе 30 Гр (</a:t>
            </a:r>
            <a:r>
              <a:rPr lang="en-US" sz="1400" kern="100" dirty="0">
                <a:effectLst/>
                <a:latin typeface="Calibri" panose="020F0502020204030204" pitchFamily="34" charset="0"/>
                <a:ea typeface="Calibri" panose="020F0502020204030204" pitchFamily="34" charset="0"/>
                <a:cs typeface="Times New Roman" panose="02020603050405020304" pitchFamily="18" charset="0"/>
              </a:rPr>
              <a:t>n</a:t>
            </a:r>
            <a:r>
              <a:rPr lang="ru-RU" sz="1400" kern="100" dirty="0">
                <a:effectLst/>
                <a:latin typeface="Calibri" panose="020F0502020204030204" pitchFamily="34" charset="0"/>
                <a:ea typeface="Calibri" panose="020F0502020204030204" pitchFamily="34" charset="0"/>
                <a:cs typeface="Times New Roman" panose="02020603050405020304" pitchFamily="18" charset="0"/>
              </a:rPr>
              <a:t>= 5-10)</a:t>
            </a:r>
          </a:p>
        </p:txBody>
      </p:sp>
      <p:sp>
        <p:nvSpPr>
          <p:cNvPr id="6" name="Rectangle 2">
            <a:extLst>
              <a:ext uri="{FF2B5EF4-FFF2-40B4-BE49-F238E27FC236}">
                <a16:creationId xmlns:a16="http://schemas.microsoft.com/office/drawing/2014/main" id="{3040425C-963D-3B39-55C1-F83E704C97C5}"/>
              </a:ext>
            </a:extLst>
          </p:cNvPr>
          <p:cNvSpPr>
            <a:spLocks noChangeArrowheads="1"/>
          </p:cNvSpPr>
          <p:nvPr/>
        </p:nvSpPr>
        <p:spPr bwMode="auto">
          <a:xfrm>
            <a:off x="0" y="0"/>
            <a:ext cx="12192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ru-RU"/>
          </a:p>
        </p:txBody>
      </p:sp>
      <p:pic>
        <p:nvPicPr>
          <p:cNvPr id="4097" name="Рисунок 7">
            <a:extLst>
              <a:ext uri="{FF2B5EF4-FFF2-40B4-BE49-F238E27FC236}">
                <a16:creationId xmlns:a16="http://schemas.microsoft.com/office/drawing/2014/main" id="{58CEB406-E4C1-19C0-39CD-DAF4E688D44D}"/>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4012"/>
          <a:stretch/>
        </p:blipFill>
        <p:spPr bwMode="auto">
          <a:xfrm>
            <a:off x="5800299" y="796735"/>
            <a:ext cx="5972252" cy="4833244"/>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3">
            <a:extLst>
              <a:ext uri="{FF2B5EF4-FFF2-40B4-BE49-F238E27FC236}">
                <a16:creationId xmlns:a16="http://schemas.microsoft.com/office/drawing/2014/main" id="{511D1DCA-2822-2B75-3408-C1F702B376A0}"/>
              </a:ext>
            </a:extLst>
          </p:cNvPr>
          <p:cNvSpPr>
            <a:spLocks noChangeArrowheads="1"/>
          </p:cNvSpPr>
          <p:nvPr/>
        </p:nvSpPr>
        <p:spPr bwMode="auto">
          <a:xfrm>
            <a:off x="5800299" y="5544339"/>
            <a:ext cx="5813945" cy="58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0" fontAlgn="base" latinLnBrk="0" hangingPunct="0">
              <a:lnSpc>
                <a:spcPct val="100000"/>
              </a:lnSpc>
              <a:spcBef>
                <a:spcPct val="0"/>
              </a:spcBef>
              <a:spcAft>
                <a:spcPct val="0"/>
              </a:spcAft>
              <a:buClrTx/>
              <a:buSzTx/>
              <a:buFontTx/>
              <a:buNone/>
              <a:tabLst/>
            </a:pPr>
            <a:r>
              <a:rPr kumimoji="0" lang="ru-RU" altLang="ru-RU" sz="16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Рис.</a:t>
            </a:r>
            <a:r>
              <a:rPr lang="ru-RU" altLang="ru-RU" sz="1600" dirty="0" smtClean="0">
                <a:latin typeface="Calibri" panose="020F0502020204030204" pitchFamily="34" charset="0"/>
                <a:ea typeface="Calibri" panose="020F0502020204030204" pitchFamily="34" charset="0"/>
                <a:cs typeface="Times New Roman" panose="02020603050405020304" pitchFamily="18" charset="0"/>
              </a:rPr>
              <a:t>10 </a:t>
            </a:r>
            <a:r>
              <a:rPr kumimoji="0" lang="ru-RU" altLang="ru-RU" sz="16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Формирование </a:t>
            </a:r>
            <a:r>
              <a:rPr kumimoji="0" lang="ru-RU" altLang="ru-RU" sz="16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радиационно-индуцированного повреждения кожи у разных линий мышей</a:t>
            </a:r>
            <a:endParaRPr kumimoji="0" lang="ru-RU" altLang="ru-RU" sz="2400" b="0" i="0" u="none" strike="noStrike" cap="none" normalizeH="0" baseline="0" dirty="0">
              <a:ln>
                <a:noFill/>
              </a:ln>
              <a:solidFill>
                <a:schemeClr val="tx1"/>
              </a:solidFill>
              <a:effectLst/>
              <a:latin typeface="Arial" panose="020B0604020202020204" pitchFamily="34" charset="0"/>
            </a:endParaRPr>
          </a:p>
        </p:txBody>
      </p:sp>
      <p:sp>
        <p:nvSpPr>
          <p:cNvPr id="4" name="Прямоугольник 3"/>
          <p:cNvSpPr/>
          <p:nvPr/>
        </p:nvSpPr>
        <p:spPr>
          <a:xfrm>
            <a:off x="0" y="-12074"/>
            <a:ext cx="12192000" cy="400110"/>
          </a:xfrm>
          <a:prstGeom prst="rect">
            <a:avLst/>
          </a:prstGeom>
        </p:spPr>
        <p:txBody>
          <a:bodyPr wrap="square">
            <a:spAutoFit/>
          </a:bodyPr>
          <a:lstStyle/>
          <a:p>
            <a:pPr algn="ctr"/>
            <a:r>
              <a:rPr lang="ru-RU" sz="2000" dirty="0">
                <a:solidFill>
                  <a:schemeClr val="accent1">
                    <a:lumMod val="50000"/>
                  </a:schemeClr>
                </a:solidFill>
              </a:rPr>
              <a:t>Сравнительная оценка степени тяжести радиационного дерматита у разных линий мышей </a:t>
            </a:r>
          </a:p>
        </p:txBody>
      </p:sp>
      <p:sp>
        <p:nvSpPr>
          <p:cNvPr id="8" name="TextBox 7"/>
          <p:cNvSpPr txBox="1"/>
          <p:nvPr/>
        </p:nvSpPr>
        <p:spPr>
          <a:xfrm>
            <a:off x="5023146" y="1609572"/>
            <a:ext cx="687855" cy="369332"/>
          </a:xfrm>
          <a:prstGeom prst="rect">
            <a:avLst/>
          </a:prstGeom>
          <a:noFill/>
        </p:spPr>
        <p:txBody>
          <a:bodyPr wrap="square" rtlCol="0">
            <a:spAutoFit/>
          </a:bodyPr>
          <a:lstStyle/>
          <a:p>
            <a:r>
              <a:rPr lang="ru-RU" b="1" dirty="0" smtClean="0"/>
              <a:t>7 сут</a:t>
            </a:r>
            <a:endParaRPr lang="ru-RU" b="1" dirty="0"/>
          </a:p>
        </p:txBody>
      </p:sp>
      <p:sp>
        <p:nvSpPr>
          <p:cNvPr id="9" name="Прямоугольник 8"/>
          <p:cNvSpPr/>
          <p:nvPr/>
        </p:nvSpPr>
        <p:spPr>
          <a:xfrm>
            <a:off x="4985399" y="4534987"/>
            <a:ext cx="763351" cy="369332"/>
          </a:xfrm>
          <a:prstGeom prst="rect">
            <a:avLst/>
          </a:prstGeom>
        </p:spPr>
        <p:txBody>
          <a:bodyPr wrap="none">
            <a:spAutoFit/>
          </a:bodyPr>
          <a:lstStyle/>
          <a:p>
            <a:r>
              <a:rPr lang="ru-RU" b="1" dirty="0" smtClean="0"/>
              <a:t>21 </a:t>
            </a:r>
            <a:r>
              <a:rPr lang="ru-RU" b="1" dirty="0"/>
              <a:t>сут</a:t>
            </a:r>
          </a:p>
        </p:txBody>
      </p:sp>
      <p:sp>
        <p:nvSpPr>
          <p:cNvPr id="10" name="Прямоугольник 9"/>
          <p:cNvSpPr/>
          <p:nvPr/>
        </p:nvSpPr>
        <p:spPr>
          <a:xfrm>
            <a:off x="4985399" y="3049843"/>
            <a:ext cx="763351" cy="369332"/>
          </a:xfrm>
          <a:prstGeom prst="rect">
            <a:avLst/>
          </a:prstGeom>
        </p:spPr>
        <p:txBody>
          <a:bodyPr wrap="none">
            <a:spAutoFit/>
          </a:bodyPr>
          <a:lstStyle/>
          <a:p>
            <a:r>
              <a:rPr lang="ru-RU" b="1" dirty="0" smtClean="0"/>
              <a:t>14 </a:t>
            </a:r>
            <a:r>
              <a:rPr lang="ru-RU" b="1" dirty="0"/>
              <a:t>сут</a:t>
            </a:r>
          </a:p>
        </p:txBody>
      </p:sp>
      <p:pic>
        <p:nvPicPr>
          <p:cNvPr id="13" name="Рисунок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94328" y="126557"/>
            <a:ext cx="3174215" cy="5239801"/>
          </a:xfrm>
          <a:prstGeom prst="rect">
            <a:avLst/>
          </a:prstGeom>
        </p:spPr>
      </p:pic>
      <p:sp>
        <p:nvSpPr>
          <p:cNvPr id="12" name="Прямоугольник 11"/>
          <p:cNvSpPr/>
          <p:nvPr/>
        </p:nvSpPr>
        <p:spPr>
          <a:xfrm>
            <a:off x="536330" y="6136020"/>
            <a:ext cx="11385689" cy="646331"/>
          </a:xfrm>
          <a:prstGeom prst="rect">
            <a:avLst/>
          </a:prstGeom>
        </p:spPr>
        <p:txBody>
          <a:bodyPr wrap="square">
            <a:spAutoFit/>
          </a:bodyPr>
          <a:lstStyle/>
          <a:p>
            <a:r>
              <a:rPr lang="ru-RU" dirty="0" err="1"/>
              <a:t>Радиоустойчивость</a:t>
            </a:r>
            <a:r>
              <a:rPr lang="ru-RU" dirty="0"/>
              <a:t> в модели радиационного дерматита, индуцированного протонным излучением у исследуемых линий мышей увеличивается в ряду </a:t>
            </a:r>
            <a:r>
              <a:rPr lang="en-US" dirty="0"/>
              <a:t> </a:t>
            </a:r>
            <a:r>
              <a:rPr lang="en-US" dirty="0" err="1"/>
              <a:t>Balb</a:t>
            </a:r>
            <a:r>
              <a:rPr lang="en-US" dirty="0"/>
              <a:t>/c &lt; C57BL/6 &lt; SHK</a:t>
            </a:r>
            <a:r>
              <a:rPr lang="ru-RU" dirty="0"/>
              <a:t>.</a:t>
            </a:r>
          </a:p>
        </p:txBody>
      </p:sp>
      <p:sp>
        <p:nvSpPr>
          <p:cNvPr id="2" name="Номер слайда 1"/>
          <p:cNvSpPr>
            <a:spLocks noGrp="1"/>
          </p:cNvSpPr>
          <p:nvPr>
            <p:ph type="sldNum" sz="quarter" idx="12"/>
          </p:nvPr>
        </p:nvSpPr>
        <p:spPr/>
        <p:txBody>
          <a:bodyPr/>
          <a:lstStyle/>
          <a:p>
            <a:fld id="{F1227A6C-A7EB-4AAD-9805-70BC9D54C728}" type="slidenum">
              <a:rPr lang="ru-RU" smtClean="0"/>
              <a:t>23</a:t>
            </a:fld>
            <a:endParaRPr lang="ru-RU"/>
          </a:p>
        </p:txBody>
      </p:sp>
    </p:spTree>
    <p:extLst>
      <p:ext uri="{BB962C8B-B14F-4D97-AF65-F5344CB8AC3E}">
        <p14:creationId xmlns:p14="http://schemas.microsoft.com/office/powerpoint/2010/main" val="81731659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Рисунок 4">
            <a:extLst>
              <a:ext uri="{FF2B5EF4-FFF2-40B4-BE49-F238E27FC236}">
                <a16:creationId xmlns:a16="http://schemas.microsoft.com/office/drawing/2014/main" id="{31361E70-A34C-9D6E-F0D4-8CB37FF88EFC}"/>
              </a:ext>
            </a:extLst>
          </p:cNvPr>
          <p:cNvPicPr>
            <a:picLocks noChangeAspect="1"/>
          </p:cNvPicPr>
          <p:nvPr/>
        </p:nvPicPr>
        <p:blipFill>
          <a:blip r:embed="rId2"/>
          <a:stretch>
            <a:fillRect/>
          </a:stretch>
        </p:blipFill>
        <p:spPr>
          <a:xfrm>
            <a:off x="955018" y="2631380"/>
            <a:ext cx="3380835" cy="904398"/>
          </a:xfrm>
          <a:prstGeom prst="rect">
            <a:avLst/>
          </a:prstGeom>
        </p:spPr>
      </p:pic>
      <p:pic>
        <p:nvPicPr>
          <p:cNvPr id="6" name="Рисунок 5">
            <a:extLst>
              <a:ext uri="{FF2B5EF4-FFF2-40B4-BE49-F238E27FC236}">
                <a16:creationId xmlns:a16="http://schemas.microsoft.com/office/drawing/2014/main" id="{87D7FDC6-416D-2B1E-0C8F-264D8D1FB86B}"/>
              </a:ext>
            </a:extLst>
          </p:cNvPr>
          <p:cNvPicPr>
            <a:picLocks noChangeAspect="1"/>
          </p:cNvPicPr>
          <p:nvPr/>
        </p:nvPicPr>
        <p:blipFill>
          <a:blip r:embed="rId3"/>
          <a:stretch>
            <a:fillRect/>
          </a:stretch>
        </p:blipFill>
        <p:spPr>
          <a:xfrm>
            <a:off x="178251" y="2729406"/>
            <a:ext cx="708346" cy="708346"/>
          </a:xfrm>
          <a:prstGeom prst="rect">
            <a:avLst/>
          </a:prstGeom>
        </p:spPr>
      </p:pic>
      <p:pic>
        <p:nvPicPr>
          <p:cNvPr id="8" name="Рисунок 7">
            <a:extLst>
              <a:ext uri="{FF2B5EF4-FFF2-40B4-BE49-F238E27FC236}">
                <a16:creationId xmlns:a16="http://schemas.microsoft.com/office/drawing/2014/main" id="{FEC4636D-E040-970C-41C8-54F51B2AC9F5}"/>
              </a:ext>
            </a:extLst>
          </p:cNvPr>
          <p:cNvPicPr>
            <a:picLocks noChangeAspect="1"/>
          </p:cNvPicPr>
          <p:nvPr/>
        </p:nvPicPr>
        <p:blipFill>
          <a:blip r:embed="rId4"/>
          <a:stretch>
            <a:fillRect/>
          </a:stretch>
        </p:blipFill>
        <p:spPr>
          <a:xfrm>
            <a:off x="104878" y="999808"/>
            <a:ext cx="3522629" cy="1037770"/>
          </a:xfrm>
          <a:prstGeom prst="rect">
            <a:avLst/>
          </a:prstGeom>
        </p:spPr>
      </p:pic>
      <p:pic>
        <p:nvPicPr>
          <p:cNvPr id="9" name="Рисунок 8">
            <a:extLst>
              <a:ext uri="{FF2B5EF4-FFF2-40B4-BE49-F238E27FC236}">
                <a16:creationId xmlns:a16="http://schemas.microsoft.com/office/drawing/2014/main" id="{90F5592C-899C-AD9A-FD19-C3A59E3A8F9F}"/>
              </a:ext>
            </a:extLst>
          </p:cNvPr>
          <p:cNvPicPr>
            <a:picLocks noChangeAspect="1"/>
          </p:cNvPicPr>
          <p:nvPr/>
        </p:nvPicPr>
        <p:blipFill>
          <a:blip r:embed="rId5"/>
          <a:stretch>
            <a:fillRect/>
          </a:stretch>
        </p:blipFill>
        <p:spPr>
          <a:xfrm>
            <a:off x="3627507" y="1199235"/>
            <a:ext cx="708346" cy="708346"/>
          </a:xfrm>
          <a:prstGeom prst="rect">
            <a:avLst/>
          </a:prstGeom>
        </p:spPr>
      </p:pic>
      <p:sp>
        <p:nvSpPr>
          <p:cNvPr id="11" name="TextBox 10">
            <a:extLst>
              <a:ext uri="{FF2B5EF4-FFF2-40B4-BE49-F238E27FC236}">
                <a16:creationId xmlns:a16="http://schemas.microsoft.com/office/drawing/2014/main" id="{A29AD149-B578-7C35-F43A-AF98F9FDA612}"/>
              </a:ext>
            </a:extLst>
          </p:cNvPr>
          <p:cNvSpPr txBox="1"/>
          <p:nvPr/>
        </p:nvSpPr>
        <p:spPr>
          <a:xfrm>
            <a:off x="0" y="0"/>
            <a:ext cx="12192000" cy="954107"/>
          </a:xfrm>
          <a:prstGeom prst="rect">
            <a:avLst/>
          </a:prstGeom>
          <a:noFill/>
        </p:spPr>
        <p:txBody>
          <a:bodyPr wrap="square">
            <a:spAutoFit/>
          </a:bodyPr>
          <a:lstStyle/>
          <a:p>
            <a:pPr marL="0" marR="0" lvl="0" indent="457200" algn="ctr" defTabSz="914400" rtl="0" eaLnBrk="1" fontAlgn="auto" latinLnBrk="0" hangingPunct="1">
              <a:lnSpc>
                <a:spcPct val="100000"/>
              </a:lnSpc>
              <a:spcBef>
                <a:spcPts val="0"/>
              </a:spcBef>
              <a:spcAft>
                <a:spcPts val="0"/>
              </a:spcAft>
              <a:buClrTx/>
              <a:buSzTx/>
              <a:buFontTx/>
              <a:buNone/>
              <a:tabLst/>
              <a:defRPr/>
            </a:pPr>
            <a:r>
              <a:rPr kumimoji="0" lang="ru-RU" sz="2800" i="0" u="none" strike="noStrike" kern="1200" cap="none" spc="0" normalizeH="0" baseline="0" noProof="0" dirty="0">
                <a:ln>
                  <a:noFill/>
                </a:ln>
                <a:solidFill>
                  <a:srgbClr val="4472C4">
                    <a:lumMod val="75000"/>
                  </a:srgbClr>
                </a:solidFill>
                <a:effectLst/>
                <a:uLnTx/>
                <a:uFillTx/>
                <a:latin typeface="Calibri" panose="020F0502020204030204"/>
                <a:ea typeface="+mn-ea"/>
                <a:cs typeface="Times New Roman" panose="02020603050405020304" pitchFamily="18" charset="0"/>
              </a:rPr>
              <a:t>Разработка и характеристика модели радиационно-индуцированного повреждения кожи (РИПК)</a:t>
            </a:r>
          </a:p>
        </p:txBody>
      </p:sp>
      <p:sp>
        <p:nvSpPr>
          <p:cNvPr id="13" name="TextBox 12">
            <a:extLst>
              <a:ext uri="{FF2B5EF4-FFF2-40B4-BE49-F238E27FC236}">
                <a16:creationId xmlns:a16="http://schemas.microsoft.com/office/drawing/2014/main" id="{2CA235BC-FBF6-609E-8099-678D32397C08}"/>
              </a:ext>
            </a:extLst>
          </p:cNvPr>
          <p:cNvSpPr txBox="1"/>
          <p:nvPr/>
        </p:nvSpPr>
        <p:spPr>
          <a:xfrm>
            <a:off x="104877" y="2014160"/>
            <a:ext cx="4230975" cy="584775"/>
          </a:xfrm>
          <a:prstGeom prst="rect">
            <a:avLst/>
          </a:prstGeom>
          <a:noFill/>
        </p:spPr>
        <p:txBody>
          <a:bodyPr wrap="square">
            <a:spAutoFit/>
          </a:bodyPr>
          <a:lstStyle/>
          <a:p>
            <a:r>
              <a:rPr lang="fi-FI" sz="1600" dirty="0">
                <a:solidFill>
                  <a:schemeClr val="bg2">
                    <a:lumMod val="75000"/>
                  </a:schemeClr>
                </a:solidFill>
              </a:rPr>
              <a:t>V.A. Anikina et.al., </a:t>
            </a:r>
            <a:r>
              <a:rPr lang="en-US" sz="1600" dirty="0">
                <a:solidFill>
                  <a:schemeClr val="bg2">
                    <a:lumMod val="75000"/>
                  </a:schemeClr>
                </a:solidFill>
              </a:rPr>
              <a:t>International Journal of Molecular Sciences, 2023</a:t>
            </a:r>
            <a:endParaRPr lang="ru-RU" sz="1600" dirty="0">
              <a:solidFill>
                <a:schemeClr val="bg2">
                  <a:lumMod val="75000"/>
                </a:schemeClr>
              </a:solidFill>
            </a:endParaRPr>
          </a:p>
        </p:txBody>
      </p:sp>
      <p:sp>
        <p:nvSpPr>
          <p:cNvPr id="14" name="TextBox 13">
            <a:extLst>
              <a:ext uri="{FF2B5EF4-FFF2-40B4-BE49-F238E27FC236}">
                <a16:creationId xmlns:a16="http://schemas.microsoft.com/office/drawing/2014/main" id="{A4483D32-326F-5797-8169-A62CA2F519AE}"/>
              </a:ext>
            </a:extLst>
          </p:cNvPr>
          <p:cNvSpPr txBox="1"/>
          <p:nvPr/>
        </p:nvSpPr>
        <p:spPr>
          <a:xfrm>
            <a:off x="104877" y="3613287"/>
            <a:ext cx="4230975" cy="584775"/>
          </a:xfrm>
          <a:prstGeom prst="rect">
            <a:avLst/>
          </a:prstGeom>
          <a:noFill/>
        </p:spPr>
        <p:txBody>
          <a:bodyPr wrap="square">
            <a:spAutoFit/>
          </a:bodyPr>
          <a:lstStyle/>
          <a:p>
            <a:r>
              <a:rPr lang="ru-RU" sz="1600" dirty="0">
                <a:solidFill>
                  <a:schemeClr val="bg2">
                    <a:lumMod val="75000"/>
                  </a:schemeClr>
                </a:solidFill>
              </a:rPr>
              <a:t>В.А. Аникина и </a:t>
            </a:r>
            <a:r>
              <a:rPr lang="ru-RU" sz="1600" dirty="0" err="1">
                <a:solidFill>
                  <a:schemeClr val="bg2">
                    <a:lumMod val="75000"/>
                  </a:schemeClr>
                </a:solidFill>
              </a:rPr>
              <a:t>др</a:t>
            </a:r>
            <a:r>
              <a:rPr lang="fi-FI" sz="1600" dirty="0">
                <a:solidFill>
                  <a:schemeClr val="bg2">
                    <a:lumMod val="75000"/>
                  </a:schemeClr>
                </a:solidFill>
              </a:rPr>
              <a:t>., </a:t>
            </a:r>
            <a:r>
              <a:rPr lang="ru-RU" sz="1600" dirty="0">
                <a:solidFill>
                  <a:schemeClr val="bg2">
                    <a:lumMod val="75000"/>
                  </a:schemeClr>
                </a:solidFill>
              </a:rPr>
              <a:t>Медицинская радиология и радиационная безопасность</a:t>
            </a:r>
            <a:r>
              <a:rPr lang="en-US" sz="1600" dirty="0">
                <a:solidFill>
                  <a:schemeClr val="bg2">
                    <a:lumMod val="75000"/>
                  </a:schemeClr>
                </a:solidFill>
              </a:rPr>
              <a:t>, 202</a:t>
            </a:r>
            <a:r>
              <a:rPr lang="ru-RU" sz="1600" dirty="0">
                <a:solidFill>
                  <a:schemeClr val="bg2">
                    <a:lumMod val="75000"/>
                  </a:schemeClr>
                </a:solidFill>
              </a:rPr>
              <a:t>4</a:t>
            </a:r>
          </a:p>
        </p:txBody>
      </p:sp>
      <p:sp>
        <p:nvSpPr>
          <p:cNvPr id="17" name="TextBox 16">
            <a:extLst>
              <a:ext uri="{FF2B5EF4-FFF2-40B4-BE49-F238E27FC236}">
                <a16:creationId xmlns:a16="http://schemas.microsoft.com/office/drawing/2014/main" id="{5E8C9386-AE36-283B-34BB-297035855BA3}"/>
              </a:ext>
            </a:extLst>
          </p:cNvPr>
          <p:cNvSpPr txBox="1"/>
          <p:nvPr/>
        </p:nvSpPr>
        <p:spPr>
          <a:xfrm>
            <a:off x="387510" y="4687034"/>
            <a:ext cx="11908871" cy="1631216"/>
          </a:xfrm>
          <a:prstGeom prst="rect">
            <a:avLst/>
          </a:prstGeom>
          <a:noFill/>
        </p:spPr>
        <p:txBody>
          <a:bodyPr wrap="square">
            <a:spAutoFit/>
          </a:bodyPr>
          <a:lstStyle/>
          <a:p>
            <a:pPr marL="342900" indent="-342900" algn="just">
              <a:buFont typeface="Arial" panose="020B0604020202020204" pitchFamily="34" charset="0"/>
              <a:buChar char="•"/>
            </a:pPr>
            <a:r>
              <a:rPr lang="ru-RU" sz="2000" dirty="0" smtClean="0"/>
              <a:t>Получена </a:t>
            </a:r>
            <a:r>
              <a:rPr lang="ru-RU" sz="2000" dirty="0"/>
              <a:t>воспроизводимая модель РИПК на мышах (30 Гр, локальное однократное воздействие)</a:t>
            </a:r>
            <a:endParaRPr lang="en-US" sz="2000" dirty="0"/>
          </a:p>
          <a:p>
            <a:pPr marL="342900" indent="-342900" algn="just">
              <a:buFont typeface="Arial" panose="020B0604020202020204" pitchFamily="34" charset="0"/>
              <a:buChar char="•"/>
            </a:pPr>
            <a:r>
              <a:rPr lang="ru-RU" sz="2000" dirty="0" smtClean="0"/>
              <a:t>Подтверждена </a:t>
            </a:r>
            <a:r>
              <a:rPr lang="ru-RU" sz="2000" dirty="0"/>
              <a:t>стадийность и морфологическое сходство с клинической картиной</a:t>
            </a:r>
            <a:endParaRPr lang="en-US" sz="2000" dirty="0"/>
          </a:p>
          <a:p>
            <a:pPr marL="342900" indent="-342900" algn="just">
              <a:buFont typeface="Arial" panose="020B0604020202020204" pitchFamily="34" charset="0"/>
              <a:buChar char="•"/>
            </a:pPr>
            <a:r>
              <a:rPr lang="ru-RU" sz="2000" dirty="0" smtClean="0"/>
              <a:t>Используется </a:t>
            </a:r>
            <a:r>
              <a:rPr lang="ru-RU" sz="2000" dirty="0"/>
              <a:t>для изучения патогенеза и тестирования терапевтических средств/подходов</a:t>
            </a:r>
            <a:endParaRPr lang="en-US" sz="2000" dirty="0"/>
          </a:p>
          <a:p>
            <a:pPr marL="342900" indent="-342900" algn="just">
              <a:buFont typeface="Arial" panose="020B0604020202020204" pitchFamily="34" charset="0"/>
              <a:buChar char="•"/>
            </a:pPr>
            <a:r>
              <a:rPr lang="ru-RU" sz="2000" b="1" dirty="0" smtClean="0">
                <a:solidFill>
                  <a:schemeClr val="accent1">
                    <a:lumMod val="75000"/>
                  </a:schemeClr>
                </a:solidFill>
              </a:rPr>
              <a:t>Следующий </a:t>
            </a:r>
            <a:r>
              <a:rPr lang="ru-RU" sz="2000" b="1" dirty="0">
                <a:solidFill>
                  <a:schemeClr val="accent1">
                    <a:lumMod val="75000"/>
                  </a:schemeClr>
                </a:solidFill>
              </a:rPr>
              <a:t>этап –</a:t>
            </a:r>
            <a:r>
              <a:rPr lang="ru-RU" sz="2000" dirty="0"/>
              <a:t> молекулярно-морфологическая верификация модели при разных режимах воздействия протонов</a:t>
            </a:r>
          </a:p>
        </p:txBody>
      </p:sp>
      <p:pic>
        <p:nvPicPr>
          <p:cNvPr id="7" name="Рисунок 6">
            <a:extLst>
              <a:ext uri="{FF2B5EF4-FFF2-40B4-BE49-F238E27FC236}">
                <a16:creationId xmlns:a16="http://schemas.microsoft.com/office/drawing/2014/main" id="{3E6B826A-6D6D-EECF-C511-F3ADFAE36F1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4449818" y="938765"/>
            <a:ext cx="7637304" cy="3348664"/>
          </a:xfrm>
          <a:prstGeom prst="rect">
            <a:avLst/>
          </a:prstGeom>
        </p:spPr>
      </p:pic>
      <p:sp>
        <p:nvSpPr>
          <p:cNvPr id="2" name="Номер слайда 1"/>
          <p:cNvSpPr>
            <a:spLocks noGrp="1"/>
          </p:cNvSpPr>
          <p:nvPr>
            <p:ph type="sldNum" sz="quarter" idx="12"/>
          </p:nvPr>
        </p:nvSpPr>
        <p:spPr/>
        <p:txBody>
          <a:bodyPr/>
          <a:lstStyle/>
          <a:p>
            <a:fld id="{F1227A6C-A7EB-4AAD-9805-70BC9D54C728}" type="slidenum">
              <a:rPr lang="ru-RU" smtClean="0"/>
              <a:t>24</a:t>
            </a:fld>
            <a:endParaRPr lang="ru-RU"/>
          </a:p>
        </p:txBody>
      </p:sp>
    </p:spTree>
    <p:extLst>
      <p:ext uri="{BB962C8B-B14F-4D97-AF65-F5344CB8AC3E}">
        <p14:creationId xmlns:p14="http://schemas.microsoft.com/office/powerpoint/2010/main" val="421689300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A20FA7CC-DD0E-4701-A929-C7668E9F30C5}"/>
              </a:ext>
            </a:extLst>
          </p:cNvPr>
          <p:cNvSpPr txBox="1"/>
          <p:nvPr/>
        </p:nvSpPr>
        <p:spPr>
          <a:xfrm>
            <a:off x="47624" y="61942"/>
            <a:ext cx="12096748" cy="1077218"/>
          </a:xfrm>
          <a:prstGeom prst="rect">
            <a:avLst/>
          </a:prstGeom>
          <a:noFill/>
        </p:spPr>
        <p:txBody>
          <a:bodyPr wrap="square">
            <a:spAutoFit/>
          </a:bodyPr>
          <a:lstStyle/>
          <a:p>
            <a:pPr indent="457200" algn="just"/>
            <a:r>
              <a:rPr lang="ru-RU" sz="2000" dirty="0">
                <a:solidFill>
                  <a:schemeClr val="accent1">
                    <a:lumMod val="75000"/>
                  </a:schemeClr>
                </a:solidFill>
              </a:rPr>
              <a:t>Цель работы:</a:t>
            </a:r>
            <a:r>
              <a:rPr lang="ru-RU" sz="2400" dirty="0">
                <a:solidFill>
                  <a:schemeClr val="accent1">
                    <a:lumMod val="75000"/>
                  </a:schemeClr>
                </a:solidFill>
              </a:rPr>
              <a:t> </a:t>
            </a:r>
            <a:r>
              <a:rPr lang="ru-RU" sz="2000" dirty="0"/>
              <a:t>оценить влияние фракционирования дозы протонного излучения на выраженность кожных реакций (степень тяжести, площадь), гистологические изменения и молекулярные маркеры РИПК у мышей </a:t>
            </a:r>
            <a:r>
              <a:rPr lang="en-US" sz="2000" dirty="0"/>
              <a:t>SHK.</a:t>
            </a:r>
            <a:r>
              <a:rPr lang="ru-RU" sz="2000" dirty="0"/>
              <a:t> </a:t>
            </a:r>
            <a:endParaRPr lang="ru-RU" sz="2400" dirty="0"/>
          </a:p>
        </p:txBody>
      </p:sp>
      <p:sp>
        <p:nvSpPr>
          <p:cNvPr id="3" name="Номер слайда 2">
            <a:extLst>
              <a:ext uri="{FF2B5EF4-FFF2-40B4-BE49-F238E27FC236}">
                <a16:creationId xmlns:a16="http://schemas.microsoft.com/office/drawing/2014/main" id="{A1290223-38DB-761F-998B-A2560F790F30}"/>
              </a:ext>
            </a:extLst>
          </p:cNvPr>
          <p:cNvSpPr>
            <a:spLocks noGrp="1"/>
          </p:cNvSpPr>
          <p:nvPr>
            <p:ph type="sldNum" sz="quarter" idx="12"/>
          </p:nvPr>
        </p:nvSpPr>
        <p:spPr>
          <a:xfrm>
            <a:off x="9353550" y="6374136"/>
            <a:ext cx="2743200" cy="365125"/>
          </a:xfrm>
        </p:spPr>
        <p:txBody>
          <a:bodyPr/>
          <a:lstStyle/>
          <a:p>
            <a:fld id="{B5C222FC-1F25-45F8-90FA-4CD0DB88FFFD}" type="slidenum">
              <a:rPr lang="ru-RU" sz="2800" smtClean="0">
                <a:solidFill>
                  <a:schemeClr val="accent1">
                    <a:lumMod val="75000"/>
                  </a:schemeClr>
                </a:solidFill>
              </a:rPr>
              <a:t>25</a:t>
            </a:fld>
            <a:endParaRPr lang="ru-RU" sz="2800" dirty="0">
              <a:solidFill>
                <a:schemeClr val="accent1">
                  <a:lumMod val="75000"/>
                </a:schemeClr>
              </a:solidFill>
            </a:endParaRPr>
          </a:p>
        </p:txBody>
      </p:sp>
      <p:cxnSp>
        <p:nvCxnSpPr>
          <p:cNvPr id="5" name="Прямая соединительная линия 4">
            <a:extLst>
              <a:ext uri="{FF2B5EF4-FFF2-40B4-BE49-F238E27FC236}">
                <a16:creationId xmlns:a16="http://schemas.microsoft.com/office/drawing/2014/main" id="{C82BEEC8-3157-68E7-79AB-AF0E628B35A2}"/>
              </a:ext>
            </a:extLst>
          </p:cNvPr>
          <p:cNvCxnSpPr>
            <a:cxnSpLocks/>
          </p:cNvCxnSpPr>
          <p:nvPr/>
        </p:nvCxnSpPr>
        <p:spPr>
          <a:xfrm>
            <a:off x="3981449" y="1945865"/>
            <a:ext cx="0" cy="2168438"/>
          </a:xfrm>
          <a:prstGeom prst="line">
            <a:avLst/>
          </a:prstGeom>
          <a:ln w="28575"/>
        </p:spPr>
        <p:style>
          <a:lnRef idx="3">
            <a:schemeClr val="accent1"/>
          </a:lnRef>
          <a:fillRef idx="0">
            <a:schemeClr val="accent1"/>
          </a:fillRef>
          <a:effectRef idx="2">
            <a:schemeClr val="accent1"/>
          </a:effectRef>
          <a:fontRef idx="minor">
            <a:schemeClr val="tx1"/>
          </a:fontRef>
        </p:style>
      </p:cxnSp>
      <p:cxnSp>
        <p:nvCxnSpPr>
          <p:cNvPr id="7" name="Прямая соединительная линия 6">
            <a:extLst>
              <a:ext uri="{FF2B5EF4-FFF2-40B4-BE49-F238E27FC236}">
                <a16:creationId xmlns:a16="http://schemas.microsoft.com/office/drawing/2014/main" id="{3E6A1F55-20C3-8AB6-F203-DC6AAF9EAB0A}"/>
              </a:ext>
            </a:extLst>
          </p:cNvPr>
          <p:cNvCxnSpPr>
            <a:cxnSpLocks/>
          </p:cNvCxnSpPr>
          <p:nvPr/>
        </p:nvCxnSpPr>
        <p:spPr>
          <a:xfrm>
            <a:off x="8277224" y="1945865"/>
            <a:ext cx="0" cy="3388989"/>
          </a:xfrm>
          <a:prstGeom prst="line">
            <a:avLst/>
          </a:prstGeom>
          <a:ln w="28575"/>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DDDC78D3-D004-1643-3995-A11CE643AED9}"/>
              </a:ext>
            </a:extLst>
          </p:cNvPr>
          <p:cNvSpPr txBox="1"/>
          <p:nvPr/>
        </p:nvSpPr>
        <p:spPr>
          <a:xfrm>
            <a:off x="547090" y="1556770"/>
            <a:ext cx="2953939" cy="461665"/>
          </a:xfrm>
          <a:prstGeom prst="rect">
            <a:avLst/>
          </a:prstGeom>
          <a:noFill/>
        </p:spPr>
        <p:txBody>
          <a:bodyPr wrap="square" rtlCol="0">
            <a:spAutoFit/>
          </a:bodyPr>
          <a:lstStyle/>
          <a:p>
            <a:pPr algn="ctr"/>
            <a:r>
              <a:rPr lang="ru-RU" sz="2400" b="1" dirty="0">
                <a:solidFill>
                  <a:schemeClr val="accent1">
                    <a:lumMod val="75000"/>
                  </a:schemeClr>
                </a:solidFill>
              </a:rPr>
              <a:t>30 Гр однократно </a:t>
            </a:r>
          </a:p>
        </p:txBody>
      </p:sp>
      <p:sp>
        <p:nvSpPr>
          <p:cNvPr id="9" name="TextBox 8">
            <a:extLst>
              <a:ext uri="{FF2B5EF4-FFF2-40B4-BE49-F238E27FC236}">
                <a16:creationId xmlns:a16="http://schemas.microsoft.com/office/drawing/2014/main" id="{25034EE4-6FC1-F0A9-E87D-DF29552634A5}"/>
              </a:ext>
            </a:extLst>
          </p:cNvPr>
          <p:cNvSpPr txBox="1"/>
          <p:nvPr/>
        </p:nvSpPr>
        <p:spPr>
          <a:xfrm>
            <a:off x="4619029" y="1556516"/>
            <a:ext cx="2953938" cy="461665"/>
          </a:xfrm>
          <a:prstGeom prst="rect">
            <a:avLst/>
          </a:prstGeom>
          <a:noFill/>
        </p:spPr>
        <p:txBody>
          <a:bodyPr wrap="square" rtlCol="0">
            <a:spAutoFit/>
          </a:bodyPr>
          <a:lstStyle/>
          <a:p>
            <a:pPr algn="ctr"/>
            <a:r>
              <a:rPr lang="ru-RU" sz="2400" b="1" dirty="0">
                <a:solidFill>
                  <a:schemeClr val="accent1">
                    <a:lumMod val="75000"/>
                  </a:schemeClr>
                </a:solidFill>
              </a:rPr>
              <a:t>10 Гр х 3 фракции </a:t>
            </a:r>
          </a:p>
        </p:txBody>
      </p:sp>
      <p:sp>
        <p:nvSpPr>
          <p:cNvPr id="10" name="TextBox 9">
            <a:extLst>
              <a:ext uri="{FF2B5EF4-FFF2-40B4-BE49-F238E27FC236}">
                <a16:creationId xmlns:a16="http://schemas.microsoft.com/office/drawing/2014/main" id="{7BEA30C0-8EEB-F927-D125-AD531B10BDF0}"/>
              </a:ext>
            </a:extLst>
          </p:cNvPr>
          <p:cNvSpPr txBox="1"/>
          <p:nvPr/>
        </p:nvSpPr>
        <p:spPr>
          <a:xfrm>
            <a:off x="9015117" y="1556515"/>
            <a:ext cx="2629494" cy="461665"/>
          </a:xfrm>
          <a:prstGeom prst="rect">
            <a:avLst/>
          </a:prstGeom>
          <a:noFill/>
        </p:spPr>
        <p:txBody>
          <a:bodyPr wrap="square" rtlCol="0">
            <a:spAutoFit/>
          </a:bodyPr>
          <a:lstStyle/>
          <a:p>
            <a:pPr algn="ctr"/>
            <a:r>
              <a:rPr lang="ru-RU" sz="2400" b="1" dirty="0">
                <a:solidFill>
                  <a:schemeClr val="accent1">
                    <a:lumMod val="75000"/>
                  </a:schemeClr>
                </a:solidFill>
              </a:rPr>
              <a:t>5 Гр х 6 фракций </a:t>
            </a:r>
          </a:p>
        </p:txBody>
      </p:sp>
      <p:sp>
        <p:nvSpPr>
          <p:cNvPr id="11" name="TextBox 10">
            <a:extLst>
              <a:ext uri="{FF2B5EF4-FFF2-40B4-BE49-F238E27FC236}">
                <a16:creationId xmlns:a16="http://schemas.microsoft.com/office/drawing/2014/main" id="{15F7E976-854C-A573-89E5-1DAEF048AFEB}"/>
              </a:ext>
            </a:extLst>
          </p:cNvPr>
          <p:cNvSpPr txBox="1"/>
          <p:nvPr/>
        </p:nvSpPr>
        <p:spPr>
          <a:xfrm>
            <a:off x="161923" y="2151727"/>
            <a:ext cx="3724274" cy="707886"/>
          </a:xfrm>
          <a:prstGeom prst="rect">
            <a:avLst/>
          </a:prstGeom>
          <a:noFill/>
        </p:spPr>
        <p:txBody>
          <a:bodyPr wrap="square" rtlCol="0">
            <a:spAutoFit/>
          </a:bodyPr>
          <a:lstStyle/>
          <a:p>
            <a:r>
              <a:rPr lang="ru-RU" sz="2000" b="1" dirty="0">
                <a:solidFill>
                  <a:schemeClr val="accent1">
                    <a:lumMod val="75000"/>
                  </a:schemeClr>
                </a:solidFill>
              </a:rPr>
              <a:t>1 сутки: </a:t>
            </a:r>
            <a:r>
              <a:rPr lang="ru-RU" sz="2000" dirty="0"/>
              <a:t>однократное локальное воздействие в дозе 30 Гр</a:t>
            </a:r>
          </a:p>
        </p:txBody>
      </p:sp>
      <p:sp>
        <p:nvSpPr>
          <p:cNvPr id="13" name="TextBox 12">
            <a:extLst>
              <a:ext uri="{FF2B5EF4-FFF2-40B4-BE49-F238E27FC236}">
                <a16:creationId xmlns:a16="http://schemas.microsoft.com/office/drawing/2014/main" id="{3F535E2D-6EFB-8D93-4B87-A43802A01394}"/>
              </a:ext>
            </a:extLst>
          </p:cNvPr>
          <p:cNvSpPr txBox="1"/>
          <p:nvPr/>
        </p:nvSpPr>
        <p:spPr>
          <a:xfrm>
            <a:off x="4267201" y="2151727"/>
            <a:ext cx="3771895" cy="1631216"/>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2000" b="1" i="0" u="none" strike="noStrike" kern="1200" cap="none" spc="0" normalizeH="0" baseline="0" noProof="0" dirty="0">
                <a:ln>
                  <a:noFill/>
                </a:ln>
                <a:solidFill>
                  <a:srgbClr val="4472C4">
                    <a:lumMod val="75000"/>
                  </a:srgbClr>
                </a:solidFill>
                <a:effectLst/>
                <a:uLnTx/>
                <a:uFillTx/>
                <a:latin typeface="Calibri" panose="020F0502020204030204"/>
                <a:ea typeface="+mn-ea"/>
                <a:cs typeface="+mn-cs"/>
              </a:rPr>
              <a:t>1 сутки: </a:t>
            </a:r>
            <a:r>
              <a:rPr kumimoji="0" lang="ru-RU" sz="2000" b="0" i="0" u="none" strike="noStrike" kern="1200" cap="none" spc="0" normalizeH="0" baseline="0" noProof="0" dirty="0">
                <a:ln>
                  <a:noFill/>
                </a:ln>
                <a:solidFill>
                  <a:prstClr val="black"/>
                </a:solidFill>
                <a:effectLst/>
                <a:uLnTx/>
                <a:uFillTx/>
                <a:latin typeface="Calibri" panose="020F0502020204030204"/>
                <a:ea typeface="+mn-ea"/>
                <a:cs typeface="+mn-cs"/>
              </a:rPr>
              <a:t>локальное воздействие в дозе </a:t>
            </a:r>
            <a:r>
              <a:rPr lang="ru-RU" sz="2000" dirty="0">
                <a:solidFill>
                  <a:prstClr val="black"/>
                </a:solidFill>
                <a:latin typeface="Calibri" panose="020F0502020204030204"/>
              </a:rPr>
              <a:t>10</a:t>
            </a:r>
            <a:r>
              <a:rPr kumimoji="0" lang="ru-RU" sz="2000" b="0" i="0" u="none" strike="noStrike" kern="1200" cap="none" spc="0" normalizeH="0" baseline="0" noProof="0" dirty="0">
                <a:ln>
                  <a:noFill/>
                </a:ln>
                <a:solidFill>
                  <a:prstClr val="black"/>
                </a:solidFill>
                <a:effectLst/>
                <a:uLnTx/>
                <a:uFillTx/>
                <a:latin typeface="Calibri" panose="020F0502020204030204"/>
                <a:ea typeface="+mn-ea"/>
                <a:cs typeface="+mn-cs"/>
              </a:rPr>
              <a:t> Гр, повторное через 4 ч</a:t>
            </a:r>
          </a:p>
          <a:p>
            <a:pPr marL="0" marR="0" lvl="0" indent="0" algn="l" defTabSz="914400" rtl="0" eaLnBrk="1" fontAlgn="auto" latinLnBrk="0" hangingPunct="1">
              <a:lnSpc>
                <a:spcPct val="100000"/>
              </a:lnSpc>
              <a:spcBef>
                <a:spcPts val="0"/>
              </a:spcBef>
              <a:spcAft>
                <a:spcPts val="0"/>
              </a:spcAft>
              <a:buClrTx/>
              <a:buSzTx/>
              <a:buFontTx/>
              <a:buNone/>
              <a:tabLst/>
              <a:defRPr/>
            </a:pPr>
            <a:endParaRPr lang="ru-RU" sz="2000" dirty="0">
              <a:solidFill>
                <a:prstClr val="black"/>
              </a:solidFill>
              <a:latin typeface="Calibri" panose="020F0502020204030204"/>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2000" b="1" i="0" u="none" strike="noStrike" kern="1200" cap="none" spc="0" normalizeH="0" baseline="0" noProof="0" dirty="0">
                <a:ln>
                  <a:noFill/>
                </a:ln>
                <a:solidFill>
                  <a:schemeClr val="accent1">
                    <a:lumMod val="75000"/>
                  </a:schemeClr>
                </a:solidFill>
                <a:effectLst/>
                <a:uLnTx/>
                <a:uFillTx/>
                <a:latin typeface="Calibri" panose="020F0502020204030204"/>
                <a:ea typeface="+mn-ea"/>
                <a:cs typeface="+mn-cs"/>
              </a:rPr>
              <a:t>7 сутки:</a:t>
            </a:r>
            <a:r>
              <a:rPr kumimoji="0" lang="ru-RU" sz="2000" b="0" i="0" u="none" strike="noStrike" kern="1200" cap="none" spc="0" normalizeH="0" baseline="0" noProof="0" dirty="0">
                <a:ln>
                  <a:noFill/>
                </a:ln>
                <a:solidFill>
                  <a:prstClr val="black"/>
                </a:solidFill>
                <a:effectLst/>
                <a:uLnTx/>
                <a:uFillTx/>
                <a:latin typeface="Calibri" panose="020F0502020204030204"/>
                <a:ea typeface="+mn-ea"/>
                <a:cs typeface="+mn-cs"/>
              </a:rPr>
              <a:t> однократное локальное воздействие в дозе 10 Гр</a:t>
            </a:r>
          </a:p>
        </p:txBody>
      </p:sp>
      <p:sp>
        <p:nvSpPr>
          <p:cNvPr id="15" name="TextBox 14">
            <a:extLst>
              <a:ext uri="{FF2B5EF4-FFF2-40B4-BE49-F238E27FC236}">
                <a16:creationId xmlns:a16="http://schemas.microsoft.com/office/drawing/2014/main" id="{9243D097-2DB5-2042-08C8-A4EFD3B1985F}"/>
              </a:ext>
            </a:extLst>
          </p:cNvPr>
          <p:cNvSpPr txBox="1"/>
          <p:nvPr/>
        </p:nvSpPr>
        <p:spPr>
          <a:xfrm>
            <a:off x="8324848" y="2151727"/>
            <a:ext cx="3867152" cy="255454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ru-RU" sz="2000" b="1" i="0" u="none" strike="noStrike" kern="1200" cap="none" spc="0" normalizeH="0" baseline="0" noProof="0" dirty="0">
                <a:ln>
                  <a:noFill/>
                </a:ln>
                <a:solidFill>
                  <a:srgbClr val="4472C4">
                    <a:lumMod val="75000"/>
                  </a:srgbClr>
                </a:solidFill>
                <a:effectLst/>
                <a:uLnTx/>
                <a:uFillTx/>
                <a:latin typeface="Calibri" panose="020F0502020204030204"/>
                <a:ea typeface="+mn-ea"/>
                <a:cs typeface="+mn-cs"/>
              </a:rPr>
              <a:t>1 сутки: </a:t>
            </a:r>
            <a:r>
              <a:rPr kumimoji="0" lang="ru-RU" sz="2000" b="0" i="0" u="none" strike="noStrike" kern="1200" cap="none" spc="0" normalizeH="0" baseline="0" noProof="0" dirty="0">
                <a:ln>
                  <a:noFill/>
                </a:ln>
                <a:solidFill>
                  <a:prstClr val="black"/>
                </a:solidFill>
                <a:effectLst/>
                <a:uLnTx/>
                <a:uFillTx/>
                <a:latin typeface="Calibri" panose="020F0502020204030204"/>
                <a:ea typeface="+mn-ea"/>
                <a:cs typeface="+mn-cs"/>
              </a:rPr>
              <a:t>локальное воздействие в дозе </a:t>
            </a:r>
            <a:r>
              <a:rPr lang="ru-RU" sz="2000" dirty="0">
                <a:solidFill>
                  <a:prstClr val="black"/>
                </a:solidFill>
                <a:latin typeface="Calibri" panose="020F0502020204030204"/>
              </a:rPr>
              <a:t>5</a:t>
            </a:r>
            <a:r>
              <a:rPr kumimoji="0" lang="ru-RU" sz="2000" b="0" i="0" u="none" strike="noStrike" kern="1200" cap="none" spc="0" normalizeH="0" baseline="0" noProof="0" dirty="0">
                <a:ln>
                  <a:noFill/>
                </a:ln>
                <a:solidFill>
                  <a:prstClr val="black"/>
                </a:solidFill>
                <a:effectLst/>
                <a:uLnTx/>
                <a:uFillTx/>
                <a:latin typeface="Calibri" panose="020F0502020204030204"/>
                <a:ea typeface="+mn-ea"/>
                <a:cs typeface="+mn-cs"/>
              </a:rPr>
              <a:t> Гр, повторное через 4 ч</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a:defRPr/>
            </a:pPr>
            <a:r>
              <a:rPr kumimoji="0" lang="ru-RU" sz="2000" b="1" i="0" u="none" strike="noStrike" kern="1200" cap="none" spc="0" normalizeH="0" baseline="0" noProof="0" dirty="0">
                <a:ln>
                  <a:noFill/>
                </a:ln>
                <a:solidFill>
                  <a:srgbClr val="4472C4">
                    <a:lumMod val="75000"/>
                  </a:srgbClr>
                </a:solidFill>
                <a:effectLst/>
                <a:uLnTx/>
                <a:uFillTx/>
                <a:latin typeface="Calibri" panose="020F0502020204030204"/>
                <a:ea typeface="+mn-ea"/>
                <a:cs typeface="+mn-cs"/>
              </a:rPr>
              <a:t>7 сутки: </a:t>
            </a:r>
            <a:r>
              <a:rPr lang="ru-RU" sz="2000" dirty="0">
                <a:solidFill>
                  <a:prstClr val="black"/>
                </a:solidFill>
              </a:rPr>
              <a:t>локальное воздействие в дозе 5 Гр, повторное через 4 ч</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ru-RU" sz="2000" b="0" i="0" u="none" strike="noStrike" kern="1200" cap="none" spc="0" normalizeH="0" baseline="0" noProof="0" dirty="0">
              <a:ln>
                <a:noFill/>
              </a:ln>
              <a:solidFill>
                <a:prstClr val="black"/>
              </a:solidFill>
              <a:effectLst/>
              <a:uLnTx/>
              <a:uFillTx/>
              <a:latin typeface="Calibri" panose="020F0502020204030204"/>
              <a:ea typeface="+mn-ea"/>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ru-RU" sz="2000" b="1" dirty="0">
                <a:solidFill>
                  <a:schemeClr val="accent1">
                    <a:lumMod val="75000"/>
                  </a:schemeClr>
                </a:solidFill>
                <a:latin typeface="Calibri" panose="020F0502020204030204"/>
              </a:rPr>
              <a:t>14 сутки: </a:t>
            </a:r>
            <a:r>
              <a:rPr kumimoji="0" lang="ru-RU" sz="2000" b="0" i="0" u="none" strike="noStrike" kern="1200" cap="none" spc="0" normalizeH="0" baseline="0" noProof="0" dirty="0">
                <a:ln>
                  <a:noFill/>
                </a:ln>
                <a:solidFill>
                  <a:prstClr val="black"/>
                </a:solidFill>
                <a:effectLst/>
                <a:uLnTx/>
                <a:uFillTx/>
                <a:latin typeface="Calibri" panose="020F0502020204030204"/>
                <a:ea typeface="+mn-ea"/>
                <a:cs typeface="+mn-cs"/>
              </a:rPr>
              <a:t>локальное воздействие в дозе 5 Гр, повторное через 4 ч</a:t>
            </a:r>
          </a:p>
        </p:txBody>
      </p:sp>
      <p:pic>
        <p:nvPicPr>
          <p:cNvPr id="16" name="Рисунок 15">
            <a:extLst>
              <a:ext uri="{FF2B5EF4-FFF2-40B4-BE49-F238E27FC236}">
                <a16:creationId xmlns:a16="http://schemas.microsoft.com/office/drawing/2014/main" id="{550AF060-D7CE-C392-6B4C-CB4B5BAF709F}"/>
              </a:ext>
            </a:extLst>
          </p:cNvPr>
          <p:cNvPicPr>
            <a:picLocks noChangeAspect="1"/>
          </p:cNvPicPr>
          <p:nvPr/>
        </p:nvPicPr>
        <p:blipFill>
          <a:blip r:embed="rId2"/>
          <a:stretch>
            <a:fillRect/>
          </a:stretch>
        </p:blipFill>
        <p:spPr>
          <a:xfrm>
            <a:off x="-132550" y="3189943"/>
            <a:ext cx="4890573" cy="3431911"/>
          </a:xfrm>
          <a:prstGeom prst="rect">
            <a:avLst/>
          </a:prstGeom>
        </p:spPr>
      </p:pic>
      <p:sp>
        <p:nvSpPr>
          <p:cNvPr id="20" name="TextBox 19">
            <a:extLst>
              <a:ext uri="{FF2B5EF4-FFF2-40B4-BE49-F238E27FC236}">
                <a16:creationId xmlns:a16="http://schemas.microsoft.com/office/drawing/2014/main" id="{88077805-746C-403D-962F-6809BF5B6271}"/>
              </a:ext>
            </a:extLst>
          </p:cNvPr>
          <p:cNvSpPr txBox="1"/>
          <p:nvPr/>
        </p:nvSpPr>
        <p:spPr>
          <a:xfrm>
            <a:off x="95250" y="6374136"/>
            <a:ext cx="4667252" cy="461665"/>
          </a:xfrm>
          <a:prstGeom prst="rect">
            <a:avLst/>
          </a:prstGeom>
          <a:noFill/>
        </p:spPr>
        <p:txBody>
          <a:bodyPr wrap="square">
            <a:spAutoFit/>
          </a:bodyPr>
          <a:lstStyle/>
          <a:p>
            <a:r>
              <a:rPr lang="ru-RU" sz="1200" dirty="0">
                <a:solidFill>
                  <a:schemeClr val="bg2">
                    <a:lumMod val="75000"/>
                  </a:schemeClr>
                </a:solidFill>
              </a:rPr>
              <a:t>Источник изображения: </a:t>
            </a:r>
            <a:r>
              <a:rPr lang="en-US" sz="1200" dirty="0">
                <a:solidFill>
                  <a:schemeClr val="bg2">
                    <a:lumMod val="75000"/>
                  </a:schemeClr>
                </a:solidFill>
              </a:rPr>
              <a:t>V.A. Anikina et.al. An Experimental Model of Proton-Beam-Induced Radiation Dermatitis In Vivo, 2023</a:t>
            </a:r>
            <a:endParaRPr lang="ru-RU" sz="1200" dirty="0">
              <a:solidFill>
                <a:schemeClr val="bg2">
                  <a:lumMod val="75000"/>
                </a:schemeClr>
              </a:solidFill>
            </a:endParaRPr>
          </a:p>
        </p:txBody>
      </p:sp>
      <p:sp>
        <p:nvSpPr>
          <p:cNvPr id="6" name="TextBox 5">
            <a:extLst>
              <a:ext uri="{FF2B5EF4-FFF2-40B4-BE49-F238E27FC236}">
                <a16:creationId xmlns:a16="http://schemas.microsoft.com/office/drawing/2014/main" id="{B86D7B56-9528-8E0F-4045-45110DB3F308}"/>
              </a:ext>
            </a:extLst>
          </p:cNvPr>
          <p:cNvSpPr txBox="1"/>
          <p:nvPr/>
        </p:nvSpPr>
        <p:spPr>
          <a:xfrm>
            <a:off x="5495916" y="5503783"/>
            <a:ext cx="6696084" cy="707886"/>
          </a:xfrm>
          <a:prstGeom prst="rect">
            <a:avLst/>
          </a:prstGeom>
          <a:noFill/>
        </p:spPr>
        <p:txBody>
          <a:bodyPr wrap="square">
            <a:spAutoFit/>
          </a:bodyPr>
          <a:lstStyle/>
          <a:p>
            <a:r>
              <a:rPr lang="ru-RU" sz="2000" b="1" dirty="0">
                <a:solidFill>
                  <a:schemeClr val="accent1">
                    <a:lumMod val="75000"/>
                  </a:schemeClr>
                </a:solidFill>
              </a:rPr>
              <a:t>Облучение животных проводили на базе ЦКП ФТЦ ФИАН</a:t>
            </a:r>
          </a:p>
          <a:p>
            <a:r>
              <a:rPr lang="ru-RU" sz="2000" b="1" dirty="0">
                <a:solidFill>
                  <a:schemeClr val="accent1">
                    <a:lumMod val="75000"/>
                  </a:schemeClr>
                </a:solidFill>
              </a:rPr>
              <a:t>Комплекс протонной терапии «Прометеус» в г. Протвино </a:t>
            </a:r>
          </a:p>
        </p:txBody>
      </p:sp>
    </p:spTree>
    <p:extLst>
      <p:ext uri="{BB962C8B-B14F-4D97-AF65-F5344CB8AC3E}">
        <p14:creationId xmlns:p14="http://schemas.microsoft.com/office/powerpoint/2010/main" val="337993206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Номер слайда 1">
            <a:extLst>
              <a:ext uri="{FF2B5EF4-FFF2-40B4-BE49-F238E27FC236}">
                <a16:creationId xmlns:a16="http://schemas.microsoft.com/office/drawing/2014/main" id="{17232A30-DEBF-0D27-0C28-4FBE0904137B}"/>
              </a:ext>
            </a:extLst>
          </p:cNvPr>
          <p:cNvSpPr>
            <a:spLocks noGrp="1"/>
          </p:cNvSpPr>
          <p:nvPr>
            <p:ph type="sldNum" sz="quarter" idx="12"/>
          </p:nvPr>
        </p:nvSpPr>
        <p:spPr>
          <a:xfrm>
            <a:off x="9277350" y="6356350"/>
            <a:ext cx="2743200" cy="365125"/>
          </a:xfrm>
        </p:spPr>
        <p:txBody>
          <a:bodyPr/>
          <a:lstStyle/>
          <a:p>
            <a:fld id="{B5C222FC-1F25-45F8-90FA-4CD0DB88FFFD}" type="slidenum">
              <a:rPr lang="ru-RU" sz="2800" smtClean="0">
                <a:solidFill>
                  <a:schemeClr val="accent1">
                    <a:lumMod val="75000"/>
                  </a:schemeClr>
                </a:solidFill>
              </a:rPr>
              <a:t>26</a:t>
            </a:fld>
            <a:endParaRPr lang="ru-RU" sz="2800" dirty="0">
              <a:solidFill>
                <a:schemeClr val="accent1">
                  <a:lumMod val="75000"/>
                </a:schemeClr>
              </a:solidFill>
            </a:endParaRPr>
          </a:p>
        </p:txBody>
      </p:sp>
      <p:pic>
        <p:nvPicPr>
          <p:cNvPr id="4" name="Рисунок 3">
            <a:extLst>
              <a:ext uri="{FF2B5EF4-FFF2-40B4-BE49-F238E27FC236}">
                <a16:creationId xmlns:a16="http://schemas.microsoft.com/office/drawing/2014/main" id="{09EDE312-9372-70E6-A134-8025317650D0}"/>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6749" y="870267"/>
            <a:ext cx="5339103" cy="2222549"/>
          </a:xfrm>
          <a:prstGeom prst="rect">
            <a:avLst/>
          </a:prstGeom>
        </p:spPr>
      </p:pic>
      <p:sp>
        <p:nvSpPr>
          <p:cNvPr id="5" name="TextBox 4">
            <a:extLst>
              <a:ext uri="{FF2B5EF4-FFF2-40B4-BE49-F238E27FC236}">
                <a16:creationId xmlns:a16="http://schemas.microsoft.com/office/drawing/2014/main" id="{F056300B-D140-94F8-7403-42AEF579084F}"/>
              </a:ext>
            </a:extLst>
          </p:cNvPr>
          <p:cNvSpPr txBox="1"/>
          <p:nvPr/>
        </p:nvSpPr>
        <p:spPr>
          <a:xfrm>
            <a:off x="22168" y="45028"/>
            <a:ext cx="12192000" cy="954107"/>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2800" i="0" u="none" strike="noStrike" kern="1200" cap="none" spc="0" normalizeH="0" baseline="0" noProof="0" dirty="0">
                <a:ln>
                  <a:noFill/>
                </a:ln>
                <a:solidFill>
                  <a:srgbClr val="4472C4">
                    <a:lumMod val="75000"/>
                  </a:srgbClr>
                </a:solidFill>
                <a:effectLst/>
                <a:uLnTx/>
                <a:uFillTx/>
                <a:latin typeface="Calibri" panose="020F0502020204030204"/>
                <a:ea typeface="+mn-ea"/>
                <a:cs typeface="Times New Roman" panose="02020603050405020304" pitchFamily="18" charset="0"/>
              </a:rPr>
              <a:t>Сравнительная оценка степени тяжести РИПК при разных схемах воздействия протонов</a:t>
            </a:r>
          </a:p>
        </p:txBody>
      </p:sp>
      <p:sp>
        <p:nvSpPr>
          <p:cNvPr id="3" name="TextBox 2">
            <a:extLst>
              <a:ext uri="{FF2B5EF4-FFF2-40B4-BE49-F238E27FC236}">
                <a16:creationId xmlns:a16="http://schemas.microsoft.com/office/drawing/2014/main" id="{65316BDE-D234-573D-ABD3-0CFE15D3EE4B}"/>
              </a:ext>
            </a:extLst>
          </p:cNvPr>
          <p:cNvSpPr txBox="1"/>
          <p:nvPr/>
        </p:nvSpPr>
        <p:spPr>
          <a:xfrm>
            <a:off x="7162800" y="1343025"/>
            <a:ext cx="4781550" cy="1600438"/>
          </a:xfrm>
          <a:prstGeom prst="rect">
            <a:avLst/>
          </a:prstGeom>
          <a:noFill/>
        </p:spPr>
        <p:txBody>
          <a:bodyPr wrap="square" rtlCol="0">
            <a:spAutoFit/>
          </a:bodyPr>
          <a:lstStyle/>
          <a:p>
            <a:endParaRPr lang="ru-RU" sz="2000" dirty="0"/>
          </a:p>
          <a:p>
            <a:endParaRPr lang="ru-RU" sz="2000" dirty="0"/>
          </a:p>
          <a:p>
            <a:endParaRPr lang="ru-RU" sz="2000" dirty="0"/>
          </a:p>
          <a:p>
            <a:endParaRPr lang="ru-RU" sz="2000" dirty="0"/>
          </a:p>
          <a:p>
            <a:endParaRPr lang="ru-RU" dirty="0"/>
          </a:p>
        </p:txBody>
      </p:sp>
      <p:sp>
        <p:nvSpPr>
          <p:cNvPr id="7" name="TextBox 6">
            <a:extLst>
              <a:ext uri="{FF2B5EF4-FFF2-40B4-BE49-F238E27FC236}">
                <a16:creationId xmlns:a16="http://schemas.microsoft.com/office/drawing/2014/main" id="{DCAB78A6-BCDB-CFD7-64EE-B05F4D4F7525}"/>
              </a:ext>
            </a:extLst>
          </p:cNvPr>
          <p:cNvSpPr txBox="1"/>
          <p:nvPr/>
        </p:nvSpPr>
        <p:spPr>
          <a:xfrm>
            <a:off x="204788" y="3206919"/>
            <a:ext cx="5508592" cy="58477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ru-RU" sz="1600" b="1" i="0" u="none" strike="noStrike" kern="1200" cap="none" spc="0" normalizeH="0" baseline="0" noProof="0" dirty="0">
                <a:ln>
                  <a:noFill/>
                </a:ln>
                <a:solidFill>
                  <a:prstClr val="white">
                    <a:lumMod val="50000"/>
                  </a:prstClr>
                </a:solidFill>
                <a:effectLst/>
                <a:uLnTx/>
                <a:uFillTx/>
                <a:latin typeface="Calibri" panose="020F0502020204030204"/>
                <a:ea typeface="+mn-ea"/>
                <a:cs typeface="+mn-cs"/>
              </a:rPr>
              <a:t>Данные представлены как среднее значение степени тяжести РИПК (</a:t>
            </a:r>
            <a:r>
              <a:rPr lang="en-US" sz="1600" b="1" dirty="0">
                <a:solidFill>
                  <a:prstClr val="white">
                    <a:lumMod val="50000"/>
                  </a:prstClr>
                </a:solidFill>
                <a:latin typeface="Calibri" panose="020F0502020204030204"/>
              </a:rPr>
              <a:t>n=10)</a:t>
            </a:r>
            <a:endParaRPr kumimoji="0" lang="ru-RU" sz="1600" b="1" i="0" u="none" strike="noStrike" kern="1200" cap="none" spc="0" normalizeH="0" baseline="0" noProof="0" dirty="0">
              <a:ln>
                <a:noFill/>
              </a:ln>
              <a:solidFill>
                <a:prstClr val="white">
                  <a:lumMod val="50000"/>
                </a:prstClr>
              </a:solidFill>
              <a:effectLst/>
              <a:uLnTx/>
              <a:uFillTx/>
              <a:latin typeface="Calibri" panose="020F0502020204030204"/>
              <a:ea typeface="+mn-ea"/>
              <a:cs typeface="+mn-cs"/>
            </a:endParaRPr>
          </a:p>
        </p:txBody>
      </p:sp>
      <p:sp>
        <p:nvSpPr>
          <p:cNvPr id="6" name="Прямоугольник 5"/>
          <p:cNvSpPr/>
          <p:nvPr/>
        </p:nvSpPr>
        <p:spPr>
          <a:xfrm>
            <a:off x="6118168" y="1113765"/>
            <a:ext cx="5535310" cy="5355312"/>
          </a:xfrm>
          <a:prstGeom prst="rect">
            <a:avLst/>
          </a:prstGeom>
        </p:spPr>
        <p:txBody>
          <a:bodyPr wrap="square">
            <a:spAutoFit/>
          </a:bodyPr>
          <a:lstStyle/>
          <a:p>
            <a:pPr algn="just"/>
            <a:r>
              <a:rPr lang="ru-RU" dirty="0"/>
              <a:t>По выраженности кожных реакций и гистологическому анализу было показано, что фракционирование (особенно при схеме 5 Гр × 6) снижает тяжесть РИПК, ускоряет регенерацию эпидермиса и предотвращает стойкую гиперплазию</a:t>
            </a:r>
            <a:r>
              <a:rPr lang="ru-RU" dirty="0" smtClean="0"/>
              <a:t>.</a:t>
            </a:r>
          </a:p>
          <a:p>
            <a:pPr algn="just"/>
            <a:endParaRPr lang="ru-RU" dirty="0" smtClean="0"/>
          </a:p>
          <a:p>
            <a:pPr algn="just"/>
            <a:r>
              <a:rPr lang="ru-RU" dirty="0" smtClean="0"/>
              <a:t>На </a:t>
            </a:r>
            <a:r>
              <a:rPr lang="ru-RU" dirty="0"/>
              <a:t>уровне экспрессии генов фракционированные режимы индуцируют экспрессию генов антиоксидантной защиты (SOD1, SOD2, CAT) и репарации ДНК (OGG1), тогда как однократное воздействие подавляет данные гены и формирует специфический </a:t>
            </a:r>
            <a:r>
              <a:rPr lang="ru-RU" dirty="0" err="1"/>
              <a:t>провоспалительный</a:t>
            </a:r>
            <a:r>
              <a:rPr lang="ru-RU" dirty="0"/>
              <a:t> ответ на фоне истощения защитных механизмов</a:t>
            </a:r>
            <a:r>
              <a:rPr lang="ru-RU" dirty="0" smtClean="0"/>
              <a:t>.</a:t>
            </a:r>
          </a:p>
          <a:p>
            <a:pPr algn="just"/>
            <a:endParaRPr lang="ru-RU" dirty="0"/>
          </a:p>
          <a:p>
            <a:pPr algn="just"/>
            <a:r>
              <a:rPr lang="ru-RU" dirty="0" smtClean="0"/>
              <a:t>Иммуноферментный </a:t>
            </a:r>
            <a:r>
              <a:rPr lang="ru-RU" dirty="0"/>
              <a:t>анализ плазмы крови на 9-й неделе не выявил значимых изменений концентрации IL-1</a:t>
            </a:r>
            <a:r>
              <a:rPr lang="en-US" dirty="0"/>
              <a:t>a</a:t>
            </a:r>
            <a:r>
              <a:rPr lang="ru-RU" dirty="0"/>
              <a:t>, TNF-</a:t>
            </a:r>
            <a:r>
              <a:rPr lang="en-US" dirty="0"/>
              <a:t>a</a:t>
            </a:r>
            <a:r>
              <a:rPr lang="ru-RU" dirty="0"/>
              <a:t> и TGF-</a:t>
            </a:r>
            <a:r>
              <a:rPr lang="en-US" dirty="0"/>
              <a:t>b</a:t>
            </a:r>
            <a:r>
              <a:rPr lang="ru-RU" dirty="0"/>
              <a:t>, что подтверждает локальный характер повреждения и отсутствие системного воспалительного ответа.</a:t>
            </a:r>
          </a:p>
        </p:txBody>
      </p:sp>
      <p:pic>
        <p:nvPicPr>
          <p:cNvPr id="14" name="Рисунок 13">
            <a:extLst>
              <a:ext uri="{FF2B5EF4-FFF2-40B4-BE49-F238E27FC236}">
                <a16:creationId xmlns:a16="http://schemas.microsoft.com/office/drawing/2014/main" id="{3401E6EF-1C84-1124-6412-D1DE9E64AB3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87668" y="4110474"/>
            <a:ext cx="4830511" cy="2380252"/>
          </a:xfrm>
          <a:prstGeom prst="rect">
            <a:avLst/>
          </a:prstGeom>
        </p:spPr>
      </p:pic>
    </p:spTree>
    <p:extLst>
      <p:ext uri="{BB962C8B-B14F-4D97-AF65-F5344CB8AC3E}">
        <p14:creationId xmlns:p14="http://schemas.microsoft.com/office/powerpoint/2010/main" val="13725804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rotWithShape="1">
          <a:blip r:embed="rId2"/>
          <a:srcRect l="20875" t="21819" r="3744" b="15312"/>
          <a:stretch/>
        </p:blipFill>
        <p:spPr>
          <a:xfrm>
            <a:off x="1548942" y="1408853"/>
            <a:ext cx="8717865" cy="4089862"/>
          </a:xfrm>
          <a:prstGeom prst="rect">
            <a:avLst/>
          </a:prstGeom>
        </p:spPr>
      </p:pic>
      <p:sp>
        <p:nvSpPr>
          <p:cNvPr id="4" name="TextBox 3">
            <a:extLst>
              <a:ext uri="{FF2B5EF4-FFF2-40B4-BE49-F238E27FC236}">
                <a16:creationId xmlns:a16="http://schemas.microsoft.com/office/drawing/2014/main" id="{A29AD149-B578-7C35-F43A-AF98F9FDA612}"/>
              </a:ext>
            </a:extLst>
          </p:cNvPr>
          <p:cNvSpPr txBox="1"/>
          <p:nvPr/>
        </p:nvSpPr>
        <p:spPr>
          <a:xfrm>
            <a:off x="-250844" y="221413"/>
            <a:ext cx="12317438" cy="954107"/>
          </a:xfrm>
          <a:prstGeom prst="rect">
            <a:avLst/>
          </a:prstGeom>
          <a:noFill/>
        </p:spPr>
        <p:txBody>
          <a:bodyPr wrap="square">
            <a:spAutoFit/>
          </a:bodyPr>
          <a:lstStyle/>
          <a:p>
            <a:pPr lvl="0" indent="457200" algn="ctr">
              <a:defRPr/>
            </a:pPr>
            <a:r>
              <a:rPr lang="ru-RU" sz="2800" dirty="0">
                <a:solidFill>
                  <a:srgbClr val="4472C4">
                    <a:lumMod val="75000"/>
                  </a:srgbClr>
                </a:solidFill>
                <a:cs typeface="Times New Roman" panose="02020603050405020304" pitchFamily="18" charset="0"/>
              </a:rPr>
              <a:t>Разработка и характеристика модели радиационно-индуцированного </a:t>
            </a:r>
            <a:r>
              <a:rPr lang="ru-RU" sz="2800" dirty="0" smtClean="0">
                <a:solidFill>
                  <a:srgbClr val="4472C4">
                    <a:lumMod val="75000"/>
                  </a:srgbClr>
                </a:solidFill>
                <a:cs typeface="Times New Roman" panose="02020603050405020304" pitchFamily="18" charset="0"/>
              </a:rPr>
              <a:t>орального </a:t>
            </a:r>
            <a:r>
              <a:rPr lang="ru-RU" sz="2800" dirty="0" err="1" smtClean="0">
                <a:solidFill>
                  <a:srgbClr val="4472C4">
                    <a:lumMod val="75000"/>
                  </a:srgbClr>
                </a:solidFill>
                <a:cs typeface="Times New Roman" panose="02020603050405020304" pitchFamily="18" charset="0"/>
              </a:rPr>
              <a:t>мукозита</a:t>
            </a:r>
            <a:r>
              <a:rPr lang="ru-RU" sz="2800" dirty="0" smtClean="0">
                <a:solidFill>
                  <a:srgbClr val="4472C4">
                    <a:lumMod val="75000"/>
                  </a:srgbClr>
                </a:solidFill>
                <a:cs typeface="Times New Roman" panose="02020603050405020304" pitchFamily="18" charset="0"/>
              </a:rPr>
              <a:t> (РИОМ)</a:t>
            </a:r>
            <a:endParaRPr lang="ru-RU" sz="2800" dirty="0">
              <a:solidFill>
                <a:srgbClr val="4472C4">
                  <a:lumMod val="75000"/>
                </a:srgbClr>
              </a:solidFill>
              <a:cs typeface="Times New Roman" panose="02020603050405020304" pitchFamily="18" charset="0"/>
            </a:endParaRPr>
          </a:p>
        </p:txBody>
      </p:sp>
      <p:sp>
        <p:nvSpPr>
          <p:cNvPr id="5" name="Прямоугольник 4"/>
          <p:cNvSpPr/>
          <p:nvPr/>
        </p:nvSpPr>
        <p:spPr>
          <a:xfrm>
            <a:off x="4644211" y="5547382"/>
            <a:ext cx="2219454" cy="369332"/>
          </a:xfrm>
          <a:prstGeom prst="rect">
            <a:avLst/>
          </a:prstGeom>
        </p:spPr>
        <p:txBody>
          <a:bodyPr wrap="none">
            <a:spAutoFit/>
          </a:bodyPr>
          <a:lstStyle/>
          <a:p>
            <a:r>
              <a:rPr lang="ru-RU" dirty="0" smtClean="0">
                <a:solidFill>
                  <a:srgbClr val="4472C4">
                    <a:lumMod val="75000"/>
                  </a:srgbClr>
                </a:solidFill>
                <a:cs typeface="Times New Roman" panose="02020603050405020304" pitchFamily="18" charset="0"/>
              </a:rPr>
              <a:t>Схема эксперимента</a:t>
            </a:r>
            <a:endParaRPr lang="ru-RU" dirty="0"/>
          </a:p>
        </p:txBody>
      </p:sp>
      <p:sp>
        <p:nvSpPr>
          <p:cNvPr id="2" name="Номер слайда 1"/>
          <p:cNvSpPr>
            <a:spLocks noGrp="1"/>
          </p:cNvSpPr>
          <p:nvPr>
            <p:ph type="sldNum" sz="quarter" idx="12"/>
          </p:nvPr>
        </p:nvSpPr>
        <p:spPr/>
        <p:txBody>
          <a:bodyPr/>
          <a:lstStyle/>
          <a:p>
            <a:fld id="{F1227A6C-A7EB-4AAD-9805-70BC9D54C728}" type="slidenum">
              <a:rPr lang="ru-RU" smtClean="0"/>
              <a:t>27</a:t>
            </a:fld>
            <a:endParaRPr lang="ru-RU"/>
          </a:p>
        </p:txBody>
      </p:sp>
    </p:spTree>
    <p:extLst>
      <p:ext uri="{BB962C8B-B14F-4D97-AF65-F5344CB8AC3E}">
        <p14:creationId xmlns:p14="http://schemas.microsoft.com/office/powerpoint/2010/main" val="85053957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extBox 5">
            <a:extLst>
              <a:ext uri="{FF2B5EF4-FFF2-40B4-BE49-F238E27FC236}">
                <a16:creationId xmlns:a16="http://schemas.microsoft.com/office/drawing/2014/main" id="{A9695CE4-AFBB-17B3-A7BE-CDE2CA8793EC}"/>
              </a:ext>
            </a:extLst>
          </p:cNvPr>
          <p:cNvSpPr txBox="1"/>
          <p:nvPr/>
        </p:nvSpPr>
        <p:spPr>
          <a:xfrm>
            <a:off x="3489479" y="612870"/>
            <a:ext cx="4788534" cy="369332"/>
          </a:xfrm>
          <a:prstGeom prst="rect">
            <a:avLst/>
          </a:prstGeom>
          <a:noFill/>
        </p:spPr>
        <p:txBody>
          <a:bodyPr wrap="square">
            <a:spAutoFit/>
          </a:bodyPr>
          <a:lstStyle/>
          <a:p>
            <a:pPr algn="ctr"/>
            <a:r>
              <a:rPr lang="ru-RU" b="1" dirty="0">
                <a:cs typeface="Times New Roman" panose="02020603050405020304" pitchFamily="18" charset="0"/>
              </a:rPr>
              <a:t>Позиционирование </a:t>
            </a:r>
            <a:r>
              <a:rPr lang="ru-RU" b="1" dirty="0" smtClean="0">
                <a:cs typeface="Times New Roman" panose="02020603050405020304" pitchFamily="18" charset="0"/>
              </a:rPr>
              <a:t>животных при облучении</a:t>
            </a:r>
            <a:endParaRPr lang="ru-RU" b="1" dirty="0">
              <a:cs typeface="Times New Roman" panose="02020603050405020304" pitchFamily="18" charset="0"/>
            </a:endParaRPr>
          </a:p>
        </p:txBody>
      </p:sp>
      <p:sp>
        <p:nvSpPr>
          <p:cNvPr id="7" name="Номер слайда 6"/>
          <p:cNvSpPr>
            <a:spLocks noGrp="1"/>
          </p:cNvSpPr>
          <p:nvPr>
            <p:ph type="sldNum" sz="quarter" idx="12"/>
          </p:nvPr>
        </p:nvSpPr>
        <p:spPr>
          <a:xfrm>
            <a:off x="9023176" y="118507"/>
            <a:ext cx="2743200" cy="365125"/>
          </a:xfrm>
        </p:spPr>
        <p:txBody>
          <a:bodyPr/>
          <a:lstStyle/>
          <a:p>
            <a:fld id="{63998C04-8B79-444D-8F37-01F9733F40DF}" type="slidenum">
              <a:rPr lang="ru-RU" sz="2000" b="1" smtClean="0">
                <a:solidFill>
                  <a:srgbClr val="3333CC"/>
                </a:solidFill>
              </a:rPr>
              <a:t>28</a:t>
            </a:fld>
            <a:endParaRPr lang="ru-RU" sz="2000" b="1" dirty="0">
              <a:solidFill>
                <a:srgbClr val="3333CC"/>
              </a:solidFill>
            </a:endParaRPr>
          </a:p>
        </p:txBody>
      </p:sp>
      <p:pic>
        <p:nvPicPr>
          <p:cNvPr id="13" name="Рисунок 12">
            <a:extLst>
              <a:ext uri="{FF2B5EF4-FFF2-40B4-BE49-F238E27FC236}">
                <a16:creationId xmlns:a16="http://schemas.microsoft.com/office/drawing/2014/main" id="{C6A3FEF7-14A6-6DBE-4D7D-31EE58F7F0BD}"/>
              </a:ext>
            </a:extLst>
          </p:cNvPr>
          <p:cNvPicPr>
            <a:picLocks noChangeAspect="1"/>
          </p:cNvPicPr>
          <p:nvPr/>
        </p:nvPicPr>
        <p:blipFill>
          <a:blip r:embed="rId3"/>
          <a:srcRect l="7747" t="9788"/>
          <a:stretch/>
        </p:blipFill>
        <p:spPr>
          <a:xfrm>
            <a:off x="3431135" y="1993971"/>
            <a:ext cx="2721733" cy="2013430"/>
          </a:xfrm>
          <a:prstGeom prst="rect">
            <a:avLst/>
          </a:prstGeom>
        </p:spPr>
      </p:pic>
      <p:sp>
        <p:nvSpPr>
          <p:cNvPr id="14" name="TextBox 13">
            <a:extLst>
              <a:ext uri="{FF2B5EF4-FFF2-40B4-BE49-F238E27FC236}">
                <a16:creationId xmlns:a16="http://schemas.microsoft.com/office/drawing/2014/main" id="{1BA5D730-F4EF-BBDC-84F9-DB3E8A957626}"/>
              </a:ext>
            </a:extLst>
          </p:cNvPr>
          <p:cNvSpPr txBox="1"/>
          <p:nvPr/>
        </p:nvSpPr>
        <p:spPr>
          <a:xfrm>
            <a:off x="3792082" y="2204419"/>
            <a:ext cx="1773819" cy="338554"/>
          </a:xfrm>
          <a:prstGeom prst="rect">
            <a:avLst/>
          </a:prstGeom>
          <a:noFill/>
        </p:spPr>
        <p:txBody>
          <a:bodyPr wrap="none" rtlCol="0">
            <a:spAutoFit/>
          </a:bodyPr>
          <a:lstStyle/>
          <a:p>
            <a:r>
              <a:rPr lang="ru-RU" sz="1600" b="1" dirty="0"/>
              <a:t>Протонный пучок</a:t>
            </a:r>
          </a:p>
        </p:txBody>
      </p:sp>
      <p:pic>
        <p:nvPicPr>
          <p:cNvPr id="20" name="Рисунок 19">
            <a:extLst>
              <a:ext uri="{FF2B5EF4-FFF2-40B4-BE49-F238E27FC236}">
                <a16:creationId xmlns:a16="http://schemas.microsoft.com/office/drawing/2014/main" id="{4C4F13E4-865F-CE88-7E6C-6AEB5FE954C0}"/>
              </a:ext>
            </a:extLst>
          </p:cNvPr>
          <p:cNvPicPr>
            <a:picLocks noChangeAspect="1"/>
          </p:cNvPicPr>
          <p:nvPr/>
        </p:nvPicPr>
        <p:blipFill>
          <a:blip r:embed="rId4"/>
          <a:srcRect l="19277" r="11851"/>
          <a:stretch>
            <a:fillRect/>
          </a:stretch>
        </p:blipFill>
        <p:spPr>
          <a:xfrm>
            <a:off x="9276946" y="1261235"/>
            <a:ext cx="2794005" cy="3572227"/>
          </a:xfrm>
          <a:prstGeom prst="rect">
            <a:avLst/>
          </a:prstGeom>
        </p:spPr>
      </p:pic>
      <p:cxnSp>
        <p:nvCxnSpPr>
          <p:cNvPr id="28" name="Прямая со стрелкой 27">
            <a:extLst>
              <a:ext uri="{FF2B5EF4-FFF2-40B4-BE49-F238E27FC236}">
                <a16:creationId xmlns:a16="http://schemas.microsoft.com/office/drawing/2014/main" id="{EAA34C66-014A-232C-B933-D14FB2FD1A4D}"/>
              </a:ext>
            </a:extLst>
          </p:cNvPr>
          <p:cNvCxnSpPr>
            <a:cxnSpLocks/>
          </p:cNvCxnSpPr>
          <p:nvPr/>
        </p:nvCxnSpPr>
        <p:spPr>
          <a:xfrm flipH="1">
            <a:off x="4210160" y="2612652"/>
            <a:ext cx="171329" cy="38803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32" name="Прямая со стрелкой 31">
            <a:extLst>
              <a:ext uri="{FF2B5EF4-FFF2-40B4-BE49-F238E27FC236}">
                <a16:creationId xmlns:a16="http://schemas.microsoft.com/office/drawing/2014/main" id="{96614FDD-ACD8-8C32-CE46-E52281422909}"/>
              </a:ext>
            </a:extLst>
          </p:cNvPr>
          <p:cNvCxnSpPr>
            <a:cxnSpLocks/>
          </p:cNvCxnSpPr>
          <p:nvPr/>
        </p:nvCxnSpPr>
        <p:spPr>
          <a:xfrm flipH="1">
            <a:off x="3792082" y="3578210"/>
            <a:ext cx="226032" cy="458671"/>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4" name="TextBox 33">
            <a:extLst>
              <a:ext uri="{FF2B5EF4-FFF2-40B4-BE49-F238E27FC236}">
                <a16:creationId xmlns:a16="http://schemas.microsoft.com/office/drawing/2014/main" id="{45DD160B-5EAA-FB4F-0CB1-0385B353A2E6}"/>
              </a:ext>
            </a:extLst>
          </p:cNvPr>
          <p:cNvSpPr txBox="1"/>
          <p:nvPr/>
        </p:nvSpPr>
        <p:spPr>
          <a:xfrm>
            <a:off x="9544833" y="1407037"/>
            <a:ext cx="1953676" cy="338554"/>
          </a:xfrm>
          <a:prstGeom prst="rect">
            <a:avLst/>
          </a:prstGeom>
          <a:noFill/>
        </p:spPr>
        <p:txBody>
          <a:bodyPr wrap="none" rtlCol="0">
            <a:spAutoFit/>
          </a:bodyPr>
          <a:lstStyle/>
          <a:p>
            <a:r>
              <a:rPr lang="ru-RU" sz="1600" b="1" dirty="0"/>
              <a:t>Рентгеновские лучи</a:t>
            </a:r>
          </a:p>
        </p:txBody>
      </p:sp>
      <p:sp>
        <p:nvSpPr>
          <p:cNvPr id="3" name="Прямоугольник 2"/>
          <p:cNvSpPr/>
          <p:nvPr/>
        </p:nvSpPr>
        <p:spPr>
          <a:xfrm>
            <a:off x="498265" y="4581413"/>
            <a:ext cx="4235968" cy="1200329"/>
          </a:xfrm>
          <a:prstGeom prst="rect">
            <a:avLst/>
          </a:prstGeom>
        </p:spPr>
        <p:txBody>
          <a:bodyPr wrap="none">
            <a:spAutoFit/>
          </a:bodyPr>
          <a:lstStyle/>
          <a:p>
            <a:pPr marL="285750" indent="-285750">
              <a:buFont typeface="Arial" panose="020B0604020202020204" pitchFamily="34" charset="0"/>
              <a:buChar char="•"/>
            </a:pPr>
            <a:r>
              <a:rPr lang="ru-RU" dirty="0"/>
              <a:t>10-20 Гр (150 МэВ)</a:t>
            </a:r>
          </a:p>
          <a:p>
            <a:pPr marL="285750" indent="-285750">
              <a:buFont typeface="Arial" panose="020B0604020202020204" pitchFamily="34" charset="0"/>
              <a:buChar char="•"/>
            </a:pPr>
            <a:r>
              <a:rPr lang="ru-RU" dirty="0"/>
              <a:t>Напролёт</a:t>
            </a:r>
          </a:p>
          <a:p>
            <a:pPr marL="285750" indent="-285750">
              <a:buFont typeface="Arial" panose="020B0604020202020204" pitchFamily="34" charset="0"/>
              <a:buChar char="•"/>
            </a:pPr>
            <a:r>
              <a:rPr lang="ru-RU" dirty="0" err="1"/>
              <a:t>Краниально</a:t>
            </a:r>
            <a:r>
              <a:rPr lang="ru-RU" dirty="0"/>
              <a:t> (площадь поля </a:t>
            </a:r>
            <a:r>
              <a:rPr lang="ru-RU" dirty="0">
                <a:cs typeface="Times New Roman" panose="02020603050405020304" pitchFamily="18" charset="0"/>
              </a:rPr>
              <a:t>27х14 мм</a:t>
            </a:r>
            <a:r>
              <a:rPr lang="ru-RU" dirty="0" smtClean="0">
                <a:cs typeface="Times New Roman" panose="02020603050405020304" pitchFamily="18" charset="0"/>
              </a:rPr>
              <a:t>)</a:t>
            </a:r>
          </a:p>
          <a:p>
            <a:pPr marL="285750" indent="-285750">
              <a:buFont typeface="Arial" panose="020B0604020202020204" pitchFamily="34" charset="0"/>
              <a:buChar char="•"/>
            </a:pPr>
            <a:r>
              <a:rPr lang="ru-RU" dirty="0" smtClean="0">
                <a:cs typeface="Times New Roman" panose="02020603050405020304" pitchFamily="18" charset="0"/>
              </a:rPr>
              <a:t>Однократно </a:t>
            </a:r>
            <a:endParaRPr lang="ru-RU" dirty="0"/>
          </a:p>
        </p:txBody>
      </p:sp>
      <p:sp>
        <p:nvSpPr>
          <p:cNvPr id="25" name="TextBox 24">
            <a:extLst>
              <a:ext uri="{FF2B5EF4-FFF2-40B4-BE49-F238E27FC236}">
                <a16:creationId xmlns:a16="http://schemas.microsoft.com/office/drawing/2014/main" id="{C4767430-6906-6F34-B9CD-9E948EF85F6F}"/>
              </a:ext>
            </a:extLst>
          </p:cNvPr>
          <p:cNvSpPr txBox="1"/>
          <p:nvPr/>
        </p:nvSpPr>
        <p:spPr>
          <a:xfrm>
            <a:off x="9732063" y="3925042"/>
            <a:ext cx="1766446" cy="338554"/>
          </a:xfrm>
          <a:prstGeom prst="rect">
            <a:avLst/>
          </a:prstGeom>
          <a:noFill/>
        </p:spPr>
        <p:txBody>
          <a:bodyPr wrap="none" rtlCol="0">
            <a:spAutoFit/>
          </a:bodyPr>
          <a:lstStyle/>
          <a:p>
            <a:r>
              <a:rPr lang="ru-RU" sz="1600" b="1" dirty="0">
                <a:cs typeface="Times New Roman" panose="02020603050405020304" pitchFamily="18" charset="0"/>
              </a:rPr>
              <a:t>Свинцовый экран</a:t>
            </a:r>
          </a:p>
        </p:txBody>
      </p:sp>
      <p:sp>
        <p:nvSpPr>
          <p:cNvPr id="29" name="Прямоугольник 28"/>
          <p:cNvSpPr/>
          <p:nvPr/>
        </p:nvSpPr>
        <p:spPr>
          <a:xfrm>
            <a:off x="6586694" y="4807238"/>
            <a:ext cx="3920882" cy="923330"/>
          </a:xfrm>
          <a:prstGeom prst="rect">
            <a:avLst/>
          </a:prstGeom>
        </p:spPr>
        <p:txBody>
          <a:bodyPr wrap="none">
            <a:spAutoFit/>
          </a:bodyPr>
          <a:lstStyle/>
          <a:p>
            <a:pPr marL="285750" indent="-285750">
              <a:buFont typeface="Arial" panose="020B0604020202020204" pitchFamily="34" charset="0"/>
              <a:buChar char="•"/>
            </a:pPr>
            <a:r>
              <a:rPr lang="ru-RU" dirty="0"/>
              <a:t>10-20 Гр (1 Гр/мин)</a:t>
            </a:r>
          </a:p>
          <a:p>
            <a:pPr marL="285750" indent="-285750">
              <a:buFont typeface="Arial" panose="020B0604020202020204" pitchFamily="34" charset="0"/>
              <a:buChar char="•"/>
            </a:pPr>
            <a:r>
              <a:rPr lang="ru-RU" dirty="0" err="1"/>
              <a:t>Краниально</a:t>
            </a:r>
            <a:r>
              <a:rPr lang="ru-RU" dirty="0"/>
              <a:t> (диаметр поля </a:t>
            </a:r>
            <a:r>
              <a:rPr lang="ru-RU" dirty="0">
                <a:cs typeface="Times New Roman" panose="02020603050405020304" pitchFamily="18" charset="0"/>
              </a:rPr>
              <a:t>54 мм)</a:t>
            </a:r>
          </a:p>
          <a:p>
            <a:pPr marL="285750" indent="-285750">
              <a:buFont typeface="Arial" panose="020B0604020202020204" pitchFamily="34" charset="0"/>
              <a:buChar char="•"/>
            </a:pPr>
            <a:r>
              <a:rPr lang="ru-RU" dirty="0" smtClean="0">
                <a:cs typeface="Times New Roman" panose="02020603050405020304" pitchFamily="18" charset="0"/>
              </a:rPr>
              <a:t>Однократно </a:t>
            </a:r>
            <a:endParaRPr lang="ru-RU" dirty="0"/>
          </a:p>
        </p:txBody>
      </p:sp>
      <p:sp>
        <p:nvSpPr>
          <p:cNvPr id="4" name="Прямоугольник 3"/>
          <p:cNvSpPr/>
          <p:nvPr/>
        </p:nvSpPr>
        <p:spPr>
          <a:xfrm>
            <a:off x="3790315" y="995162"/>
            <a:ext cx="4067908" cy="369332"/>
          </a:xfrm>
          <a:prstGeom prst="rect">
            <a:avLst/>
          </a:prstGeom>
        </p:spPr>
        <p:txBody>
          <a:bodyPr wrap="none">
            <a:spAutoFit/>
          </a:bodyPr>
          <a:lstStyle/>
          <a:p>
            <a:r>
              <a:rPr lang="en-US" dirty="0"/>
              <a:t>(</a:t>
            </a:r>
            <a:r>
              <a:rPr lang="ru-RU" dirty="0"/>
              <a:t>Аутбредные мыши самцы </a:t>
            </a:r>
            <a:r>
              <a:rPr lang="en-US" dirty="0"/>
              <a:t>SHK</a:t>
            </a:r>
            <a:r>
              <a:rPr lang="ru-RU" dirty="0"/>
              <a:t>, </a:t>
            </a:r>
            <a:r>
              <a:rPr lang="en-US" dirty="0"/>
              <a:t>n=</a:t>
            </a:r>
            <a:r>
              <a:rPr lang="ru-RU" dirty="0"/>
              <a:t>8-</a:t>
            </a:r>
            <a:r>
              <a:rPr lang="en-US" dirty="0"/>
              <a:t>10)</a:t>
            </a:r>
            <a:endParaRPr lang="ru-RU" dirty="0"/>
          </a:p>
        </p:txBody>
      </p:sp>
      <p:sp>
        <p:nvSpPr>
          <p:cNvPr id="8" name="TextBox 7">
            <a:extLst>
              <a:ext uri="{FF2B5EF4-FFF2-40B4-BE49-F238E27FC236}">
                <a16:creationId xmlns:a16="http://schemas.microsoft.com/office/drawing/2014/main" id="{D93A82B4-59A5-8086-A838-0B392E06B03B}"/>
              </a:ext>
            </a:extLst>
          </p:cNvPr>
          <p:cNvSpPr txBox="1"/>
          <p:nvPr/>
        </p:nvSpPr>
        <p:spPr>
          <a:xfrm>
            <a:off x="405806" y="5806802"/>
            <a:ext cx="5701737" cy="923330"/>
          </a:xfrm>
          <a:prstGeom prst="rect">
            <a:avLst/>
          </a:prstGeom>
        </p:spPr>
        <p:style>
          <a:lnRef idx="1">
            <a:schemeClr val="accent3"/>
          </a:lnRef>
          <a:fillRef idx="1003">
            <a:schemeClr val="lt2"/>
          </a:fillRef>
          <a:effectRef idx="1">
            <a:schemeClr val="accent3"/>
          </a:effectRef>
          <a:fontRef idx="minor">
            <a:schemeClr val="dk1"/>
          </a:fontRef>
        </p:style>
        <p:txBody>
          <a:bodyPr wrap="square">
            <a:spAutoFit/>
          </a:bodyPr>
          <a:lstStyle/>
          <a:p>
            <a:pPr algn="ctr"/>
            <a:r>
              <a:rPr lang="ru-RU" dirty="0"/>
              <a:t>Протонно-терапевтический комплекс «</a:t>
            </a:r>
            <a:r>
              <a:rPr lang="ru-RU" dirty="0" err="1"/>
              <a:t>Прометеус</a:t>
            </a:r>
            <a:r>
              <a:rPr lang="ru-RU" dirty="0"/>
              <a:t>» филиала «Физико-технический центр» Физического института им. П. Н. Лебедева РАН (г. Протвино, Россия)</a:t>
            </a:r>
          </a:p>
        </p:txBody>
      </p:sp>
      <p:sp>
        <p:nvSpPr>
          <p:cNvPr id="11" name="TextBox 10">
            <a:extLst>
              <a:ext uri="{FF2B5EF4-FFF2-40B4-BE49-F238E27FC236}">
                <a16:creationId xmlns:a16="http://schemas.microsoft.com/office/drawing/2014/main" id="{1487A422-8219-8C4A-66BC-92AE57A2CE68}"/>
              </a:ext>
            </a:extLst>
          </p:cNvPr>
          <p:cNvSpPr txBox="1"/>
          <p:nvPr/>
        </p:nvSpPr>
        <p:spPr>
          <a:xfrm>
            <a:off x="6339544" y="5806802"/>
            <a:ext cx="5528392" cy="923330"/>
          </a:xfrm>
          <a:prstGeom prst="rect">
            <a:avLst/>
          </a:prstGeom>
        </p:spPr>
        <p:style>
          <a:lnRef idx="1">
            <a:schemeClr val="accent3"/>
          </a:lnRef>
          <a:fillRef idx="1003">
            <a:schemeClr val="lt2"/>
          </a:fillRef>
          <a:effectRef idx="1">
            <a:schemeClr val="accent3"/>
          </a:effectRef>
          <a:fontRef idx="minor">
            <a:schemeClr val="dk1"/>
          </a:fontRef>
        </p:style>
        <p:txBody>
          <a:bodyPr wrap="square">
            <a:spAutoFit/>
          </a:bodyPr>
          <a:lstStyle/>
          <a:p>
            <a:pPr algn="ctr"/>
            <a:r>
              <a:rPr lang="ru-RU" dirty="0"/>
              <a:t>Рентгеновская терапевтическая установка </a:t>
            </a:r>
            <a:r>
              <a:rPr lang="ru-RU" dirty="0" err="1"/>
              <a:t>МосРентген</a:t>
            </a:r>
            <a:r>
              <a:rPr lang="ru-RU" dirty="0"/>
              <a:t> РУТ-15 ЦКП ИБК РАН </a:t>
            </a:r>
          </a:p>
          <a:p>
            <a:pPr algn="ctr"/>
            <a:r>
              <a:rPr lang="ru-RU" dirty="0"/>
              <a:t>(г. Пущино, Россия)</a:t>
            </a:r>
          </a:p>
        </p:txBody>
      </p:sp>
      <p:pic>
        <p:nvPicPr>
          <p:cNvPr id="12" name="Рисунок 11">
            <a:extLst>
              <a:ext uri="{FF2B5EF4-FFF2-40B4-BE49-F238E27FC236}">
                <a16:creationId xmlns:a16="http://schemas.microsoft.com/office/drawing/2014/main" id="{42C9FC01-ECBB-6101-060C-5D8F5EDC5A32}"/>
              </a:ext>
            </a:extLst>
          </p:cNvPr>
          <p:cNvPicPr>
            <a:picLocks noChangeAspect="1"/>
          </p:cNvPicPr>
          <p:nvPr/>
        </p:nvPicPr>
        <p:blipFill>
          <a:blip r:embed="rId5"/>
          <a:srcRect t="22353" b="26476"/>
          <a:stretch>
            <a:fillRect/>
          </a:stretch>
        </p:blipFill>
        <p:spPr>
          <a:xfrm>
            <a:off x="180461" y="1657119"/>
            <a:ext cx="3148895" cy="2864554"/>
          </a:xfrm>
          <a:prstGeom prst="rect">
            <a:avLst/>
          </a:prstGeom>
          <a:ln>
            <a:solidFill>
              <a:schemeClr val="accent1"/>
            </a:solidFill>
          </a:ln>
        </p:spPr>
      </p:pic>
      <p:pic>
        <p:nvPicPr>
          <p:cNvPr id="18" name="Рисунок 17">
            <a:extLst>
              <a:ext uri="{FF2B5EF4-FFF2-40B4-BE49-F238E27FC236}">
                <a16:creationId xmlns:a16="http://schemas.microsoft.com/office/drawing/2014/main" id="{3DABD770-33E1-733C-13A9-CCC989BE9E65}"/>
              </a:ext>
            </a:extLst>
          </p:cNvPr>
          <p:cNvPicPr>
            <a:picLocks noChangeAspect="1"/>
          </p:cNvPicPr>
          <p:nvPr/>
        </p:nvPicPr>
        <p:blipFill>
          <a:blip r:embed="rId6"/>
          <a:srcRect l="7116" t="13545" b="7749"/>
          <a:stretch>
            <a:fillRect/>
          </a:stretch>
        </p:blipFill>
        <p:spPr>
          <a:xfrm>
            <a:off x="6573443" y="1619585"/>
            <a:ext cx="2569560" cy="3045866"/>
          </a:xfrm>
          <a:prstGeom prst="rect">
            <a:avLst/>
          </a:prstGeom>
          <a:ln>
            <a:solidFill>
              <a:schemeClr val="accent1"/>
            </a:solidFill>
          </a:ln>
        </p:spPr>
      </p:pic>
    </p:spTree>
    <p:extLst>
      <p:ext uri="{BB962C8B-B14F-4D97-AF65-F5344CB8AC3E}">
        <p14:creationId xmlns:p14="http://schemas.microsoft.com/office/powerpoint/2010/main" val="382156626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B51DE8-AC8B-C2DA-95EC-FEF34536AF6F}"/>
            </a:ext>
          </a:extLst>
        </p:cNvPr>
        <p:cNvGrpSpPr/>
        <p:nvPr/>
      </p:nvGrpSpPr>
      <p:grpSpPr>
        <a:xfrm>
          <a:off x="0" y="0"/>
          <a:ext cx="0" cy="0"/>
          <a:chOff x="0" y="0"/>
          <a:chExt cx="0" cy="0"/>
        </a:xfrm>
      </p:grpSpPr>
      <p:sp>
        <p:nvSpPr>
          <p:cNvPr id="8" name="TextBox 7">
            <a:extLst>
              <a:ext uri="{FF2B5EF4-FFF2-40B4-BE49-F238E27FC236}">
                <a16:creationId xmlns:a16="http://schemas.microsoft.com/office/drawing/2014/main" id="{4697429A-87A8-5D96-A4E5-65DBB6F64D67}"/>
              </a:ext>
            </a:extLst>
          </p:cNvPr>
          <p:cNvSpPr txBox="1"/>
          <p:nvPr/>
        </p:nvSpPr>
        <p:spPr>
          <a:xfrm>
            <a:off x="651053" y="5733677"/>
            <a:ext cx="10787865" cy="1261884"/>
          </a:xfrm>
          <a:prstGeom prst="rect">
            <a:avLst/>
          </a:prstGeom>
          <a:noFill/>
        </p:spPr>
        <p:txBody>
          <a:bodyPr wrap="square">
            <a:spAutoFit/>
          </a:bodyPr>
          <a:lstStyle/>
          <a:p>
            <a:pPr algn="ctr"/>
            <a:r>
              <a:rPr lang="ru-RU" sz="1600" b="1" dirty="0">
                <a:cs typeface="Times New Roman" panose="02020603050405020304" pitchFamily="18" charset="0"/>
              </a:rPr>
              <a:t>Репрезентативные изображения радиационно-индуцированных повреждений слизистой оболочки языка у мышей</a:t>
            </a:r>
          </a:p>
          <a:p>
            <a:pPr algn="ctr"/>
            <a:r>
              <a:rPr lang="ru-RU" sz="1600" b="1" dirty="0">
                <a:cs typeface="Times New Roman" panose="02020603050405020304" pitchFamily="18" charset="0"/>
              </a:rPr>
              <a:t>А) </a:t>
            </a:r>
            <a:r>
              <a:rPr lang="ru-RU" sz="1600" dirty="0">
                <a:cs typeface="Times New Roman" panose="02020603050405020304" pitchFamily="18" charset="0"/>
              </a:rPr>
              <a:t>Слизистая оболочка языка до окрашивания </a:t>
            </a:r>
            <a:r>
              <a:rPr lang="ru-RU" sz="1600" dirty="0" err="1">
                <a:cs typeface="Times New Roman" panose="02020603050405020304" pitchFamily="18" charset="0"/>
              </a:rPr>
              <a:t>толуидиновым</a:t>
            </a:r>
            <a:r>
              <a:rPr lang="ru-RU" sz="1600" dirty="0">
                <a:cs typeface="Times New Roman" panose="02020603050405020304" pitchFamily="18" charset="0"/>
              </a:rPr>
              <a:t> синим </a:t>
            </a:r>
            <a:r>
              <a:rPr lang="en-US" sz="1600" dirty="0">
                <a:cs typeface="Times New Roman" panose="02020603050405020304" pitchFamily="18" charset="0"/>
              </a:rPr>
              <a:t>(T</a:t>
            </a:r>
            <a:r>
              <a:rPr lang="ru-RU" sz="1600" dirty="0">
                <a:cs typeface="Times New Roman" panose="02020603050405020304" pitchFamily="18" charset="0"/>
              </a:rPr>
              <a:t>С</a:t>
            </a:r>
            <a:r>
              <a:rPr lang="en-US" sz="1600" dirty="0">
                <a:cs typeface="Times New Roman" panose="02020603050405020304" pitchFamily="18" charset="0"/>
              </a:rPr>
              <a:t>)</a:t>
            </a:r>
            <a:endParaRPr lang="ru-RU" sz="1600" dirty="0">
              <a:cs typeface="Times New Roman" panose="02020603050405020304" pitchFamily="18" charset="0"/>
            </a:endParaRPr>
          </a:p>
          <a:p>
            <a:pPr algn="ctr"/>
            <a:r>
              <a:rPr lang="ru-RU" sz="1600" b="1" dirty="0">
                <a:cs typeface="Times New Roman" panose="02020603050405020304" pitchFamily="18" charset="0"/>
              </a:rPr>
              <a:t>Б) </a:t>
            </a:r>
            <a:r>
              <a:rPr lang="ru-RU" sz="1600" dirty="0">
                <a:cs typeface="Times New Roman" panose="02020603050405020304" pitchFamily="18" charset="0"/>
              </a:rPr>
              <a:t>Результат окрашивания слизистой оболочки языка мышей TB, показывающий изъязвление эпителия слизистой оболочки языка (синим цветом)</a:t>
            </a:r>
          </a:p>
          <a:p>
            <a:pPr algn="just"/>
            <a:endParaRPr lang="ru-RU" sz="1200" dirty="0">
              <a:latin typeface="Times New Roman" panose="02020603050405020304" pitchFamily="18" charset="0"/>
              <a:cs typeface="Times New Roman" panose="02020603050405020304" pitchFamily="18" charset="0"/>
            </a:endParaRPr>
          </a:p>
        </p:txBody>
      </p:sp>
      <p:pic>
        <p:nvPicPr>
          <p:cNvPr id="6" name="Рисунок 5">
            <a:extLst>
              <a:ext uri="{FF2B5EF4-FFF2-40B4-BE49-F238E27FC236}">
                <a16:creationId xmlns:a16="http://schemas.microsoft.com/office/drawing/2014/main" id="{EBF9CCEB-EC25-CE10-2F1F-58B9AFD2A823}"/>
              </a:ext>
            </a:extLst>
          </p:cNvPr>
          <p:cNvPicPr>
            <a:picLocks noChangeAspect="1"/>
          </p:cNvPicPr>
          <p:nvPr/>
        </p:nvPicPr>
        <p:blipFill>
          <a:blip r:embed="rId3"/>
          <a:stretch>
            <a:fillRect/>
          </a:stretch>
        </p:blipFill>
        <p:spPr>
          <a:xfrm>
            <a:off x="158152" y="1194270"/>
            <a:ext cx="5886834" cy="3857277"/>
          </a:xfrm>
          <a:prstGeom prst="rect">
            <a:avLst/>
          </a:prstGeom>
        </p:spPr>
      </p:pic>
      <p:pic>
        <p:nvPicPr>
          <p:cNvPr id="10" name="Рисунок 9">
            <a:extLst>
              <a:ext uri="{FF2B5EF4-FFF2-40B4-BE49-F238E27FC236}">
                <a16:creationId xmlns:a16="http://schemas.microsoft.com/office/drawing/2014/main" id="{0F8AA87B-4C59-F0C5-CE18-22D6D2E32FC0}"/>
              </a:ext>
            </a:extLst>
          </p:cNvPr>
          <p:cNvPicPr>
            <a:picLocks noChangeAspect="1"/>
          </p:cNvPicPr>
          <p:nvPr/>
        </p:nvPicPr>
        <p:blipFill>
          <a:blip r:embed="rId4"/>
          <a:srcRect l="6661"/>
          <a:stretch/>
        </p:blipFill>
        <p:spPr>
          <a:xfrm>
            <a:off x="6506427" y="1315014"/>
            <a:ext cx="5036547" cy="3736533"/>
          </a:xfrm>
          <a:prstGeom prst="rect">
            <a:avLst/>
          </a:prstGeom>
        </p:spPr>
      </p:pic>
      <p:sp>
        <p:nvSpPr>
          <p:cNvPr id="12" name="TextBox 11">
            <a:extLst>
              <a:ext uri="{FF2B5EF4-FFF2-40B4-BE49-F238E27FC236}">
                <a16:creationId xmlns:a16="http://schemas.microsoft.com/office/drawing/2014/main" id="{95BB620A-63C5-E4B1-D895-456220903CB5}"/>
              </a:ext>
            </a:extLst>
          </p:cNvPr>
          <p:cNvSpPr txBox="1"/>
          <p:nvPr/>
        </p:nvSpPr>
        <p:spPr>
          <a:xfrm>
            <a:off x="1743825" y="5242695"/>
            <a:ext cx="2715487" cy="338554"/>
          </a:xfrm>
          <a:prstGeom prst="rect">
            <a:avLst/>
          </a:prstGeom>
          <a:noFill/>
        </p:spPr>
        <p:txBody>
          <a:bodyPr wrap="none" rtlCol="0">
            <a:spAutoFit/>
          </a:bodyPr>
          <a:lstStyle/>
          <a:p>
            <a:r>
              <a:rPr lang="ru-RU" sz="1600" b="1" dirty="0"/>
              <a:t>Экспериментальные группы</a:t>
            </a:r>
          </a:p>
        </p:txBody>
      </p:sp>
      <p:sp>
        <p:nvSpPr>
          <p:cNvPr id="23" name="TextBox 22">
            <a:extLst>
              <a:ext uri="{FF2B5EF4-FFF2-40B4-BE49-F238E27FC236}">
                <a16:creationId xmlns:a16="http://schemas.microsoft.com/office/drawing/2014/main" id="{9428BF9C-56FF-960D-A839-51263F4CA660}"/>
              </a:ext>
            </a:extLst>
          </p:cNvPr>
          <p:cNvSpPr txBox="1"/>
          <p:nvPr/>
        </p:nvSpPr>
        <p:spPr>
          <a:xfrm>
            <a:off x="7865567" y="5242695"/>
            <a:ext cx="2715487" cy="338554"/>
          </a:xfrm>
          <a:prstGeom prst="rect">
            <a:avLst/>
          </a:prstGeom>
          <a:noFill/>
        </p:spPr>
        <p:txBody>
          <a:bodyPr wrap="none" rtlCol="0">
            <a:spAutoFit/>
          </a:bodyPr>
          <a:lstStyle/>
          <a:p>
            <a:r>
              <a:rPr lang="ru-RU" sz="1600" b="1" dirty="0"/>
              <a:t>Экспериментальные группы</a:t>
            </a:r>
          </a:p>
        </p:txBody>
      </p:sp>
      <p:sp>
        <p:nvSpPr>
          <p:cNvPr id="24" name="TextBox 23">
            <a:extLst>
              <a:ext uri="{FF2B5EF4-FFF2-40B4-BE49-F238E27FC236}">
                <a16:creationId xmlns:a16="http://schemas.microsoft.com/office/drawing/2014/main" id="{1F5E4FC4-7C68-6815-B1A4-7F8A875E486D}"/>
              </a:ext>
            </a:extLst>
          </p:cNvPr>
          <p:cNvSpPr txBox="1"/>
          <p:nvPr/>
        </p:nvSpPr>
        <p:spPr>
          <a:xfrm>
            <a:off x="3661644" y="4966157"/>
            <a:ext cx="2278572" cy="338554"/>
          </a:xfrm>
          <a:prstGeom prst="rect">
            <a:avLst/>
          </a:prstGeom>
          <a:noFill/>
        </p:spPr>
        <p:txBody>
          <a:bodyPr wrap="none" rtlCol="0">
            <a:spAutoFit/>
          </a:bodyPr>
          <a:lstStyle/>
          <a:p>
            <a:r>
              <a:rPr lang="ru-RU" sz="1600" b="1" dirty="0"/>
              <a:t>К     10 Гр     15 Гр    20 Гр</a:t>
            </a:r>
          </a:p>
        </p:txBody>
      </p:sp>
      <p:sp>
        <p:nvSpPr>
          <p:cNvPr id="26" name="TextBox 25">
            <a:extLst>
              <a:ext uri="{FF2B5EF4-FFF2-40B4-BE49-F238E27FC236}">
                <a16:creationId xmlns:a16="http://schemas.microsoft.com/office/drawing/2014/main" id="{7EDC88B8-F3D4-9996-0FC6-1243642DE793}"/>
              </a:ext>
            </a:extLst>
          </p:cNvPr>
          <p:cNvSpPr txBox="1"/>
          <p:nvPr/>
        </p:nvSpPr>
        <p:spPr>
          <a:xfrm>
            <a:off x="921630" y="4966157"/>
            <a:ext cx="2278572" cy="338554"/>
          </a:xfrm>
          <a:prstGeom prst="rect">
            <a:avLst/>
          </a:prstGeom>
          <a:noFill/>
        </p:spPr>
        <p:txBody>
          <a:bodyPr wrap="none" rtlCol="0">
            <a:spAutoFit/>
          </a:bodyPr>
          <a:lstStyle/>
          <a:p>
            <a:r>
              <a:rPr lang="ru-RU" sz="1600" b="1" dirty="0"/>
              <a:t>К     10 Гр     15 Гр    20 Гр</a:t>
            </a:r>
          </a:p>
        </p:txBody>
      </p:sp>
      <p:sp>
        <p:nvSpPr>
          <p:cNvPr id="27" name="TextBox 26">
            <a:extLst>
              <a:ext uri="{FF2B5EF4-FFF2-40B4-BE49-F238E27FC236}">
                <a16:creationId xmlns:a16="http://schemas.microsoft.com/office/drawing/2014/main" id="{06131084-4554-32B3-7262-173FAF8F52AF}"/>
              </a:ext>
            </a:extLst>
          </p:cNvPr>
          <p:cNvSpPr txBox="1"/>
          <p:nvPr/>
        </p:nvSpPr>
        <p:spPr>
          <a:xfrm>
            <a:off x="6922615" y="4997203"/>
            <a:ext cx="2278572" cy="338554"/>
          </a:xfrm>
          <a:prstGeom prst="rect">
            <a:avLst/>
          </a:prstGeom>
          <a:noFill/>
        </p:spPr>
        <p:txBody>
          <a:bodyPr wrap="none" rtlCol="0">
            <a:spAutoFit/>
          </a:bodyPr>
          <a:lstStyle/>
          <a:p>
            <a:r>
              <a:rPr lang="ru-RU" sz="1600" b="1" dirty="0"/>
              <a:t>К     10 Гр     15 Гр    20 Гр</a:t>
            </a:r>
          </a:p>
        </p:txBody>
      </p:sp>
      <p:sp>
        <p:nvSpPr>
          <p:cNvPr id="28" name="TextBox 27">
            <a:extLst>
              <a:ext uri="{FF2B5EF4-FFF2-40B4-BE49-F238E27FC236}">
                <a16:creationId xmlns:a16="http://schemas.microsoft.com/office/drawing/2014/main" id="{3AC461B9-5782-4995-5EFA-573DDA84C2AA}"/>
              </a:ext>
            </a:extLst>
          </p:cNvPr>
          <p:cNvSpPr txBox="1"/>
          <p:nvPr/>
        </p:nvSpPr>
        <p:spPr>
          <a:xfrm>
            <a:off x="9321276" y="4997203"/>
            <a:ext cx="2185598" cy="338554"/>
          </a:xfrm>
          <a:prstGeom prst="rect">
            <a:avLst/>
          </a:prstGeom>
          <a:noFill/>
        </p:spPr>
        <p:txBody>
          <a:bodyPr wrap="none" rtlCol="0">
            <a:spAutoFit/>
          </a:bodyPr>
          <a:lstStyle/>
          <a:p>
            <a:r>
              <a:rPr lang="ru-RU" sz="1600" b="1" dirty="0"/>
              <a:t>К     10 Гр   15 Гр    20 Гр</a:t>
            </a:r>
          </a:p>
        </p:txBody>
      </p:sp>
      <p:sp>
        <p:nvSpPr>
          <p:cNvPr id="29" name="Прямоугольник 28">
            <a:extLst>
              <a:ext uri="{FF2B5EF4-FFF2-40B4-BE49-F238E27FC236}">
                <a16:creationId xmlns:a16="http://schemas.microsoft.com/office/drawing/2014/main" id="{D8742A7A-B6CF-7947-33A4-66C79C6A7A99}"/>
              </a:ext>
            </a:extLst>
          </p:cNvPr>
          <p:cNvSpPr/>
          <p:nvPr/>
        </p:nvSpPr>
        <p:spPr>
          <a:xfrm>
            <a:off x="158153" y="1172448"/>
            <a:ext cx="5886834" cy="4485015"/>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ru-RU"/>
          </a:p>
        </p:txBody>
      </p:sp>
      <p:sp>
        <p:nvSpPr>
          <p:cNvPr id="30" name="Прямоугольник 29">
            <a:extLst>
              <a:ext uri="{FF2B5EF4-FFF2-40B4-BE49-F238E27FC236}">
                <a16:creationId xmlns:a16="http://schemas.microsoft.com/office/drawing/2014/main" id="{D61B230A-B387-1FE4-2070-A8B3CBBBE4A3}"/>
              </a:ext>
            </a:extLst>
          </p:cNvPr>
          <p:cNvSpPr/>
          <p:nvPr/>
        </p:nvSpPr>
        <p:spPr>
          <a:xfrm>
            <a:off x="6219848" y="1172448"/>
            <a:ext cx="5529129" cy="4485015"/>
          </a:xfrm>
          <a:prstGeom prst="rect">
            <a:avLst/>
          </a:prstGeom>
          <a:noFill/>
          <a:ln w="9525" cap="flat" cmpd="sng" algn="ctr">
            <a:solidFill>
              <a:schemeClr val="accent1"/>
            </a:solidFill>
            <a:prstDash val="solid"/>
            <a:round/>
            <a:headEnd type="none" w="med" len="med"/>
            <a:tailEnd type="none" w="med" len="med"/>
          </a:ln>
        </p:spPr>
        <p:style>
          <a:lnRef idx="0">
            <a:scrgbClr r="0" g="0" b="0"/>
          </a:lnRef>
          <a:fillRef idx="0">
            <a:scrgbClr r="0" g="0" b="0"/>
          </a:fillRef>
          <a:effectRef idx="0">
            <a:scrgbClr r="0" g="0" b="0"/>
          </a:effectRef>
          <a:fontRef idx="minor">
            <a:schemeClr val="accent1"/>
          </a:fontRef>
        </p:style>
        <p:txBody>
          <a:bodyPr rtlCol="0" anchor="ctr"/>
          <a:lstStyle/>
          <a:p>
            <a:pPr algn="ctr"/>
            <a:endParaRPr lang="ru-RU"/>
          </a:p>
        </p:txBody>
      </p:sp>
      <p:sp>
        <p:nvSpPr>
          <p:cNvPr id="4" name="Прямоугольник 3"/>
          <p:cNvSpPr/>
          <p:nvPr/>
        </p:nvSpPr>
        <p:spPr>
          <a:xfrm>
            <a:off x="431879" y="247433"/>
            <a:ext cx="11575937" cy="461665"/>
          </a:xfrm>
          <a:prstGeom prst="rect">
            <a:avLst/>
          </a:prstGeom>
        </p:spPr>
        <p:txBody>
          <a:bodyPr wrap="square">
            <a:spAutoFit/>
          </a:bodyPr>
          <a:lstStyle/>
          <a:p>
            <a:pPr algn="ctr"/>
            <a:r>
              <a:rPr lang="ru-RU" sz="2400" dirty="0">
                <a:solidFill>
                  <a:schemeClr val="accent1">
                    <a:lumMod val="75000"/>
                  </a:schemeClr>
                </a:solidFill>
                <a:cs typeface="Times New Roman" panose="02020603050405020304" pitchFamily="18" charset="0"/>
              </a:rPr>
              <a:t>Влияние ионизирующего излучения на морфологию слизистой оболочки языка мышей</a:t>
            </a:r>
          </a:p>
        </p:txBody>
      </p:sp>
      <p:sp>
        <p:nvSpPr>
          <p:cNvPr id="5" name="Прямоугольник 4"/>
          <p:cNvSpPr/>
          <p:nvPr/>
        </p:nvSpPr>
        <p:spPr>
          <a:xfrm>
            <a:off x="2824221" y="779515"/>
            <a:ext cx="1079398" cy="369332"/>
          </a:xfrm>
          <a:prstGeom prst="rect">
            <a:avLst/>
          </a:prstGeom>
        </p:spPr>
        <p:txBody>
          <a:bodyPr wrap="none">
            <a:spAutoFit/>
          </a:bodyPr>
          <a:lstStyle/>
          <a:p>
            <a:r>
              <a:rPr lang="ru-RU" b="1" dirty="0" smtClean="0">
                <a:cs typeface="Times New Roman" panose="02020603050405020304" pitchFamily="18" charset="0"/>
              </a:rPr>
              <a:t>Протоны</a:t>
            </a:r>
            <a:endParaRPr lang="ru-RU" dirty="0"/>
          </a:p>
        </p:txBody>
      </p:sp>
      <p:sp>
        <p:nvSpPr>
          <p:cNvPr id="20" name="Прямоугольник 19"/>
          <p:cNvSpPr/>
          <p:nvPr/>
        </p:nvSpPr>
        <p:spPr>
          <a:xfrm>
            <a:off x="8328335" y="769265"/>
            <a:ext cx="959302" cy="369332"/>
          </a:xfrm>
          <a:prstGeom prst="rect">
            <a:avLst/>
          </a:prstGeom>
        </p:spPr>
        <p:txBody>
          <a:bodyPr wrap="none">
            <a:spAutoFit/>
          </a:bodyPr>
          <a:lstStyle/>
          <a:p>
            <a:r>
              <a:rPr lang="ru-RU" b="1" dirty="0" smtClean="0">
                <a:cs typeface="Times New Roman" panose="02020603050405020304" pitchFamily="18" charset="0"/>
              </a:rPr>
              <a:t>Рентген</a:t>
            </a:r>
            <a:endParaRPr lang="ru-RU" dirty="0"/>
          </a:p>
        </p:txBody>
      </p:sp>
      <p:sp>
        <p:nvSpPr>
          <p:cNvPr id="2" name="Номер слайда 1"/>
          <p:cNvSpPr>
            <a:spLocks noGrp="1"/>
          </p:cNvSpPr>
          <p:nvPr>
            <p:ph type="sldNum" sz="quarter" idx="12"/>
          </p:nvPr>
        </p:nvSpPr>
        <p:spPr/>
        <p:txBody>
          <a:bodyPr/>
          <a:lstStyle/>
          <a:p>
            <a:fld id="{F1227A6C-A7EB-4AAD-9805-70BC9D54C728}" type="slidenum">
              <a:rPr lang="ru-RU" smtClean="0"/>
              <a:t>29</a:t>
            </a:fld>
            <a:endParaRPr lang="ru-RU"/>
          </a:p>
        </p:txBody>
      </p:sp>
    </p:spTree>
    <p:extLst>
      <p:ext uri="{BB962C8B-B14F-4D97-AF65-F5344CB8AC3E}">
        <p14:creationId xmlns:p14="http://schemas.microsoft.com/office/powerpoint/2010/main" val="957424485"/>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EC252DD3-9847-62D3-0824-5C090DFA1B35}"/>
              </a:ext>
            </a:extLst>
          </p:cNvPr>
          <p:cNvSpPr txBox="1"/>
          <p:nvPr/>
        </p:nvSpPr>
        <p:spPr>
          <a:xfrm>
            <a:off x="374073" y="108065"/>
            <a:ext cx="11130741" cy="2769989"/>
          </a:xfrm>
          <a:prstGeom prst="rect">
            <a:avLst/>
          </a:prstGeom>
          <a:noFill/>
        </p:spPr>
        <p:txBody>
          <a:bodyPr wrap="square">
            <a:spAutoFit/>
          </a:bodyPr>
          <a:lstStyle/>
          <a:p>
            <a:pPr algn="just"/>
            <a:endParaRPr lang="ru-RU" sz="1600" dirty="0" smtClean="0">
              <a:solidFill>
                <a:srgbClr val="222222"/>
              </a:solidFill>
              <a:cs typeface="Times New Roman" panose="02020603050405020304" pitchFamily="18" charset="0"/>
            </a:endParaRPr>
          </a:p>
          <a:p>
            <a:pPr marL="342900" indent="-342900" algn="just">
              <a:buAutoNum type="arabicPeriod"/>
            </a:pPr>
            <a:r>
              <a:rPr lang="ru-RU" sz="1600" dirty="0" smtClean="0">
                <a:solidFill>
                  <a:srgbClr val="222222"/>
                </a:solidFill>
                <a:cs typeface="Times New Roman" panose="02020603050405020304" pitchFamily="18" charset="0"/>
              </a:rPr>
              <a:t>Определена </a:t>
            </a:r>
            <a:r>
              <a:rPr lang="ru-RU" sz="1600" dirty="0">
                <a:solidFill>
                  <a:srgbClr val="222222"/>
                </a:solidFill>
                <a:cs typeface="Times New Roman" panose="02020603050405020304" pitchFamily="18" charset="0"/>
              </a:rPr>
              <a:t>оптимальная доза для моделирования протон-индуцированного орального </a:t>
            </a:r>
            <a:r>
              <a:rPr lang="ru-RU" sz="1600" dirty="0" err="1">
                <a:solidFill>
                  <a:srgbClr val="222222"/>
                </a:solidFill>
                <a:cs typeface="Times New Roman" panose="02020603050405020304" pitchFamily="18" charset="0"/>
              </a:rPr>
              <a:t>мукозита</a:t>
            </a:r>
            <a:r>
              <a:rPr lang="ru-RU" sz="1600" dirty="0">
                <a:solidFill>
                  <a:srgbClr val="222222"/>
                </a:solidFill>
                <a:cs typeface="Times New Roman" panose="02020603050405020304" pitchFamily="18" charset="0"/>
              </a:rPr>
              <a:t> </a:t>
            </a:r>
            <a:r>
              <a:rPr lang="en-US" sz="1600" dirty="0">
                <a:solidFill>
                  <a:srgbClr val="222222"/>
                </a:solidFill>
                <a:cs typeface="Times New Roman" panose="02020603050405020304" pitchFamily="18" charset="0"/>
              </a:rPr>
              <a:t>II</a:t>
            </a:r>
            <a:r>
              <a:rPr lang="en-GB" sz="1600" dirty="0">
                <a:solidFill>
                  <a:srgbClr val="222222"/>
                </a:solidFill>
                <a:cs typeface="Times New Roman" panose="02020603050405020304" pitchFamily="18" charset="0"/>
              </a:rPr>
              <a:t>-III-</a:t>
            </a:r>
            <a:r>
              <a:rPr lang="ru-RU" sz="1600" dirty="0">
                <a:solidFill>
                  <a:srgbClr val="222222"/>
                </a:solidFill>
                <a:cs typeface="Times New Roman" panose="02020603050405020304" pitchFamily="18" charset="0"/>
              </a:rPr>
              <a:t>й степени  (деструктивная фаза 8-11-е сутки после облучения), которая составила 15 Гр (однократно, локально, </a:t>
            </a:r>
            <a:r>
              <a:rPr lang="ru-RU" sz="1600" dirty="0" err="1">
                <a:cs typeface="Times New Roman" panose="02020603050405020304" pitchFamily="18" charset="0"/>
              </a:rPr>
              <a:t>краниально</a:t>
            </a:r>
            <a:r>
              <a:rPr lang="ru-RU" sz="1600" dirty="0">
                <a:solidFill>
                  <a:srgbClr val="222222"/>
                </a:solidFill>
                <a:cs typeface="Times New Roman" panose="02020603050405020304" pitchFamily="18" charset="0"/>
              </a:rPr>
              <a:t>, сканирующий протонный пучок 150 МэВ, «напролет</a:t>
            </a:r>
            <a:r>
              <a:rPr lang="ru-RU" sz="1600" dirty="0" smtClean="0">
                <a:solidFill>
                  <a:srgbClr val="222222"/>
                </a:solidFill>
                <a:cs typeface="Times New Roman" panose="02020603050405020304" pitchFamily="18" charset="0"/>
              </a:rPr>
              <a:t>») на </a:t>
            </a:r>
            <a:r>
              <a:rPr lang="ru-RU" sz="1600" dirty="0">
                <a:solidFill>
                  <a:srgbClr val="222222"/>
                </a:solidFill>
                <a:cs typeface="Times New Roman" panose="02020603050405020304" pitchFamily="18" charset="0"/>
              </a:rPr>
              <a:t>основании данных </a:t>
            </a:r>
            <a:r>
              <a:rPr lang="ru-RU" sz="1600" dirty="0" smtClean="0">
                <a:solidFill>
                  <a:srgbClr val="222222"/>
                </a:solidFill>
                <a:cs typeface="Times New Roman" panose="02020603050405020304" pitchFamily="18" charset="0"/>
              </a:rPr>
              <a:t>исследования </a:t>
            </a:r>
            <a:r>
              <a:rPr lang="ru-RU" sz="1600" dirty="0">
                <a:solidFill>
                  <a:srgbClr val="222222"/>
                </a:solidFill>
                <a:cs typeface="Times New Roman" panose="02020603050405020304" pitchFamily="18" charset="0"/>
              </a:rPr>
              <a:t>морфологии слизистой оболочки </a:t>
            </a:r>
            <a:r>
              <a:rPr lang="ru-RU" sz="1600" dirty="0" smtClean="0">
                <a:solidFill>
                  <a:srgbClr val="222222"/>
                </a:solidFill>
                <a:cs typeface="Times New Roman" panose="02020603050405020304" pitchFamily="18" charset="0"/>
              </a:rPr>
              <a:t>языка, площади изъязвлений, высоты эпителия, выживаемости, гематологического исследования, развития </a:t>
            </a:r>
            <a:r>
              <a:rPr lang="ru-RU" sz="1600" dirty="0" err="1" smtClean="0">
                <a:solidFill>
                  <a:srgbClr val="222222"/>
                </a:solidFill>
                <a:cs typeface="Times New Roman" panose="02020603050405020304" pitchFamily="18" charset="0"/>
              </a:rPr>
              <a:t>сиалоденита</a:t>
            </a:r>
            <a:r>
              <a:rPr lang="ru-RU" sz="1600" dirty="0" smtClean="0">
                <a:solidFill>
                  <a:srgbClr val="222222"/>
                </a:solidFill>
                <a:cs typeface="Times New Roman" panose="02020603050405020304" pitchFamily="18" charset="0"/>
              </a:rPr>
              <a:t>).</a:t>
            </a:r>
            <a:endParaRPr lang="ru-RU" sz="1600" dirty="0">
              <a:solidFill>
                <a:srgbClr val="222222"/>
              </a:solidFill>
              <a:cs typeface="Times New Roman" panose="02020603050405020304" pitchFamily="18" charset="0"/>
            </a:endParaRPr>
          </a:p>
          <a:p>
            <a:pPr marL="342900" indent="-342900" algn="just">
              <a:buAutoNum type="arabicPeriod"/>
            </a:pPr>
            <a:r>
              <a:rPr lang="ru-RU" sz="1600" dirty="0"/>
              <a:t>Разработана модель протон-индуцированного ОМ у мышей с продолжительностью физической язвы 5-6 суток, латентным периодом (7–10 суток) и временем заживления язвы от 11 суток, выраженными стадиями формирования, характерными изменениями слизистой оболочки.</a:t>
            </a:r>
            <a:endParaRPr lang="ru-RU" sz="1600" dirty="0">
              <a:solidFill>
                <a:srgbClr val="222222"/>
              </a:solidFill>
              <a:cs typeface="Times New Roman" panose="02020603050405020304" pitchFamily="18" charset="0"/>
            </a:endParaRPr>
          </a:p>
          <a:p>
            <a:pPr algn="just"/>
            <a:r>
              <a:rPr lang="ru-RU" sz="1600" dirty="0">
                <a:solidFill>
                  <a:srgbClr val="222222"/>
                </a:solidFill>
                <a:cs typeface="Times New Roman" panose="02020603050405020304" pitchFamily="18" charset="0"/>
              </a:rPr>
              <a:t> </a:t>
            </a:r>
          </a:p>
          <a:p>
            <a:pPr algn="just"/>
            <a:endParaRPr lang="ru-RU" sz="1400" dirty="0">
              <a:solidFill>
                <a:srgbClr val="222222"/>
              </a:solidFill>
              <a:latin typeface="Times New Roman" panose="02020603050405020304" pitchFamily="18" charset="0"/>
              <a:cs typeface="Times New Roman" panose="02020603050405020304" pitchFamily="18" charset="0"/>
            </a:endParaRPr>
          </a:p>
        </p:txBody>
      </p:sp>
      <p:pic>
        <p:nvPicPr>
          <p:cNvPr id="5" name="Рисунок 4"/>
          <p:cNvPicPr>
            <a:picLocks noChangeAspect="1"/>
          </p:cNvPicPr>
          <p:nvPr/>
        </p:nvPicPr>
        <p:blipFill rotWithShape="1">
          <a:blip r:embed="rId2"/>
          <a:srcRect l="25019" t="25793" r="7465" b="29534"/>
          <a:stretch/>
        </p:blipFill>
        <p:spPr>
          <a:xfrm>
            <a:off x="2019696" y="2635134"/>
            <a:ext cx="7839494" cy="2917767"/>
          </a:xfrm>
          <a:prstGeom prst="rect">
            <a:avLst/>
          </a:prstGeom>
        </p:spPr>
      </p:pic>
      <p:sp>
        <p:nvSpPr>
          <p:cNvPr id="6" name="Прямоугольник 5"/>
          <p:cNvSpPr/>
          <p:nvPr/>
        </p:nvSpPr>
        <p:spPr>
          <a:xfrm>
            <a:off x="759074" y="5854531"/>
            <a:ext cx="10745740" cy="830997"/>
          </a:xfrm>
          <a:prstGeom prst="rect">
            <a:avLst/>
          </a:prstGeom>
        </p:spPr>
        <p:txBody>
          <a:bodyPr wrap="square">
            <a:spAutoFit/>
          </a:bodyPr>
          <a:lstStyle/>
          <a:p>
            <a:pPr algn="just"/>
            <a:r>
              <a:rPr lang="ru-RU" sz="1600" dirty="0"/>
              <a:t>ОБЭ рассчитывали как отношение дозы фотонного излучения к дозе протонного излучения, вызывающих одинаковый биологический эффект по выбранной конечной </a:t>
            </a:r>
            <a:r>
              <a:rPr lang="ru-RU" sz="1600" dirty="0" smtClean="0"/>
              <a:t>точке- 1.3. </a:t>
            </a:r>
            <a:r>
              <a:rPr lang="ru-RU" sz="1600" dirty="0"/>
              <a:t>Хотя </a:t>
            </a:r>
            <a:r>
              <a:rPr lang="ru-RU" sz="1600" dirty="0" smtClean="0"/>
              <a:t>в </a:t>
            </a:r>
            <a:r>
              <a:rPr lang="ru-RU" sz="1600" dirty="0"/>
              <a:t>клинической практике для протонной терапии обычно используют фиксированное значение ОБЭ = 1,1.</a:t>
            </a:r>
          </a:p>
        </p:txBody>
      </p:sp>
      <p:sp>
        <p:nvSpPr>
          <p:cNvPr id="2" name="Номер слайда 1"/>
          <p:cNvSpPr>
            <a:spLocks noGrp="1"/>
          </p:cNvSpPr>
          <p:nvPr>
            <p:ph type="sldNum" sz="quarter" idx="12"/>
          </p:nvPr>
        </p:nvSpPr>
        <p:spPr/>
        <p:txBody>
          <a:bodyPr/>
          <a:lstStyle/>
          <a:p>
            <a:fld id="{F1227A6C-A7EB-4AAD-9805-70BC9D54C728}" type="slidenum">
              <a:rPr lang="ru-RU" smtClean="0"/>
              <a:t>30</a:t>
            </a:fld>
            <a:endParaRPr lang="ru-RU"/>
          </a:p>
        </p:txBody>
      </p:sp>
    </p:spTree>
    <p:extLst>
      <p:ext uri="{BB962C8B-B14F-4D97-AF65-F5344CB8AC3E}">
        <p14:creationId xmlns:p14="http://schemas.microsoft.com/office/powerpoint/2010/main" val="415110817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Рисунок 1"/>
          <p:cNvPicPr>
            <a:picLocks noChangeAspect="1"/>
          </p:cNvPicPr>
          <p:nvPr/>
        </p:nvPicPr>
        <p:blipFill>
          <a:blip r:embed="rId2"/>
          <a:stretch>
            <a:fillRect/>
          </a:stretch>
        </p:blipFill>
        <p:spPr>
          <a:xfrm>
            <a:off x="148686" y="2053244"/>
            <a:ext cx="6440397" cy="4086932"/>
          </a:xfrm>
          <a:prstGeom prst="rect">
            <a:avLst/>
          </a:prstGeom>
        </p:spPr>
      </p:pic>
      <p:sp>
        <p:nvSpPr>
          <p:cNvPr id="3" name="Прямоугольник 2"/>
          <p:cNvSpPr/>
          <p:nvPr/>
        </p:nvSpPr>
        <p:spPr>
          <a:xfrm>
            <a:off x="6589083" y="542872"/>
            <a:ext cx="5036030" cy="5478423"/>
          </a:xfrm>
          <a:prstGeom prst="rect">
            <a:avLst/>
          </a:prstGeom>
        </p:spPr>
        <p:txBody>
          <a:bodyPr wrap="square">
            <a:spAutoFit/>
          </a:bodyPr>
          <a:lstStyle/>
          <a:p>
            <a:pPr algn="just"/>
            <a:r>
              <a:rPr lang="ru-RU" sz="1400" dirty="0" smtClean="0">
                <a:solidFill>
                  <a:srgbClr val="000000"/>
                </a:solidFill>
              </a:rPr>
              <a:t>Целью </a:t>
            </a:r>
            <a:r>
              <a:rPr lang="ru-RU" sz="1400" dirty="0">
                <a:solidFill>
                  <a:srgbClr val="000000"/>
                </a:solidFill>
              </a:rPr>
              <a:t>данного исследования было изучение острых реакций нормальных тканей в области головы и шеи после протонного или рентгеновского облучения мышиной </a:t>
            </a:r>
            <a:r>
              <a:rPr lang="ru-RU" sz="1400" dirty="0" smtClean="0">
                <a:solidFill>
                  <a:srgbClr val="000000"/>
                </a:solidFill>
              </a:rPr>
              <a:t>модели. Самки </a:t>
            </a:r>
            <a:r>
              <a:rPr lang="ru-RU" sz="1400" dirty="0">
                <a:solidFill>
                  <a:srgbClr val="000000"/>
                </a:solidFill>
              </a:rPr>
              <a:t>мышей C57BL/6J подвергались облучению протонами (25 или 60 МэВ) или рентгеновскими лучами (100 </a:t>
            </a:r>
            <a:r>
              <a:rPr lang="ru-RU" sz="1400" dirty="0" err="1">
                <a:solidFill>
                  <a:srgbClr val="000000"/>
                </a:solidFill>
              </a:rPr>
              <a:t>кВ</a:t>
            </a:r>
            <a:r>
              <a:rPr lang="ru-RU" sz="1400" dirty="0">
                <a:solidFill>
                  <a:srgbClr val="000000"/>
                </a:solidFill>
              </a:rPr>
              <a:t>). Поле облучения охватывало полость рта и крупные слюнные железы. Для протонов использовались два разных плана лечения: с пиком Брэгга в середине тела </a:t>
            </a:r>
            <a:r>
              <a:rPr lang="ru-RU" sz="1400" dirty="0" smtClean="0">
                <a:solidFill>
                  <a:srgbClr val="000000"/>
                </a:solidFill>
              </a:rPr>
              <a:t>мыши (BP) или </a:t>
            </a:r>
            <a:r>
              <a:rPr lang="ru-RU" sz="1400" dirty="0">
                <a:solidFill>
                  <a:srgbClr val="000000"/>
                </a:solidFill>
              </a:rPr>
              <a:t>вне тела </a:t>
            </a:r>
            <a:r>
              <a:rPr lang="ru-RU" sz="1400" dirty="0" smtClean="0">
                <a:solidFill>
                  <a:srgbClr val="000000"/>
                </a:solidFill>
              </a:rPr>
              <a:t>мыши (TM). </a:t>
            </a:r>
          </a:p>
          <a:p>
            <a:pPr algn="just"/>
            <a:endParaRPr lang="ru-RU" sz="1400" dirty="0">
              <a:solidFill>
                <a:srgbClr val="000000"/>
              </a:solidFill>
            </a:endParaRPr>
          </a:p>
          <a:p>
            <a:pPr algn="just"/>
            <a:r>
              <a:rPr lang="ru-RU" sz="1400" dirty="0" smtClean="0">
                <a:solidFill>
                  <a:srgbClr val="000000"/>
                </a:solidFill>
              </a:rPr>
              <a:t>Физические </a:t>
            </a:r>
            <a:r>
              <a:rPr lang="ru-RU" sz="1400" dirty="0">
                <a:solidFill>
                  <a:srgbClr val="000000"/>
                </a:solidFill>
              </a:rPr>
              <a:t>дозы облучения составляли 41, 45 и 65 Гр, распределенные на 6, 7 и 10 фракций для BP, TM и рентгеновских лучей соответственно. </a:t>
            </a:r>
            <a:r>
              <a:rPr lang="ru-RU" sz="1400" dirty="0"/>
              <a:t>Степень </a:t>
            </a:r>
            <a:r>
              <a:rPr lang="ru-RU" sz="1400" dirty="0" err="1"/>
              <a:t>мукозита</a:t>
            </a:r>
            <a:r>
              <a:rPr lang="ru-RU" sz="1400" dirty="0"/>
              <a:t> и дерматита в ротовой полости оценивали с помощью таблиц на основе CTC v.2.0. Слюну собирали в начале исследования, сразу после окончания облучения и на 35-й день.</a:t>
            </a:r>
            <a:endParaRPr lang="ru-RU" sz="1400" dirty="0" smtClean="0">
              <a:solidFill>
                <a:srgbClr val="000000"/>
              </a:solidFill>
            </a:endParaRPr>
          </a:p>
          <a:p>
            <a:pPr algn="just"/>
            <a:endParaRPr lang="ru-RU" sz="1400" dirty="0" smtClean="0">
              <a:solidFill>
                <a:srgbClr val="000000"/>
              </a:solidFill>
            </a:endParaRPr>
          </a:p>
          <a:p>
            <a:pPr algn="just"/>
            <a:r>
              <a:rPr lang="ru-RU" sz="1400" dirty="0" smtClean="0">
                <a:solidFill>
                  <a:srgbClr val="000000"/>
                </a:solidFill>
              </a:rPr>
              <a:t>При </a:t>
            </a:r>
            <a:r>
              <a:rPr lang="ru-RU" sz="1400" dirty="0">
                <a:solidFill>
                  <a:srgbClr val="000000"/>
                </a:solidFill>
              </a:rPr>
              <a:t>более низких дозах протонное облучение приводило к схожим кожным реакциям </a:t>
            </a:r>
            <a:r>
              <a:rPr lang="ru-RU" sz="1400" dirty="0" smtClean="0">
                <a:solidFill>
                  <a:srgbClr val="000000"/>
                </a:solidFill>
              </a:rPr>
              <a:t>и усилению </a:t>
            </a:r>
            <a:r>
              <a:rPr lang="ru-RU" sz="1400" dirty="0">
                <a:solidFill>
                  <a:srgbClr val="000000"/>
                </a:solidFill>
              </a:rPr>
              <a:t>орального </a:t>
            </a:r>
            <a:r>
              <a:rPr lang="ru-RU" sz="1400" dirty="0" err="1">
                <a:solidFill>
                  <a:srgbClr val="000000"/>
                </a:solidFill>
              </a:rPr>
              <a:t>мукозита</a:t>
            </a:r>
            <a:r>
              <a:rPr lang="ru-RU" sz="1400" dirty="0">
                <a:solidFill>
                  <a:srgbClr val="000000"/>
                </a:solidFill>
              </a:rPr>
              <a:t> по сравнению с рентгеновским облучением. Это указывает на то, что относительная биологическая эффективность протонов для острых тканевых реакций в области головы и шеи мышей выше </a:t>
            </a:r>
            <a:r>
              <a:rPr lang="ru-RU" sz="1400" dirty="0" smtClean="0">
                <a:solidFill>
                  <a:srgbClr val="000000"/>
                </a:solidFill>
              </a:rPr>
              <a:t>клинического стандарта </a:t>
            </a:r>
            <a:r>
              <a:rPr lang="ru-RU" sz="1400" dirty="0">
                <a:solidFill>
                  <a:srgbClr val="000000"/>
                </a:solidFill>
              </a:rPr>
              <a:t>1,1. </a:t>
            </a:r>
            <a:endParaRPr lang="ru-RU" sz="1400" dirty="0" smtClean="0">
              <a:solidFill>
                <a:srgbClr val="000000"/>
              </a:solidFill>
            </a:endParaRPr>
          </a:p>
          <a:p>
            <a:pPr algn="just"/>
            <a:endParaRPr lang="ru-RU" sz="1400" dirty="0">
              <a:solidFill>
                <a:srgbClr val="000000"/>
              </a:solidFill>
            </a:endParaRPr>
          </a:p>
          <a:p>
            <a:pPr algn="just"/>
            <a:r>
              <a:rPr lang="ru-RU" sz="1400" dirty="0" smtClean="0">
                <a:solidFill>
                  <a:srgbClr val="000000"/>
                </a:solidFill>
              </a:rPr>
              <a:t>Таким </a:t>
            </a:r>
            <a:r>
              <a:rPr lang="ru-RU" sz="1400" dirty="0">
                <a:solidFill>
                  <a:srgbClr val="000000"/>
                </a:solidFill>
              </a:rPr>
              <a:t>образом, необходимы дальнейшие исследования биологического воздействия протонов на нормальные ткани.</a:t>
            </a:r>
          </a:p>
        </p:txBody>
      </p:sp>
      <p:pic>
        <p:nvPicPr>
          <p:cNvPr id="5" name="Рисунок 4"/>
          <p:cNvPicPr>
            <a:picLocks noChangeAspect="1"/>
          </p:cNvPicPr>
          <p:nvPr/>
        </p:nvPicPr>
        <p:blipFill rotWithShape="1">
          <a:blip r:embed="rId3"/>
          <a:srcRect l="34710" t="21374" r="17605" b="55133"/>
          <a:stretch/>
        </p:blipFill>
        <p:spPr>
          <a:xfrm>
            <a:off x="576348" y="185347"/>
            <a:ext cx="5585074" cy="1547791"/>
          </a:xfrm>
          <a:prstGeom prst="rect">
            <a:avLst/>
          </a:prstGeom>
        </p:spPr>
      </p:pic>
      <p:sp>
        <p:nvSpPr>
          <p:cNvPr id="6" name="Прямоугольник 5"/>
          <p:cNvSpPr/>
          <p:nvPr/>
        </p:nvSpPr>
        <p:spPr>
          <a:xfrm>
            <a:off x="2144684" y="6306926"/>
            <a:ext cx="8212974" cy="369332"/>
          </a:xfrm>
          <a:prstGeom prst="rect">
            <a:avLst/>
          </a:prstGeom>
        </p:spPr>
        <p:txBody>
          <a:bodyPr wrap="square">
            <a:spAutoFit/>
          </a:bodyPr>
          <a:lstStyle/>
          <a:p>
            <a:r>
              <a:rPr lang="ru-RU" dirty="0"/>
              <a:t>Локальные различия </a:t>
            </a:r>
            <a:r>
              <a:rPr lang="ru-RU" dirty="0" smtClean="0"/>
              <a:t>ЛПЭ протонов могут </a:t>
            </a:r>
            <a:r>
              <a:rPr lang="ru-RU" dirty="0"/>
              <a:t>менять характер </a:t>
            </a:r>
            <a:r>
              <a:rPr lang="ru-RU" dirty="0" smtClean="0"/>
              <a:t>повреждения!</a:t>
            </a:r>
            <a:endParaRPr lang="ru-RU" dirty="0"/>
          </a:p>
        </p:txBody>
      </p:sp>
      <p:sp>
        <p:nvSpPr>
          <p:cNvPr id="4" name="Номер слайда 3"/>
          <p:cNvSpPr>
            <a:spLocks noGrp="1"/>
          </p:cNvSpPr>
          <p:nvPr>
            <p:ph type="sldNum" sz="quarter" idx="12"/>
          </p:nvPr>
        </p:nvSpPr>
        <p:spPr/>
        <p:txBody>
          <a:bodyPr/>
          <a:lstStyle/>
          <a:p>
            <a:fld id="{F1227A6C-A7EB-4AAD-9805-70BC9D54C728}" type="slidenum">
              <a:rPr lang="ru-RU" smtClean="0"/>
              <a:t>31</a:t>
            </a:fld>
            <a:endParaRPr lang="ru-RU"/>
          </a:p>
        </p:txBody>
      </p:sp>
    </p:spTree>
    <p:extLst>
      <p:ext uri="{BB962C8B-B14F-4D97-AF65-F5344CB8AC3E}">
        <p14:creationId xmlns:p14="http://schemas.microsoft.com/office/powerpoint/2010/main" val="111782848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958CC18-80E7-1D77-18A3-8EDFE1C5132A}"/>
            </a:ext>
          </a:extLst>
        </p:cNvPr>
        <p:cNvGrpSpPr/>
        <p:nvPr/>
      </p:nvGrpSpPr>
      <p:grpSpPr>
        <a:xfrm>
          <a:off x="0" y="0"/>
          <a:ext cx="0" cy="0"/>
          <a:chOff x="0" y="0"/>
          <a:chExt cx="0" cy="0"/>
        </a:xfrm>
      </p:grpSpPr>
      <p:sp>
        <p:nvSpPr>
          <p:cNvPr id="5" name="TextBox 4">
            <a:extLst>
              <a:ext uri="{FF2B5EF4-FFF2-40B4-BE49-F238E27FC236}">
                <a16:creationId xmlns:a16="http://schemas.microsoft.com/office/drawing/2014/main" id="{807C95EF-A064-6404-A261-1C621BF61AB5}"/>
              </a:ext>
            </a:extLst>
          </p:cNvPr>
          <p:cNvSpPr txBox="1"/>
          <p:nvPr/>
        </p:nvSpPr>
        <p:spPr>
          <a:xfrm>
            <a:off x="4575325" y="521312"/>
            <a:ext cx="3357394" cy="400110"/>
          </a:xfrm>
          <a:prstGeom prst="rect">
            <a:avLst/>
          </a:prstGeom>
          <a:noFill/>
        </p:spPr>
        <p:txBody>
          <a:bodyPr wrap="none" rtlCol="0">
            <a:spAutoFit/>
          </a:bodyPr>
          <a:lstStyle/>
          <a:p>
            <a:r>
              <a:rPr lang="ru-RU" sz="2000" b="1" dirty="0">
                <a:solidFill>
                  <a:srgbClr val="3333CC"/>
                </a:solidFill>
                <a:cs typeface="Times New Roman" panose="02020603050405020304" pitchFamily="18" charset="0"/>
              </a:rPr>
              <a:t>Перспективы исследования</a:t>
            </a:r>
          </a:p>
        </p:txBody>
      </p:sp>
      <p:sp>
        <p:nvSpPr>
          <p:cNvPr id="4" name="TextBox 3">
            <a:extLst>
              <a:ext uri="{FF2B5EF4-FFF2-40B4-BE49-F238E27FC236}">
                <a16:creationId xmlns:a16="http://schemas.microsoft.com/office/drawing/2014/main" id="{CB75E1E5-654C-BCD1-D3AA-1DF678CCFA8C}"/>
              </a:ext>
            </a:extLst>
          </p:cNvPr>
          <p:cNvSpPr txBox="1"/>
          <p:nvPr/>
        </p:nvSpPr>
        <p:spPr>
          <a:xfrm>
            <a:off x="862416" y="2198110"/>
            <a:ext cx="10344628" cy="3693319"/>
          </a:xfrm>
          <a:prstGeom prst="rect">
            <a:avLst/>
          </a:prstGeom>
          <a:noFill/>
        </p:spPr>
        <p:txBody>
          <a:bodyPr wrap="square" rtlCol="0">
            <a:spAutoFit/>
          </a:bodyPr>
          <a:lstStyle/>
          <a:p>
            <a:pPr marL="285750" indent="-285750" algn="just">
              <a:lnSpc>
                <a:spcPct val="150000"/>
              </a:lnSpc>
              <a:buFont typeface="Wingdings" panose="05000000000000000000" pitchFamily="2" charset="2"/>
              <a:buChar char="ü"/>
            </a:pPr>
            <a:r>
              <a:rPr lang="ru-RU" dirty="0"/>
              <a:t>Патоморфологический и гистологический анализ слюнных желез </a:t>
            </a:r>
            <a:r>
              <a:rPr lang="en-US" dirty="0" smtClean="0"/>
              <a:t>(</a:t>
            </a:r>
            <a:r>
              <a:rPr lang="ru-RU" dirty="0" smtClean="0"/>
              <a:t>сиалоаденита</a:t>
            </a:r>
            <a:r>
              <a:rPr lang="en-US" dirty="0" smtClean="0"/>
              <a:t>) </a:t>
            </a:r>
            <a:r>
              <a:rPr lang="ru-RU" dirty="0" smtClean="0"/>
              <a:t>облученных </a:t>
            </a:r>
            <a:r>
              <a:rPr lang="ru-RU" dirty="0"/>
              <a:t>животных в ранний и поздний периоды после облучения;</a:t>
            </a:r>
          </a:p>
          <a:p>
            <a:pPr marL="285750" indent="-285750" algn="just">
              <a:lnSpc>
                <a:spcPct val="150000"/>
              </a:lnSpc>
              <a:buFont typeface="Wingdings" panose="05000000000000000000" pitchFamily="2" charset="2"/>
              <a:buChar char="ü"/>
            </a:pPr>
            <a:r>
              <a:rPr lang="ru-RU" dirty="0"/>
              <a:t>Анализ экспрессии молекулярных маркеров (</a:t>
            </a:r>
            <a:r>
              <a:rPr lang="en-US" dirty="0"/>
              <a:t>TNF</a:t>
            </a:r>
            <a:r>
              <a:rPr lang="el-GR" dirty="0"/>
              <a:t>α</a:t>
            </a:r>
            <a:r>
              <a:rPr lang="ru-RU" dirty="0"/>
              <a:t>; </a:t>
            </a:r>
            <a:r>
              <a:rPr lang="en-US" dirty="0"/>
              <a:t>NF</a:t>
            </a:r>
            <a:r>
              <a:rPr lang="ru-RU" dirty="0"/>
              <a:t>-</a:t>
            </a:r>
            <a:r>
              <a:rPr lang="el-GR" dirty="0"/>
              <a:t>κ</a:t>
            </a:r>
            <a:r>
              <a:rPr lang="en-US" dirty="0"/>
              <a:t>B</a:t>
            </a:r>
            <a:r>
              <a:rPr lang="ru-RU" dirty="0"/>
              <a:t>; </a:t>
            </a:r>
            <a:r>
              <a:rPr lang="en-US" dirty="0"/>
              <a:t>IL</a:t>
            </a:r>
            <a:r>
              <a:rPr lang="ru-RU" dirty="0"/>
              <a:t>-1</a:t>
            </a:r>
            <a:r>
              <a:rPr lang="el-GR" dirty="0"/>
              <a:t>β</a:t>
            </a:r>
            <a:r>
              <a:rPr lang="ru-RU" dirty="0"/>
              <a:t>; </a:t>
            </a:r>
            <a:r>
              <a:rPr lang="en-US" dirty="0"/>
              <a:t>IL</a:t>
            </a:r>
            <a:r>
              <a:rPr lang="ru-RU" dirty="0"/>
              <a:t>-6; </a:t>
            </a:r>
            <a:r>
              <a:rPr lang="en-US" dirty="0"/>
              <a:t>COX</a:t>
            </a:r>
            <a:r>
              <a:rPr lang="ru-RU" dirty="0"/>
              <a:t>-2, </a:t>
            </a:r>
            <a:r>
              <a:rPr lang="en-US" dirty="0"/>
              <a:t>; IL-</a:t>
            </a:r>
            <a:r>
              <a:rPr lang="ru-RU" dirty="0"/>
              <a:t>17) методом </a:t>
            </a:r>
            <a:r>
              <a:rPr lang="ru-RU" dirty="0" err="1" smtClean="0"/>
              <a:t>qPCR</a:t>
            </a:r>
            <a:r>
              <a:rPr lang="ru-RU" dirty="0" smtClean="0"/>
              <a:t>;</a:t>
            </a:r>
            <a:r>
              <a:rPr lang="en-US" dirty="0"/>
              <a:t> </a:t>
            </a:r>
            <a:endParaRPr lang="en-US" dirty="0" smtClean="0"/>
          </a:p>
          <a:p>
            <a:pPr marL="285750" indent="-285750" algn="just">
              <a:lnSpc>
                <a:spcPct val="150000"/>
              </a:lnSpc>
              <a:buFont typeface="Wingdings" panose="05000000000000000000" pitchFamily="2" charset="2"/>
              <a:buChar char="ü"/>
            </a:pPr>
            <a:r>
              <a:rPr lang="ru-RU" dirty="0" err="1" smtClean="0"/>
              <a:t>Микробиота</a:t>
            </a:r>
            <a:r>
              <a:rPr lang="ru-RU" dirty="0"/>
              <a:t>: бактериальная колонизация, </a:t>
            </a:r>
            <a:r>
              <a:rPr lang="ru-RU" dirty="0" err="1" smtClean="0"/>
              <a:t>Candida</a:t>
            </a:r>
            <a:r>
              <a:rPr lang="ru-RU" dirty="0" smtClean="0"/>
              <a:t>, </a:t>
            </a:r>
          </a:p>
          <a:p>
            <a:pPr marL="285750" indent="-285750" algn="just">
              <a:lnSpc>
                <a:spcPct val="150000"/>
              </a:lnSpc>
              <a:buFont typeface="Wingdings" panose="05000000000000000000" pitchFamily="2" charset="2"/>
              <a:buChar char="ü"/>
            </a:pPr>
            <a:r>
              <a:rPr lang="ru-RU" dirty="0" smtClean="0"/>
              <a:t>Функциональные маркеры: </a:t>
            </a:r>
            <a:r>
              <a:rPr lang="ru-RU" dirty="0" err="1" smtClean="0"/>
              <a:t>pH</a:t>
            </a:r>
            <a:r>
              <a:rPr lang="ru-RU" dirty="0" smtClean="0"/>
              <a:t>/слюна</a:t>
            </a:r>
            <a:r>
              <a:rPr lang="ru-RU" dirty="0"/>
              <a:t>, </a:t>
            </a:r>
            <a:r>
              <a:rPr lang="ru-RU" dirty="0" smtClean="0"/>
              <a:t>слюноотделение</a:t>
            </a:r>
            <a:r>
              <a:rPr lang="ru-RU" dirty="0"/>
              <a:t>, </a:t>
            </a:r>
            <a:r>
              <a:rPr lang="ru-RU" dirty="0" smtClean="0"/>
              <a:t>ксеростомия</a:t>
            </a:r>
            <a:endParaRPr lang="ru-RU" dirty="0"/>
          </a:p>
          <a:p>
            <a:pPr marL="285750" indent="-285750" algn="just">
              <a:lnSpc>
                <a:spcPct val="150000"/>
              </a:lnSpc>
              <a:buFont typeface="Wingdings" panose="05000000000000000000" pitchFamily="2" charset="2"/>
              <a:buChar char="ü"/>
            </a:pPr>
            <a:r>
              <a:rPr lang="ru-RU" dirty="0"/>
              <a:t>Г</a:t>
            </a:r>
            <a:r>
              <a:rPr lang="ru-RU" dirty="0" smtClean="0"/>
              <a:t>истологический </a:t>
            </a:r>
            <a:r>
              <a:rPr lang="ru-RU" dirty="0"/>
              <a:t>анализ слизистой языка с применением альтернативных методов окрашивания;</a:t>
            </a:r>
          </a:p>
          <a:p>
            <a:pPr marL="285750" lvl="0" indent="-285750" algn="just">
              <a:lnSpc>
                <a:spcPct val="150000"/>
              </a:lnSpc>
              <a:buFont typeface="Wingdings" panose="05000000000000000000" pitchFamily="2" charset="2"/>
              <a:buChar char="ü"/>
            </a:pPr>
            <a:r>
              <a:rPr lang="ru-RU" dirty="0" err="1"/>
              <a:t>Валидация</a:t>
            </a:r>
            <a:r>
              <a:rPr lang="ru-RU" dirty="0"/>
              <a:t> разработанной модели для других видов лабораторных мышей и режимах облучения (фракционирование).</a:t>
            </a:r>
          </a:p>
          <a:p>
            <a:endParaRPr lang="ru-RU" dirty="0"/>
          </a:p>
        </p:txBody>
      </p:sp>
      <p:sp>
        <p:nvSpPr>
          <p:cNvPr id="6" name="Прямоугольник: скругленные углы 9">
            <a:extLst>
              <a:ext uri="{FF2B5EF4-FFF2-40B4-BE49-F238E27FC236}">
                <a16:creationId xmlns:a16="http://schemas.microsoft.com/office/drawing/2014/main" id="{FAF51344-2848-9985-05D0-374DAD205E39}"/>
              </a:ext>
            </a:extLst>
          </p:cNvPr>
          <p:cNvSpPr/>
          <p:nvPr/>
        </p:nvSpPr>
        <p:spPr>
          <a:xfrm>
            <a:off x="1064515" y="1038791"/>
            <a:ext cx="9875619" cy="618619"/>
          </a:xfrm>
          <a:prstGeom prst="roundRect">
            <a:avLst/>
          </a:prstGeom>
          <a:solidFill>
            <a:schemeClr val="accent6">
              <a:lumMod val="20000"/>
              <a:lumOff val="80000"/>
            </a:schemeClr>
          </a:solidFill>
          <a:ln w="9525" cap="flat" cmpd="sng" algn="ctr">
            <a:solidFill>
              <a:schemeClr val="accent1"/>
            </a:solidFill>
            <a:prstDash val="solid"/>
            <a:round/>
            <a:headEnd type="none" w="med" len="med"/>
            <a:tailEnd type="none" w="med" len="med"/>
          </a:ln>
        </p:spPr>
        <p:style>
          <a:lnRef idx="0">
            <a:scrgbClr r="0" g="0" b="0"/>
          </a:lnRef>
          <a:fillRef idx="1003">
            <a:schemeClr val="lt2"/>
          </a:fillRef>
          <a:effectRef idx="0">
            <a:scrgbClr r="0" g="0" b="0"/>
          </a:effectRef>
          <a:fontRef idx="minor">
            <a:schemeClr val="accent1"/>
          </a:fontRef>
        </p:style>
        <p:txBody>
          <a:bodyPr rtlCol="0" anchor="ctr"/>
          <a:lstStyle/>
          <a:p>
            <a:pPr lvl="0" algn="ctr">
              <a:lnSpc>
                <a:spcPct val="150000"/>
              </a:lnSpc>
              <a:spcAft>
                <a:spcPts val="800"/>
              </a:spcAft>
              <a:defRPr/>
            </a:pPr>
            <a:r>
              <a:rPr kumimoji="0" lang="ru-RU" sz="2000" b="0" i="0" u="none" strike="noStrike" kern="100" cap="none" spc="0" normalizeH="0" baseline="0" noProof="0" dirty="0">
                <a:ln>
                  <a:noFill/>
                </a:ln>
                <a:solidFill>
                  <a:prstClr val="black"/>
                </a:solidFill>
                <a:effectLst/>
                <a:uLnTx/>
                <a:uFillTx/>
                <a:ea typeface="Calibri" panose="020F0502020204030204" pitchFamily="34" charset="0"/>
                <a:cs typeface="Times New Roman" panose="02020603050405020304" pitchFamily="18" charset="0"/>
              </a:rPr>
              <a:t>Скрининг разрабатываемых нами средств профилактики и лечения РИОМ</a:t>
            </a:r>
          </a:p>
        </p:txBody>
      </p:sp>
      <p:sp>
        <p:nvSpPr>
          <p:cNvPr id="2" name="Номер слайда 1"/>
          <p:cNvSpPr>
            <a:spLocks noGrp="1"/>
          </p:cNvSpPr>
          <p:nvPr>
            <p:ph type="sldNum" sz="quarter" idx="12"/>
          </p:nvPr>
        </p:nvSpPr>
        <p:spPr/>
        <p:txBody>
          <a:bodyPr/>
          <a:lstStyle/>
          <a:p>
            <a:fld id="{F1227A6C-A7EB-4AAD-9805-70BC9D54C728}" type="slidenum">
              <a:rPr lang="ru-RU" smtClean="0"/>
              <a:t>32</a:t>
            </a:fld>
            <a:endParaRPr lang="ru-RU"/>
          </a:p>
        </p:txBody>
      </p:sp>
    </p:spTree>
    <p:extLst>
      <p:ext uri="{BB962C8B-B14F-4D97-AF65-F5344CB8AC3E}">
        <p14:creationId xmlns:p14="http://schemas.microsoft.com/office/powerpoint/2010/main" val="492440794"/>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92432" y="-140954"/>
            <a:ext cx="10515600" cy="1325563"/>
          </a:xfrm>
        </p:spPr>
        <p:txBody>
          <a:bodyPr>
            <a:normAutofit/>
          </a:bodyPr>
          <a:lstStyle/>
          <a:p>
            <a:r>
              <a:rPr lang="ru-RU" sz="3200" dirty="0" smtClean="0">
                <a:solidFill>
                  <a:schemeClr val="accent5">
                    <a:lumMod val="75000"/>
                  </a:schemeClr>
                </a:solidFill>
                <a:latin typeface="+mn-lt"/>
              </a:rPr>
              <a:t>Средства профилактики и лечения</a:t>
            </a:r>
            <a:endParaRPr lang="ru-RU" sz="3200" dirty="0">
              <a:solidFill>
                <a:schemeClr val="accent5">
                  <a:lumMod val="75000"/>
                </a:schemeClr>
              </a:solidFill>
              <a:latin typeface="+mn-lt"/>
            </a:endParaRPr>
          </a:p>
        </p:txBody>
      </p:sp>
      <p:sp>
        <p:nvSpPr>
          <p:cNvPr id="3" name="Прямоугольник 2"/>
          <p:cNvSpPr/>
          <p:nvPr/>
        </p:nvSpPr>
        <p:spPr>
          <a:xfrm>
            <a:off x="605443" y="1178352"/>
            <a:ext cx="4997335" cy="4832092"/>
          </a:xfrm>
          <a:prstGeom prst="rect">
            <a:avLst/>
          </a:prstGeom>
        </p:spPr>
        <p:txBody>
          <a:bodyPr wrap="square">
            <a:spAutoFit/>
          </a:bodyPr>
          <a:lstStyle/>
          <a:p>
            <a:r>
              <a:rPr lang="ru-RU" sz="1600" dirty="0"/>
              <a:t>Для </a:t>
            </a:r>
            <a:r>
              <a:rPr lang="ru-RU" sz="1600" dirty="0" smtClean="0"/>
              <a:t>профилактики </a:t>
            </a:r>
            <a:r>
              <a:rPr lang="ru-RU" sz="1600" dirty="0" err="1" smtClean="0"/>
              <a:t>радиодерматита</a:t>
            </a:r>
            <a:r>
              <a:rPr lang="ru-RU" sz="1600" dirty="0" smtClean="0"/>
              <a:t>:</a:t>
            </a:r>
          </a:p>
          <a:p>
            <a:pPr marL="342900" indent="-342900">
              <a:buAutoNum type="arabicPeriod"/>
            </a:pPr>
            <a:r>
              <a:rPr lang="ru-RU" sz="1600" dirty="0" smtClean="0"/>
              <a:t>Снижение </a:t>
            </a:r>
            <a:r>
              <a:rPr lang="ru-RU" sz="1600" dirty="0"/>
              <a:t>дозы на кожу при </a:t>
            </a:r>
            <a:r>
              <a:rPr lang="ru-RU" sz="1600" dirty="0" smtClean="0"/>
              <a:t>планировании</a:t>
            </a:r>
          </a:p>
          <a:p>
            <a:pPr marL="342900" indent="-342900">
              <a:buAutoNum type="arabicPeriod"/>
            </a:pPr>
            <a:r>
              <a:rPr lang="ru-RU" sz="1600" dirty="0" smtClean="0"/>
              <a:t>Базовый </a:t>
            </a:r>
            <a:r>
              <a:rPr lang="ru-RU" sz="1600" dirty="0"/>
              <a:t>уход (мягкое мытье, увлажнение, избегание травмы, </a:t>
            </a:r>
            <a:r>
              <a:rPr lang="ru-RU" sz="1600" dirty="0" smtClean="0"/>
              <a:t>трения)</a:t>
            </a:r>
          </a:p>
          <a:p>
            <a:pPr marL="342900" indent="-342900">
              <a:buFontTx/>
              <a:buAutoNum type="arabicPeriod"/>
            </a:pPr>
            <a:r>
              <a:rPr lang="ru-RU" sz="1600" dirty="0"/>
              <a:t>П</a:t>
            </a:r>
            <a:r>
              <a:rPr lang="ru-RU" sz="1600" dirty="0" smtClean="0"/>
              <a:t>ротивовоспалительная </a:t>
            </a:r>
            <a:r>
              <a:rPr lang="ru-RU" sz="1600" dirty="0"/>
              <a:t>профилактика топическими </a:t>
            </a:r>
            <a:r>
              <a:rPr lang="ru-RU" sz="1600" dirty="0" smtClean="0"/>
              <a:t>стероидами (</a:t>
            </a:r>
            <a:r>
              <a:rPr lang="ru-RU" sz="1600" dirty="0"/>
              <a:t>mometasone </a:t>
            </a:r>
            <a:r>
              <a:rPr lang="ru-RU" sz="1600" dirty="0" err="1"/>
              <a:t>furoate</a:t>
            </a:r>
            <a:r>
              <a:rPr lang="ru-RU" sz="1600" dirty="0"/>
              <a:t> 0.1%, </a:t>
            </a:r>
            <a:r>
              <a:rPr lang="ru-RU" sz="1600" dirty="0" err="1" smtClean="0"/>
              <a:t>betamethasone</a:t>
            </a:r>
            <a:r>
              <a:rPr lang="ru-RU" sz="1600" dirty="0" smtClean="0"/>
              <a:t> и </a:t>
            </a:r>
            <a:r>
              <a:rPr lang="ru-RU" sz="1600" dirty="0" err="1" smtClean="0"/>
              <a:t>др</a:t>
            </a:r>
            <a:r>
              <a:rPr lang="ru-RU" sz="1600" dirty="0" smtClean="0"/>
              <a:t>)</a:t>
            </a:r>
          </a:p>
          <a:p>
            <a:pPr marL="342900" indent="-342900">
              <a:buFontTx/>
              <a:buAutoNum type="arabicPeriod"/>
            </a:pPr>
            <a:r>
              <a:rPr lang="ru-RU" sz="1600" dirty="0"/>
              <a:t>П</a:t>
            </a:r>
            <a:r>
              <a:rPr lang="ru-RU" sz="1600" dirty="0" smtClean="0"/>
              <a:t>ри </a:t>
            </a:r>
            <a:r>
              <a:rPr lang="ru-RU" sz="1600" dirty="0"/>
              <a:t>нарушении барьера </a:t>
            </a:r>
            <a:r>
              <a:rPr lang="ru-RU" sz="1600" dirty="0" smtClean="0"/>
              <a:t>переход </a:t>
            </a:r>
            <a:r>
              <a:rPr lang="ru-RU" sz="1600" dirty="0"/>
              <a:t>к </a:t>
            </a:r>
            <a:r>
              <a:rPr lang="ru-RU" sz="1600" dirty="0" err="1"/>
              <a:t>wound-care</a:t>
            </a:r>
            <a:r>
              <a:rPr lang="ru-RU" sz="1600" dirty="0"/>
              <a:t> стратегии с силиконовыми </a:t>
            </a:r>
            <a:r>
              <a:rPr lang="ru-RU" sz="1600" dirty="0" smtClean="0"/>
              <a:t>пленками (</a:t>
            </a:r>
            <a:r>
              <a:rPr lang="ru-RU" sz="1600" dirty="0" err="1"/>
              <a:t>Mepitel</a:t>
            </a:r>
            <a:r>
              <a:rPr lang="ru-RU" sz="1600" dirty="0"/>
              <a:t> </a:t>
            </a:r>
            <a:r>
              <a:rPr lang="ru-RU" sz="1600" dirty="0" err="1"/>
              <a:t>Film</a:t>
            </a:r>
            <a:r>
              <a:rPr lang="ru-RU" sz="1600" dirty="0"/>
              <a:t>, </a:t>
            </a:r>
            <a:r>
              <a:rPr lang="ru-RU" sz="1600" dirty="0" err="1"/>
              <a:t>Cavilon</a:t>
            </a:r>
            <a:r>
              <a:rPr lang="ru-RU" sz="1600" dirty="0"/>
              <a:t> </a:t>
            </a:r>
            <a:r>
              <a:rPr lang="ru-RU" sz="1600" dirty="0" err="1"/>
              <a:t>No-Sting</a:t>
            </a:r>
            <a:r>
              <a:rPr lang="ru-RU" sz="1600" dirty="0"/>
              <a:t> </a:t>
            </a:r>
            <a:r>
              <a:rPr lang="ru-RU" sz="1600" dirty="0" err="1"/>
              <a:t>Barrier</a:t>
            </a:r>
            <a:r>
              <a:rPr lang="ru-RU" sz="1600" dirty="0"/>
              <a:t> </a:t>
            </a:r>
            <a:r>
              <a:rPr lang="ru-RU" sz="1600" dirty="0" err="1"/>
              <a:t>Film</a:t>
            </a:r>
            <a:r>
              <a:rPr lang="ru-RU" sz="1600" dirty="0"/>
              <a:t> и </a:t>
            </a:r>
            <a:r>
              <a:rPr lang="ru-RU" sz="1600" dirty="0" err="1"/>
              <a:t>др</a:t>
            </a:r>
            <a:r>
              <a:rPr lang="ru-RU" sz="1600" dirty="0" smtClean="0"/>
              <a:t>), </a:t>
            </a:r>
            <a:r>
              <a:rPr lang="ru-RU" sz="1600" dirty="0"/>
              <a:t>пенными </a:t>
            </a:r>
            <a:r>
              <a:rPr lang="ru-RU" sz="1600" dirty="0" smtClean="0"/>
              <a:t>(</a:t>
            </a:r>
            <a:r>
              <a:rPr lang="ru-RU" sz="1600" dirty="0" err="1"/>
              <a:t>Mepilex</a:t>
            </a:r>
            <a:r>
              <a:rPr lang="ru-RU" sz="1600" dirty="0"/>
              <a:t> </a:t>
            </a:r>
            <a:r>
              <a:rPr lang="ru-RU" sz="1600" dirty="0" err="1"/>
              <a:t>Lite</a:t>
            </a:r>
            <a:r>
              <a:rPr lang="ru-RU" sz="1600" dirty="0"/>
              <a:t> </a:t>
            </a:r>
            <a:r>
              <a:rPr lang="ru-RU" sz="1600" dirty="0" smtClean="0"/>
              <a:t>) или </a:t>
            </a:r>
            <a:r>
              <a:rPr lang="ru-RU" sz="1600" dirty="0" err="1"/>
              <a:t>гидрогелевыми</a:t>
            </a:r>
            <a:r>
              <a:rPr lang="ru-RU" sz="1600" dirty="0"/>
              <a:t> </a:t>
            </a:r>
            <a:r>
              <a:rPr lang="ru-RU" sz="1600" dirty="0" smtClean="0"/>
              <a:t>повязками</a:t>
            </a:r>
          </a:p>
          <a:p>
            <a:pPr marL="342900" indent="-342900">
              <a:buFontTx/>
              <a:buAutoNum type="arabicPeriod"/>
            </a:pPr>
            <a:r>
              <a:rPr lang="ru-RU" sz="1600" dirty="0" smtClean="0"/>
              <a:t>Антисептики </a:t>
            </a:r>
            <a:r>
              <a:rPr lang="ru-RU" sz="1600" dirty="0"/>
              <a:t>/ антибактериальная терапия </a:t>
            </a:r>
            <a:r>
              <a:rPr lang="ru-RU" sz="1600" dirty="0" smtClean="0"/>
              <a:t>при </a:t>
            </a:r>
            <a:r>
              <a:rPr lang="ru-RU" sz="1600" dirty="0"/>
              <a:t>признаках </a:t>
            </a:r>
            <a:r>
              <a:rPr lang="ru-RU" sz="1600" dirty="0" smtClean="0"/>
              <a:t>инфекции</a:t>
            </a:r>
          </a:p>
          <a:p>
            <a:pPr marL="342900" indent="-342900">
              <a:buAutoNum type="arabicPeriod"/>
            </a:pPr>
            <a:r>
              <a:rPr lang="ru-RU" sz="1600" dirty="0"/>
              <a:t>Фотобиомодуляция </a:t>
            </a:r>
            <a:r>
              <a:rPr lang="ru-RU" sz="1600" dirty="0" smtClean="0"/>
              <a:t>низкоинтенсивным </a:t>
            </a:r>
            <a:r>
              <a:rPr lang="ru-RU" sz="1600" dirty="0"/>
              <a:t>светом, обычно красного или ближнего инфракрасного диапазона, с целью уменьшить воспаление, боль и ускорить </a:t>
            </a:r>
            <a:r>
              <a:rPr lang="ru-RU" sz="1600" dirty="0" smtClean="0"/>
              <a:t>репарацию</a:t>
            </a:r>
          </a:p>
          <a:p>
            <a:pPr marL="342900" indent="-342900">
              <a:buAutoNum type="arabicPeriod"/>
            </a:pPr>
            <a:r>
              <a:rPr lang="ru-RU" sz="1600" dirty="0" smtClean="0"/>
              <a:t>Обезболивание</a:t>
            </a:r>
            <a:r>
              <a:rPr lang="ru-RU" dirty="0"/>
              <a:t/>
            </a:r>
            <a:br>
              <a:rPr lang="ru-RU" dirty="0"/>
            </a:br>
            <a:endParaRPr lang="ru-RU" dirty="0"/>
          </a:p>
        </p:txBody>
      </p:sp>
      <p:sp>
        <p:nvSpPr>
          <p:cNvPr id="5" name="Прямоугольник 4"/>
          <p:cNvSpPr/>
          <p:nvPr/>
        </p:nvSpPr>
        <p:spPr>
          <a:xfrm>
            <a:off x="6359234" y="1178352"/>
            <a:ext cx="4321233" cy="5078313"/>
          </a:xfrm>
          <a:prstGeom prst="rect">
            <a:avLst/>
          </a:prstGeom>
        </p:spPr>
        <p:txBody>
          <a:bodyPr wrap="square">
            <a:spAutoFit/>
          </a:bodyPr>
          <a:lstStyle/>
          <a:p>
            <a:r>
              <a:rPr lang="ru-RU" sz="1600" dirty="0"/>
              <a:t>Для профилактики </a:t>
            </a:r>
            <a:r>
              <a:rPr lang="ru-RU" sz="1600" dirty="0" smtClean="0"/>
              <a:t>орального </a:t>
            </a:r>
            <a:r>
              <a:rPr lang="ru-RU" sz="1600" dirty="0" err="1" smtClean="0"/>
              <a:t>мукозита</a:t>
            </a:r>
            <a:r>
              <a:rPr lang="ru-RU" sz="1600" dirty="0" smtClean="0"/>
              <a:t>:</a:t>
            </a:r>
            <a:endParaRPr lang="ru-RU" sz="1600" dirty="0"/>
          </a:p>
          <a:p>
            <a:pPr marL="342900" indent="-342900">
              <a:buFontTx/>
              <a:buAutoNum type="arabicPeriod"/>
            </a:pPr>
            <a:r>
              <a:rPr lang="ru-RU" sz="1600" dirty="0"/>
              <a:t>Снижение дозы на кожу при планировании</a:t>
            </a:r>
          </a:p>
          <a:p>
            <a:pPr marL="342900" indent="-342900">
              <a:buFontTx/>
              <a:buAutoNum type="arabicPeriod"/>
            </a:pPr>
            <a:r>
              <a:rPr lang="ru-RU" sz="1600" dirty="0"/>
              <a:t>Базовый </a:t>
            </a:r>
            <a:r>
              <a:rPr lang="ru-RU" sz="1600" dirty="0" smtClean="0"/>
              <a:t>уход: санация </a:t>
            </a:r>
            <a:r>
              <a:rPr lang="ru-RU" sz="1600" dirty="0"/>
              <a:t>до терапии, мягкая гигиена, регулярные </a:t>
            </a:r>
            <a:r>
              <a:rPr lang="ru-RU" sz="1600" dirty="0" smtClean="0"/>
              <a:t>полоскания. Питание </a:t>
            </a:r>
            <a:r>
              <a:rPr lang="ru-RU" sz="1600" dirty="0"/>
              <a:t>основа профилактики и </a:t>
            </a:r>
            <a:r>
              <a:rPr lang="ru-RU" sz="1600" dirty="0" smtClean="0"/>
              <a:t>лечения. </a:t>
            </a:r>
          </a:p>
          <a:p>
            <a:pPr marL="342900" indent="-342900">
              <a:buFontTx/>
              <a:buAutoNum type="arabicPeriod"/>
            </a:pPr>
            <a:r>
              <a:rPr lang="ru-RU" sz="1600" dirty="0" smtClean="0"/>
              <a:t>Противовоспалительная профилактика (полоскание </a:t>
            </a:r>
            <a:r>
              <a:rPr lang="ru-RU" sz="1600" dirty="0" err="1" smtClean="0"/>
              <a:t>бензадамин</a:t>
            </a:r>
            <a:r>
              <a:rPr lang="ru-RU" sz="1600" dirty="0" smtClean="0"/>
              <a:t>)</a:t>
            </a:r>
          </a:p>
          <a:p>
            <a:pPr marL="342900" indent="-342900">
              <a:buFontTx/>
              <a:buAutoNum type="arabicPeriod"/>
            </a:pPr>
            <a:r>
              <a:rPr lang="ru-RU" sz="1600" dirty="0" err="1" smtClean="0"/>
              <a:t>Палифермин</a:t>
            </a:r>
            <a:r>
              <a:rPr lang="ru-RU" sz="1600" dirty="0" smtClean="0"/>
              <a:t> (рекомбинантный </a:t>
            </a:r>
            <a:r>
              <a:rPr lang="ru-RU" sz="1600" dirty="0"/>
              <a:t>фактор роста </a:t>
            </a:r>
            <a:r>
              <a:rPr lang="ru-RU" sz="1600" dirty="0" err="1" smtClean="0"/>
              <a:t>кератиноцитов</a:t>
            </a:r>
            <a:r>
              <a:rPr lang="ru-RU" sz="1600" dirty="0" smtClean="0"/>
              <a:t>)</a:t>
            </a:r>
          </a:p>
          <a:p>
            <a:pPr marL="342900" indent="-342900">
              <a:buFontTx/>
              <a:buAutoNum type="arabicPeriod"/>
            </a:pPr>
            <a:r>
              <a:rPr lang="ru-RU" sz="1600" dirty="0" smtClean="0"/>
              <a:t>Фотобиомодуляция</a:t>
            </a:r>
          </a:p>
          <a:p>
            <a:pPr marL="342900" indent="-342900">
              <a:buFontTx/>
              <a:buAutoNum type="arabicPeriod"/>
            </a:pPr>
            <a:r>
              <a:rPr lang="ru-RU" sz="1600" dirty="0"/>
              <a:t>Барьерные средства для слизистой: </a:t>
            </a:r>
            <a:r>
              <a:rPr lang="ru-RU" sz="1600" dirty="0" err="1" smtClean="0"/>
              <a:t>Episil</a:t>
            </a:r>
            <a:r>
              <a:rPr lang="ru-RU" sz="1600" dirty="0" smtClean="0"/>
              <a:t>, </a:t>
            </a:r>
            <a:r>
              <a:rPr lang="ru-RU" sz="1600" dirty="0" err="1"/>
              <a:t>мукоадгезивные</a:t>
            </a:r>
            <a:r>
              <a:rPr lang="ru-RU" sz="1600" dirty="0"/>
              <a:t> гели, </a:t>
            </a:r>
            <a:r>
              <a:rPr lang="ru-RU" sz="1600" dirty="0" err="1"/>
              <a:t>гиалуроновая</a:t>
            </a:r>
            <a:r>
              <a:rPr lang="ru-RU" sz="1600" dirty="0"/>
              <a:t> </a:t>
            </a:r>
            <a:r>
              <a:rPr lang="ru-RU" sz="1600" dirty="0" smtClean="0"/>
              <a:t>кислота и </a:t>
            </a:r>
            <a:r>
              <a:rPr lang="ru-RU" sz="1600" dirty="0" err="1" smtClean="0"/>
              <a:t>др</a:t>
            </a:r>
            <a:r>
              <a:rPr lang="ru-RU" sz="1600" dirty="0" smtClean="0"/>
              <a:t>)</a:t>
            </a:r>
          </a:p>
          <a:p>
            <a:pPr marL="342900" indent="-342900">
              <a:buFontTx/>
              <a:buAutoNum type="arabicPeriod"/>
            </a:pPr>
            <a:r>
              <a:rPr lang="ru-RU" sz="1600" dirty="0"/>
              <a:t>С</a:t>
            </a:r>
            <a:r>
              <a:rPr lang="ru-RU" sz="1600" dirty="0" smtClean="0"/>
              <a:t>нижение боли </a:t>
            </a:r>
          </a:p>
          <a:p>
            <a:pPr marL="342900" indent="-342900">
              <a:buFontTx/>
              <a:buAutoNum type="arabicPeriod"/>
            </a:pPr>
            <a:r>
              <a:rPr lang="ru-RU" sz="1600" dirty="0" smtClean="0"/>
              <a:t>Антисептики </a:t>
            </a:r>
          </a:p>
          <a:p>
            <a:pPr marL="342900" indent="-342900">
              <a:buFontTx/>
              <a:buAutoNum type="arabicPeriod"/>
            </a:pPr>
            <a:r>
              <a:rPr lang="ru-RU" sz="1600" dirty="0" smtClean="0"/>
              <a:t>Препараты искусственной слюны</a:t>
            </a:r>
          </a:p>
          <a:p>
            <a:pPr marL="342900" indent="-342900">
              <a:buFontTx/>
              <a:buAutoNum type="arabicPeriod"/>
            </a:pPr>
            <a:r>
              <a:rPr lang="ru-RU" sz="1600" dirty="0"/>
              <a:t>Антимикробные/противогрибковые средства только при </a:t>
            </a:r>
            <a:r>
              <a:rPr lang="ru-RU" sz="1600" dirty="0" smtClean="0"/>
              <a:t>инфекции/кандидозе</a:t>
            </a:r>
          </a:p>
          <a:p>
            <a:pPr marL="342900" indent="-342900">
              <a:buFontTx/>
              <a:buAutoNum type="arabicPeriod"/>
            </a:pPr>
            <a:r>
              <a:rPr lang="ru-RU" sz="1600" dirty="0" smtClean="0"/>
              <a:t>Антидепрессанты (</a:t>
            </a:r>
            <a:r>
              <a:rPr lang="ru-RU" sz="1600" dirty="0" err="1" smtClean="0"/>
              <a:t>доксепин</a:t>
            </a:r>
            <a:r>
              <a:rPr lang="ru-RU" sz="1600" dirty="0" smtClean="0"/>
              <a:t> и </a:t>
            </a:r>
            <a:r>
              <a:rPr lang="ru-RU" sz="1600" dirty="0" err="1" smtClean="0"/>
              <a:t>др</a:t>
            </a:r>
            <a:r>
              <a:rPr lang="ru-RU" sz="1600" dirty="0" smtClean="0"/>
              <a:t>)</a:t>
            </a:r>
          </a:p>
          <a:p>
            <a:pPr marL="342900" indent="-342900">
              <a:buFontTx/>
              <a:buAutoNum type="arabicPeriod"/>
            </a:pPr>
            <a:endParaRPr lang="ru-RU" sz="1600" dirty="0"/>
          </a:p>
        </p:txBody>
      </p:sp>
      <p:sp>
        <p:nvSpPr>
          <p:cNvPr id="4" name="Номер слайда 3"/>
          <p:cNvSpPr>
            <a:spLocks noGrp="1"/>
          </p:cNvSpPr>
          <p:nvPr>
            <p:ph type="sldNum" sz="quarter" idx="12"/>
          </p:nvPr>
        </p:nvSpPr>
        <p:spPr/>
        <p:txBody>
          <a:bodyPr/>
          <a:lstStyle/>
          <a:p>
            <a:fld id="{F1227A6C-A7EB-4AAD-9805-70BC9D54C728}" type="slidenum">
              <a:rPr lang="ru-RU" smtClean="0"/>
              <a:t>33</a:t>
            </a:fld>
            <a:endParaRPr lang="ru-RU"/>
          </a:p>
        </p:txBody>
      </p:sp>
    </p:spTree>
    <p:extLst>
      <p:ext uri="{BB962C8B-B14F-4D97-AF65-F5344CB8AC3E}">
        <p14:creationId xmlns:p14="http://schemas.microsoft.com/office/powerpoint/2010/main" val="12850022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838200" y="165619"/>
            <a:ext cx="10515600" cy="1325563"/>
          </a:xfrm>
        </p:spPr>
        <p:txBody>
          <a:bodyPr>
            <a:normAutofit/>
          </a:bodyPr>
          <a:lstStyle/>
          <a:p>
            <a:r>
              <a:rPr lang="ru-RU" sz="2800" dirty="0" smtClean="0">
                <a:solidFill>
                  <a:schemeClr val="accent5">
                    <a:lumMod val="75000"/>
                  </a:schemeClr>
                </a:solidFill>
                <a:latin typeface="+mn-lt"/>
              </a:rPr>
              <a:t>Перспективы</a:t>
            </a:r>
            <a:endParaRPr lang="ru-RU" sz="2800" dirty="0">
              <a:solidFill>
                <a:schemeClr val="accent5">
                  <a:lumMod val="75000"/>
                </a:schemeClr>
              </a:solidFill>
              <a:latin typeface="+mn-lt"/>
            </a:endParaRPr>
          </a:p>
        </p:txBody>
      </p:sp>
      <p:sp>
        <p:nvSpPr>
          <p:cNvPr id="3" name="Прямоугольник 2"/>
          <p:cNvSpPr/>
          <p:nvPr/>
        </p:nvSpPr>
        <p:spPr>
          <a:xfrm>
            <a:off x="838200" y="1491182"/>
            <a:ext cx="10515600" cy="3416320"/>
          </a:xfrm>
          <a:prstGeom prst="rect">
            <a:avLst/>
          </a:prstGeom>
        </p:spPr>
        <p:txBody>
          <a:bodyPr wrap="square">
            <a:spAutoFit/>
          </a:bodyPr>
          <a:lstStyle/>
          <a:p>
            <a:pPr marL="285750" indent="-285750">
              <a:buFont typeface="Arial" panose="020B0604020202020204" pitchFamily="34" charset="0"/>
              <a:buChar char="•"/>
            </a:pPr>
            <a:r>
              <a:rPr lang="ru-RU" dirty="0"/>
              <a:t>П</a:t>
            </a:r>
            <a:r>
              <a:rPr lang="ru-RU" dirty="0" smtClean="0"/>
              <a:t>роблема </a:t>
            </a:r>
            <a:r>
              <a:rPr lang="ru-RU" dirty="0" err="1"/>
              <a:t>радиодерматита</a:t>
            </a:r>
            <a:r>
              <a:rPr lang="ru-RU" dirty="0"/>
              <a:t> и орального </a:t>
            </a:r>
            <a:r>
              <a:rPr lang="ru-RU" dirty="0" err="1"/>
              <a:t>мукозита</a:t>
            </a:r>
            <a:r>
              <a:rPr lang="ru-RU" dirty="0"/>
              <a:t> остается нерешенной, потому что существующие подходы в основном уменьшают симптомы или отдельные звенья патогенеза, но не обеспечивают полноценную локальную защиту барьерной ткани, контроль воспаления, </a:t>
            </a:r>
            <a:r>
              <a:rPr lang="ru-RU" dirty="0" err="1"/>
              <a:t>редокс</a:t>
            </a:r>
            <a:r>
              <a:rPr lang="ru-RU" dirty="0"/>
              <a:t>-регуляцию, профилактику инфекции и ускорение репарации одновременно</a:t>
            </a:r>
            <a:r>
              <a:rPr lang="ru-RU" dirty="0" smtClean="0"/>
              <a:t>.</a:t>
            </a:r>
            <a:r>
              <a:rPr lang="ru-RU" dirty="0"/>
              <a:t> </a:t>
            </a:r>
            <a:endParaRPr lang="ru-RU" dirty="0" smtClean="0"/>
          </a:p>
          <a:p>
            <a:pPr marL="285750" indent="-285750">
              <a:buFont typeface="Arial" panose="020B0604020202020204" pitchFamily="34" charset="0"/>
              <a:buChar char="•"/>
            </a:pPr>
            <a:endParaRPr lang="ru-RU" dirty="0"/>
          </a:p>
          <a:p>
            <a:pPr marL="285750" indent="-285750">
              <a:buFont typeface="Arial" panose="020B0604020202020204" pitchFamily="34" charset="0"/>
              <a:buChar char="•"/>
            </a:pPr>
            <a:r>
              <a:rPr lang="ru-RU" dirty="0"/>
              <a:t>С</a:t>
            </a:r>
            <a:r>
              <a:rPr lang="ru-RU" dirty="0" smtClean="0"/>
              <a:t>уществующие </a:t>
            </a:r>
            <a:r>
              <a:rPr lang="ru-RU" dirty="0"/>
              <a:t>рекомендации не решают проблему тяжелого, многофакторного и протон-специфически малоизученного повреждения кожи и слизистых</a:t>
            </a:r>
            <a:r>
              <a:rPr lang="ru-RU" dirty="0" smtClean="0"/>
              <a:t>.</a:t>
            </a:r>
          </a:p>
          <a:p>
            <a:endParaRPr lang="ru-RU" dirty="0" smtClean="0"/>
          </a:p>
          <a:p>
            <a:pPr marL="285750" indent="-285750">
              <a:buFont typeface="Arial" panose="020B0604020202020204" pitchFamily="34" charset="0"/>
              <a:buChar char="•"/>
            </a:pPr>
            <a:r>
              <a:rPr lang="ru-RU" dirty="0"/>
              <a:t>П</a:t>
            </a:r>
            <a:r>
              <a:rPr lang="ru-RU" dirty="0" smtClean="0"/>
              <a:t>ерспективным </a:t>
            </a:r>
            <a:r>
              <a:rPr lang="ru-RU" dirty="0"/>
              <a:t>направлением является разработка локальные многофункциональные системы, способные удерживаться на коже или слизистой, снижать окислительный стресс и воспаление, защищать барьер, уменьшать микробную нагрузку и поддерживать регенерацию</a:t>
            </a:r>
            <a:r>
              <a:rPr lang="ru-RU" dirty="0" smtClean="0"/>
              <a:t>.</a:t>
            </a:r>
          </a:p>
          <a:p>
            <a:endParaRPr lang="ru-RU" dirty="0" smtClean="0"/>
          </a:p>
        </p:txBody>
      </p:sp>
      <p:sp>
        <p:nvSpPr>
          <p:cNvPr id="4" name="Номер слайда 3"/>
          <p:cNvSpPr>
            <a:spLocks noGrp="1"/>
          </p:cNvSpPr>
          <p:nvPr>
            <p:ph type="sldNum" sz="quarter" idx="12"/>
          </p:nvPr>
        </p:nvSpPr>
        <p:spPr/>
        <p:txBody>
          <a:bodyPr/>
          <a:lstStyle/>
          <a:p>
            <a:fld id="{F1227A6C-A7EB-4AAD-9805-70BC9D54C728}" type="slidenum">
              <a:rPr lang="ru-RU" smtClean="0"/>
              <a:t>34</a:t>
            </a:fld>
            <a:endParaRPr lang="ru-RU"/>
          </a:p>
        </p:txBody>
      </p:sp>
    </p:spTree>
    <p:extLst>
      <p:ext uri="{BB962C8B-B14F-4D97-AF65-F5344CB8AC3E}">
        <p14:creationId xmlns:p14="http://schemas.microsoft.com/office/powerpoint/2010/main" val="270591929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рямоугольник 2"/>
          <p:cNvSpPr/>
          <p:nvPr/>
        </p:nvSpPr>
        <p:spPr>
          <a:xfrm>
            <a:off x="788323" y="934056"/>
            <a:ext cx="10515600" cy="923330"/>
          </a:xfrm>
          <a:prstGeom prst="rect">
            <a:avLst/>
          </a:prstGeom>
        </p:spPr>
        <p:txBody>
          <a:bodyPr wrap="square">
            <a:spAutoFit/>
          </a:bodyPr>
          <a:lstStyle/>
          <a:p>
            <a:r>
              <a:rPr lang="ru-RU" dirty="0"/>
              <a:t>Наиболее перспективны локальные многофункциональные системы: гидрогели, </a:t>
            </a:r>
            <a:r>
              <a:rPr lang="ru-RU" dirty="0" err="1"/>
              <a:t>наноэмульсии</a:t>
            </a:r>
            <a:r>
              <a:rPr lang="ru-RU" dirty="0"/>
              <a:t>, </a:t>
            </a:r>
            <a:r>
              <a:rPr lang="ru-RU" dirty="0" err="1"/>
              <a:t>нанозимы</a:t>
            </a:r>
            <a:r>
              <a:rPr lang="ru-RU" dirty="0"/>
              <a:t>, </a:t>
            </a:r>
            <a:r>
              <a:rPr lang="ru-RU" dirty="0" err="1"/>
              <a:t>редокс</a:t>
            </a:r>
            <a:r>
              <a:rPr lang="ru-RU" dirty="0"/>
              <a:t>-активные </a:t>
            </a:r>
            <a:r>
              <a:rPr lang="ru-RU" dirty="0" err="1"/>
              <a:t>наноматериалы</a:t>
            </a:r>
            <a:r>
              <a:rPr lang="ru-RU" dirty="0"/>
              <a:t>.</a:t>
            </a:r>
            <a:br>
              <a:rPr lang="ru-RU" dirty="0"/>
            </a:br>
            <a:endParaRPr lang="ru-RU" dirty="0"/>
          </a:p>
        </p:txBody>
      </p:sp>
      <p:sp>
        <p:nvSpPr>
          <p:cNvPr id="4" name="Прямоугольник 3"/>
          <p:cNvSpPr/>
          <p:nvPr/>
        </p:nvSpPr>
        <p:spPr>
          <a:xfrm>
            <a:off x="788324" y="343331"/>
            <a:ext cx="6096000" cy="830997"/>
          </a:xfrm>
          <a:prstGeom prst="rect">
            <a:avLst/>
          </a:prstGeom>
        </p:spPr>
        <p:txBody>
          <a:bodyPr>
            <a:spAutoFit/>
          </a:bodyPr>
          <a:lstStyle/>
          <a:p>
            <a:r>
              <a:rPr lang="ru-RU" sz="2400" dirty="0" err="1">
                <a:solidFill>
                  <a:schemeClr val="accent5">
                    <a:lumMod val="75000"/>
                  </a:schemeClr>
                </a:solidFill>
              </a:rPr>
              <a:t>Н</a:t>
            </a:r>
            <a:r>
              <a:rPr lang="ru-RU" sz="2400" dirty="0" err="1" smtClean="0">
                <a:solidFill>
                  <a:schemeClr val="accent5">
                    <a:lumMod val="75000"/>
                  </a:schemeClr>
                </a:solidFill>
              </a:rPr>
              <a:t>аноматериалы</a:t>
            </a:r>
            <a:r>
              <a:rPr lang="ru-RU" sz="2400" dirty="0">
                <a:solidFill>
                  <a:schemeClr val="accent5">
                    <a:lumMod val="75000"/>
                  </a:schemeClr>
                </a:solidFill>
              </a:rPr>
              <a:t/>
            </a:r>
            <a:br>
              <a:rPr lang="ru-RU" sz="2400" dirty="0">
                <a:solidFill>
                  <a:schemeClr val="accent5">
                    <a:lumMod val="75000"/>
                  </a:schemeClr>
                </a:solidFill>
              </a:rPr>
            </a:br>
            <a:endParaRPr lang="ru-RU" sz="2400" dirty="0">
              <a:solidFill>
                <a:schemeClr val="accent5">
                  <a:lumMod val="75000"/>
                </a:schemeClr>
              </a:solidFill>
            </a:endParaRPr>
          </a:p>
        </p:txBody>
      </p:sp>
      <p:pic>
        <p:nvPicPr>
          <p:cNvPr id="10" name="Рисунок 9"/>
          <p:cNvPicPr>
            <a:picLocks noChangeAspect="1"/>
          </p:cNvPicPr>
          <p:nvPr/>
        </p:nvPicPr>
        <p:blipFill rotWithShape="1">
          <a:blip r:embed="rId2"/>
          <a:srcRect l="8763" t="7509" r="5498" b="18616"/>
          <a:stretch/>
        </p:blipFill>
        <p:spPr>
          <a:xfrm>
            <a:off x="1662545" y="1816569"/>
            <a:ext cx="2934393" cy="2541124"/>
          </a:xfrm>
          <a:prstGeom prst="rect">
            <a:avLst/>
          </a:prstGeom>
        </p:spPr>
      </p:pic>
      <p:pic>
        <p:nvPicPr>
          <p:cNvPr id="11" name="Рисунок 10"/>
          <p:cNvPicPr>
            <a:picLocks noChangeAspect="1"/>
          </p:cNvPicPr>
          <p:nvPr/>
        </p:nvPicPr>
        <p:blipFill rotWithShape="1">
          <a:blip r:embed="rId2"/>
          <a:srcRect l="48969" t="84369" r="3499" b="8152"/>
          <a:stretch/>
        </p:blipFill>
        <p:spPr>
          <a:xfrm>
            <a:off x="1662545" y="4227552"/>
            <a:ext cx="2557623" cy="404460"/>
          </a:xfrm>
          <a:prstGeom prst="rect">
            <a:avLst/>
          </a:prstGeom>
        </p:spPr>
      </p:pic>
      <p:sp>
        <p:nvSpPr>
          <p:cNvPr id="12" name="Прямоугольник 11"/>
          <p:cNvSpPr/>
          <p:nvPr/>
        </p:nvSpPr>
        <p:spPr>
          <a:xfrm>
            <a:off x="454008" y="4913617"/>
            <a:ext cx="5351465" cy="338554"/>
          </a:xfrm>
          <a:prstGeom prst="rect">
            <a:avLst/>
          </a:prstGeom>
        </p:spPr>
        <p:txBody>
          <a:bodyPr wrap="none">
            <a:spAutoFit/>
          </a:bodyPr>
          <a:lstStyle/>
          <a:p>
            <a:r>
              <a:rPr lang="ru-RU" sz="1600" dirty="0" err="1" smtClean="0">
                <a:solidFill>
                  <a:schemeClr val="accent5">
                    <a:lumMod val="75000"/>
                  </a:schemeClr>
                </a:solidFill>
              </a:rPr>
              <a:t>Наноэмульсии</a:t>
            </a:r>
            <a:r>
              <a:rPr lang="ru-RU" sz="1600" dirty="0" smtClean="0">
                <a:solidFill>
                  <a:schemeClr val="accent5">
                    <a:lumMod val="75000"/>
                  </a:schemeClr>
                </a:solidFill>
              </a:rPr>
              <a:t> на основе </a:t>
            </a:r>
            <a:r>
              <a:rPr lang="ru-RU" sz="1600" dirty="0" err="1" smtClean="0">
                <a:solidFill>
                  <a:schemeClr val="accent5">
                    <a:lumMod val="75000"/>
                  </a:schemeClr>
                </a:solidFill>
              </a:rPr>
              <a:t>гиалуроновой</a:t>
            </a:r>
            <a:r>
              <a:rPr lang="ru-RU" sz="1600" dirty="0" smtClean="0">
                <a:solidFill>
                  <a:schemeClr val="accent5">
                    <a:lumMod val="75000"/>
                  </a:schemeClr>
                </a:solidFill>
              </a:rPr>
              <a:t> кислоты и НЧ </a:t>
            </a:r>
            <a:r>
              <a:rPr lang="en-US" sz="1600" dirty="0" smtClean="0">
                <a:solidFill>
                  <a:schemeClr val="accent5">
                    <a:lumMod val="75000"/>
                  </a:schemeClr>
                </a:solidFill>
              </a:rPr>
              <a:t>CeO</a:t>
            </a:r>
            <a:r>
              <a:rPr lang="en-US" sz="1600" baseline="-25000" dirty="0" smtClean="0">
                <a:solidFill>
                  <a:schemeClr val="accent5">
                    <a:lumMod val="75000"/>
                  </a:schemeClr>
                </a:solidFill>
              </a:rPr>
              <a:t>2</a:t>
            </a:r>
            <a:endParaRPr lang="ru-RU" sz="1600" baseline="-25000" dirty="0">
              <a:solidFill>
                <a:schemeClr val="accent5">
                  <a:lumMod val="75000"/>
                </a:schemeClr>
              </a:solidFill>
            </a:endParaRPr>
          </a:p>
        </p:txBody>
      </p:sp>
      <p:pic>
        <p:nvPicPr>
          <p:cNvPr id="16" name="Рисунок 15"/>
          <p:cNvPicPr>
            <a:picLocks noChangeAspect="1"/>
          </p:cNvPicPr>
          <p:nvPr/>
        </p:nvPicPr>
        <p:blipFill rotWithShape="1">
          <a:blip r:embed="rId3"/>
          <a:srcRect l="36852" t="43745" r="37407" b="36528"/>
          <a:stretch/>
        </p:blipFill>
        <p:spPr>
          <a:xfrm>
            <a:off x="5841301" y="1395721"/>
            <a:ext cx="5328387" cy="2296983"/>
          </a:xfrm>
          <a:prstGeom prst="rect">
            <a:avLst/>
          </a:prstGeom>
        </p:spPr>
      </p:pic>
      <p:sp>
        <p:nvSpPr>
          <p:cNvPr id="18" name="Прямоугольник 17"/>
          <p:cNvSpPr/>
          <p:nvPr/>
        </p:nvSpPr>
        <p:spPr>
          <a:xfrm>
            <a:off x="8505494" y="3659166"/>
            <a:ext cx="2853666" cy="261610"/>
          </a:xfrm>
          <a:prstGeom prst="rect">
            <a:avLst/>
          </a:prstGeom>
        </p:spPr>
        <p:txBody>
          <a:bodyPr wrap="none">
            <a:spAutoFit/>
          </a:bodyPr>
          <a:lstStyle/>
          <a:p>
            <a:r>
              <a:rPr lang="en-US" sz="1100" dirty="0">
                <a:solidFill>
                  <a:schemeClr val="bg2">
                    <a:lumMod val="75000"/>
                  </a:schemeClr>
                </a:solidFill>
                <a:latin typeface="Roboto"/>
              </a:rPr>
              <a:t>https://doi.org/10.1021/acsomega.3c03661</a:t>
            </a:r>
            <a:endParaRPr lang="ru-RU" sz="1100" dirty="0">
              <a:solidFill>
                <a:schemeClr val="bg2">
                  <a:lumMod val="75000"/>
                </a:schemeClr>
              </a:solidFill>
            </a:endParaRPr>
          </a:p>
        </p:txBody>
      </p:sp>
      <p:pic>
        <p:nvPicPr>
          <p:cNvPr id="19" name="Рисунок 18"/>
          <p:cNvPicPr>
            <a:picLocks noChangeAspect="1"/>
          </p:cNvPicPr>
          <p:nvPr/>
        </p:nvPicPr>
        <p:blipFill rotWithShape="1">
          <a:blip r:embed="rId4"/>
          <a:srcRect l="24039" t="55086" r="46285" b="28124"/>
          <a:stretch/>
        </p:blipFill>
        <p:spPr>
          <a:xfrm>
            <a:off x="938499" y="5455098"/>
            <a:ext cx="3999262" cy="1272761"/>
          </a:xfrm>
          <a:prstGeom prst="rect">
            <a:avLst/>
          </a:prstGeom>
        </p:spPr>
      </p:pic>
      <p:sp>
        <p:nvSpPr>
          <p:cNvPr id="2" name="Прямоугольник 1"/>
          <p:cNvSpPr/>
          <p:nvPr/>
        </p:nvSpPr>
        <p:spPr>
          <a:xfrm>
            <a:off x="5805473" y="4021065"/>
            <a:ext cx="6096000" cy="2123658"/>
          </a:xfrm>
          <a:prstGeom prst="rect">
            <a:avLst/>
          </a:prstGeom>
        </p:spPr>
        <p:txBody>
          <a:bodyPr>
            <a:spAutoFit/>
          </a:bodyPr>
          <a:lstStyle/>
          <a:p>
            <a:pPr marL="285750" indent="-285750" algn="just">
              <a:buFont typeface="Arial" panose="020B0604020202020204" pitchFamily="34" charset="0"/>
              <a:buChar char="•"/>
            </a:pPr>
            <a:r>
              <a:rPr lang="ru-RU" altLang="ru-RU" sz="1600" dirty="0"/>
              <a:t>высокая кислородная </a:t>
            </a:r>
            <a:r>
              <a:rPr lang="ru-RU" altLang="ru-RU" sz="1600" dirty="0" err="1"/>
              <a:t>нестехиометрия</a:t>
            </a:r>
            <a:r>
              <a:rPr lang="ru-RU" altLang="ru-RU" sz="1600" dirty="0"/>
              <a:t>, обуславливающая способность связывать активные формы кислорода (в </a:t>
            </a:r>
            <a:r>
              <a:rPr lang="ru-RU" altLang="ru-RU" sz="1600" dirty="0" err="1"/>
              <a:t>т.ч</a:t>
            </a:r>
            <a:r>
              <a:rPr lang="ru-RU" altLang="ru-RU" sz="1600" dirty="0"/>
              <a:t>. радикалы</a:t>
            </a:r>
            <a:r>
              <a:rPr lang="ru-RU" altLang="ru-RU" sz="1600" dirty="0" smtClean="0"/>
              <a:t>)</a:t>
            </a:r>
            <a:endParaRPr lang="ru-RU" altLang="ru-RU" sz="1600" dirty="0"/>
          </a:p>
          <a:p>
            <a:pPr marL="285750" indent="-285750" algn="just">
              <a:buFont typeface="Arial" panose="020B0604020202020204" pitchFamily="34" charset="0"/>
              <a:buChar char="•"/>
            </a:pPr>
            <a:r>
              <a:rPr lang="ru-RU" altLang="ru-RU" sz="1600" dirty="0"/>
              <a:t>способность многократно участвовать в </a:t>
            </a:r>
            <a:r>
              <a:rPr lang="ru-RU" altLang="ru-RU" sz="1600" dirty="0" err="1"/>
              <a:t>редокс</a:t>
            </a:r>
            <a:r>
              <a:rPr lang="ru-RU" altLang="ru-RU" sz="1600" dirty="0"/>
              <a:t>-процессах, которая возрастает с уменьшением размеров </a:t>
            </a:r>
            <a:r>
              <a:rPr lang="ru-RU" altLang="ru-RU" sz="1600" dirty="0" smtClean="0"/>
              <a:t>частиц</a:t>
            </a:r>
            <a:endParaRPr lang="ru-RU" altLang="ru-RU" sz="1600" dirty="0"/>
          </a:p>
          <a:p>
            <a:pPr marL="285750" indent="-285750" algn="just">
              <a:buFont typeface="Arial" panose="020B0604020202020204" pitchFamily="34" charset="0"/>
              <a:buChar char="•"/>
            </a:pPr>
            <a:r>
              <a:rPr lang="ru-RU" altLang="ru-RU" sz="1600" dirty="0"/>
              <a:t>снижает уровни IL-6, IL-1, TNF-В и </a:t>
            </a:r>
            <a:r>
              <a:rPr lang="en-US" altLang="ru-RU" sz="1600" dirty="0"/>
              <a:t>NF- </a:t>
            </a:r>
            <a:r>
              <a:rPr lang="en-US" altLang="ru-RU" sz="1600" dirty="0" smtClean="0"/>
              <a:t>kB</a:t>
            </a:r>
            <a:endParaRPr lang="ru-RU" altLang="ru-RU" sz="1600" dirty="0"/>
          </a:p>
          <a:p>
            <a:pPr marL="285750" indent="-285750" algn="just">
              <a:buFont typeface="Arial" panose="020B0604020202020204" pitchFamily="34" charset="0"/>
              <a:buChar char="•"/>
            </a:pPr>
            <a:r>
              <a:rPr lang="ru-RU" altLang="ru-RU" sz="1600" dirty="0"/>
              <a:t>стимулирование пролиферации клеток </a:t>
            </a:r>
            <a:r>
              <a:rPr lang="ru-RU" altLang="ru-RU" sz="1600" dirty="0" err="1"/>
              <a:t>in</a:t>
            </a:r>
            <a:r>
              <a:rPr lang="ru-RU" altLang="ru-RU" sz="1600" dirty="0"/>
              <a:t> </a:t>
            </a:r>
            <a:r>
              <a:rPr lang="ru-RU" altLang="ru-RU" sz="1600" dirty="0" err="1"/>
              <a:t>vitro</a:t>
            </a:r>
            <a:r>
              <a:rPr lang="ru-RU" altLang="ru-RU" sz="1600" dirty="0"/>
              <a:t> и ускорение заживления повреждений </a:t>
            </a:r>
            <a:r>
              <a:rPr lang="ru-RU" altLang="ru-RU" sz="1600" dirty="0" err="1"/>
              <a:t>in</a:t>
            </a:r>
            <a:r>
              <a:rPr lang="ru-RU" altLang="ru-RU" sz="1600" dirty="0"/>
              <a:t> </a:t>
            </a:r>
            <a:r>
              <a:rPr lang="ru-RU" altLang="ru-RU" sz="1600" dirty="0" err="1"/>
              <a:t>vivo</a:t>
            </a:r>
            <a:endParaRPr lang="ru-RU" altLang="ru-RU" sz="1600" dirty="0"/>
          </a:p>
        </p:txBody>
      </p:sp>
      <p:sp>
        <p:nvSpPr>
          <p:cNvPr id="5" name="Номер слайда 4"/>
          <p:cNvSpPr>
            <a:spLocks noGrp="1"/>
          </p:cNvSpPr>
          <p:nvPr>
            <p:ph type="sldNum" sz="quarter" idx="12"/>
          </p:nvPr>
        </p:nvSpPr>
        <p:spPr/>
        <p:txBody>
          <a:bodyPr/>
          <a:lstStyle/>
          <a:p>
            <a:fld id="{F1227A6C-A7EB-4AAD-9805-70BC9D54C728}" type="slidenum">
              <a:rPr lang="ru-RU" smtClean="0"/>
              <a:t>35</a:t>
            </a:fld>
            <a:endParaRPr lang="ru-RU"/>
          </a:p>
        </p:txBody>
      </p:sp>
    </p:spTree>
    <p:extLst>
      <p:ext uri="{BB962C8B-B14F-4D97-AF65-F5344CB8AC3E}">
        <p14:creationId xmlns:p14="http://schemas.microsoft.com/office/powerpoint/2010/main" val="202737373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Рисунок 2"/>
          <p:cNvPicPr>
            <a:picLocks noChangeAspect="1"/>
          </p:cNvPicPr>
          <p:nvPr/>
        </p:nvPicPr>
        <p:blipFill rotWithShape="1">
          <a:blip r:embed="rId3"/>
          <a:srcRect l="30602" t="19712" r="25404" b="10752"/>
          <a:stretch/>
        </p:blipFill>
        <p:spPr>
          <a:xfrm>
            <a:off x="5192222" y="1105593"/>
            <a:ext cx="6161578" cy="5478087"/>
          </a:xfrm>
          <a:prstGeom prst="rect">
            <a:avLst/>
          </a:prstGeom>
        </p:spPr>
      </p:pic>
      <p:sp>
        <p:nvSpPr>
          <p:cNvPr id="4" name="Прямоугольник 3"/>
          <p:cNvSpPr/>
          <p:nvPr/>
        </p:nvSpPr>
        <p:spPr>
          <a:xfrm>
            <a:off x="462741" y="851738"/>
            <a:ext cx="4483331" cy="1754326"/>
          </a:xfrm>
          <a:prstGeom prst="rect">
            <a:avLst/>
          </a:prstGeom>
        </p:spPr>
        <p:txBody>
          <a:bodyPr wrap="square">
            <a:spAutoFit/>
          </a:bodyPr>
          <a:lstStyle/>
          <a:p>
            <a:pPr indent="450215" algn="just">
              <a:spcAft>
                <a:spcPts val="0"/>
              </a:spcAft>
            </a:pPr>
            <a:r>
              <a:rPr lang="ru-RU" kern="0" dirty="0" smtClean="0">
                <a:ea typeface="Times New Roman" panose="02020603050405020304" pitchFamily="18" charset="0"/>
                <a:cs typeface="Times New Roman" panose="02020603050405020304" pitchFamily="18" charset="0"/>
              </a:rPr>
              <a:t>Самцам мышей</a:t>
            </a:r>
            <a:r>
              <a:rPr lang="en-US" kern="0" dirty="0" smtClean="0">
                <a:ea typeface="Times New Roman" panose="02020603050405020304" pitchFamily="18" charset="0"/>
                <a:cs typeface="Times New Roman" panose="02020603050405020304" pitchFamily="18" charset="0"/>
              </a:rPr>
              <a:t> SHK</a:t>
            </a:r>
            <a:r>
              <a:rPr lang="ru-RU" kern="0" dirty="0" smtClean="0">
                <a:ea typeface="Times New Roman" panose="02020603050405020304" pitchFamily="18" charset="0"/>
                <a:cs typeface="Times New Roman" panose="02020603050405020304" pitchFamily="18" charset="0"/>
              </a:rPr>
              <a:t>, </a:t>
            </a:r>
            <a:r>
              <a:rPr lang="ru-RU" kern="0" dirty="0">
                <a:ea typeface="Times New Roman" panose="02020603050405020304" pitchFamily="18" charset="0"/>
                <a:cs typeface="Times New Roman" panose="02020603050405020304" pitchFamily="18" charset="0"/>
              </a:rPr>
              <a:t>облученным </a:t>
            </a:r>
            <a:r>
              <a:rPr lang="ru-RU" kern="0" dirty="0" smtClean="0">
                <a:ea typeface="Times New Roman" panose="02020603050405020304" pitchFamily="18" charset="0"/>
                <a:cs typeface="Times New Roman" panose="02020603050405020304" pitchFamily="18" charset="0"/>
              </a:rPr>
              <a:t>в дозе 20 </a:t>
            </a:r>
            <a:r>
              <a:rPr lang="ru-RU" kern="0" dirty="0">
                <a:ea typeface="Times New Roman" panose="02020603050405020304" pitchFamily="18" charset="0"/>
                <a:cs typeface="Times New Roman" panose="02020603050405020304" pitchFamily="18" charset="0"/>
              </a:rPr>
              <a:t>Гр, вводилось по 30 </a:t>
            </a:r>
            <a:r>
              <a:rPr lang="ru-RU" kern="0" dirty="0" err="1">
                <a:ea typeface="Times New Roman" panose="02020603050405020304" pitchFamily="18" charset="0"/>
                <a:cs typeface="Times New Roman" panose="02020603050405020304" pitchFamily="18" charset="0"/>
              </a:rPr>
              <a:t>мкл</a:t>
            </a:r>
            <a:r>
              <a:rPr lang="ru-RU" kern="0" dirty="0">
                <a:ea typeface="Times New Roman" panose="02020603050405020304" pitchFamily="18" charset="0"/>
                <a:cs typeface="Times New Roman" panose="02020603050405020304" pitchFamily="18" charset="0"/>
              </a:rPr>
              <a:t>/ мышь НЭ / НЭ + </a:t>
            </a:r>
            <a:r>
              <a:rPr lang="en-US" kern="0" dirty="0" err="1">
                <a:ea typeface="Times New Roman" panose="02020603050405020304" pitchFamily="18" charset="0"/>
                <a:cs typeface="Times New Roman" panose="02020603050405020304" pitchFamily="18" charset="0"/>
              </a:rPr>
              <a:t>CeO</a:t>
            </a:r>
            <a:r>
              <a:rPr lang="ru-RU" kern="0" dirty="0">
                <a:ea typeface="Times New Roman" panose="02020603050405020304" pitchFamily="18" charset="0"/>
                <a:cs typeface="Times New Roman" panose="02020603050405020304" pitchFamily="18" charset="0"/>
              </a:rPr>
              <a:t>2 (17.2 мкг </a:t>
            </a:r>
            <a:r>
              <a:rPr lang="ru-RU" kern="0" dirty="0" err="1">
                <a:ea typeface="Times New Roman" panose="02020603050405020304" pitchFamily="18" charset="0"/>
                <a:cs typeface="Times New Roman" panose="02020603050405020304" pitchFamily="18" charset="0"/>
              </a:rPr>
              <a:t>нч</a:t>
            </a:r>
            <a:r>
              <a:rPr lang="ru-RU" kern="0" dirty="0">
                <a:ea typeface="Times New Roman" panose="02020603050405020304" pitchFamily="18" charset="0"/>
                <a:cs typeface="Times New Roman" panose="02020603050405020304" pitchFamily="18" charset="0"/>
              </a:rPr>
              <a:t> на 1 мл НЭ) перорально. Процедура проводилась на 1-е, 3-и, 5-е, 7-е, 9-е, 11-е и 13-е сутки после облучения.</a:t>
            </a:r>
            <a:endParaRPr lang="ru-RU" kern="100" dirty="0">
              <a:ea typeface="Calibri" panose="020F0502020204030204" pitchFamily="34" charset="0"/>
              <a:cs typeface="Times New Roman" panose="02020603050405020304" pitchFamily="18" charset="0"/>
            </a:endParaRPr>
          </a:p>
        </p:txBody>
      </p:sp>
      <p:sp>
        <p:nvSpPr>
          <p:cNvPr id="9" name="Rectangle 6"/>
          <p:cNvSpPr>
            <a:spLocks noChangeArrowheads="1"/>
          </p:cNvSpPr>
          <p:nvPr/>
        </p:nvSpPr>
        <p:spPr bwMode="auto">
          <a:xfrm flipV="1">
            <a:off x="462741" y="3017519"/>
            <a:ext cx="10872971" cy="4571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endParaRPr lang="ru-RU"/>
          </a:p>
        </p:txBody>
      </p:sp>
      <p:graphicFrame>
        <p:nvGraphicFramePr>
          <p:cNvPr id="10" name="Объект 9"/>
          <p:cNvGraphicFramePr>
            <a:graphicFrameLocks noChangeAspect="1"/>
          </p:cNvGraphicFramePr>
          <p:nvPr>
            <p:extLst>
              <p:ext uri="{D42A27DB-BD31-4B8C-83A1-F6EECF244321}">
                <p14:modId xmlns:p14="http://schemas.microsoft.com/office/powerpoint/2010/main" val="3893034000"/>
              </p:ext>
            </p:extLst>
          </p:nvPr>
        </p:nvGraphicFramePr>
        <p:xfrm>
          <a:off x="462741" y="3350369"/>
          <a:ext cx="4790903" cy="2743726"/>
        </p:xfrm>
        <a:graphic>
          <a:graphicData uri="http://schemas.openxmlformats.org/presentationml/2006/ole">
            <mc:AlternateContent xmlns:mc="http://schemas.openxmlformats.org/markup-compatibility/2006">
              <mc:Choice xmlns:v="urn:schemas-microsoft-com:vml" Requires="v">
                <p:oleObj spid="_x0000_s12302" name="Prism 8" r:id="rId4" imgW="5375746" imgH="3075883" progId="Prism8.Document">
                  <p:embed/>
                </p:oleObj>
              </mc:Choice>
              <mc:Fallback>
                <p:oleObj name="Prism 8" r:id="rId4" imgW="5375746" imgH="3075883" progId="Prism8.Document">
                  <p:embed/>
                  <p:pic>
                    <p:nvPicPr>
                      <p:cNvPr id="0" name="Object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2741" y="3350369"/>
                        <a:ext cx="4790903" cy="2743726"/>
                      </a:xfrm>
                      <a:prstGeom prst="rect">
                        <a:avLst/>
                      </a:prstGeom>
                      <a:noFill/>
                    </p:spPr>
                  </p:pic>
                </p:oleObj>
              </mc:Fallback>
            </mc:AlternateContent>
          </a:graphicData>
        </a:graphic>
      </p:graphicFrame>
      <p:sp>
        <p:nvSpPr>
          <p:cNvPr id="2" name="Номер слайда 1"/>
          <p:cNvSpPr>
            <a:spLocks noGrp="1"/>
          </p:cNvSpPr>
          <p:nvPr>
            <p:ph type="sldNum" sz="quarter" idx="12"/>
          </p:nvPr>
        </p:nvSpPr>
        <p:spPr/>
        <p:txBody>
          <a:bodyPr/>
          <a:lstStyle/>
          <a:p>
            <a:fld id="{F1227A6C-A7EB-4AAD-9805-70BC9D54C728}" type="slidenum">
              <a:rPr lang="ru-RU" smtClean="0"/>
              <a:t>36</a:t>
            </a:fld>
            <a:endParaRPr lang="ru-RU"/>
          </a:p>
        </p:txBody>
      </p:sp>
    </p:spTree>
    <p:extLst>
      <p:ext uri="{BB962C8B-B14F-4D97-AF65-F5344CB8AC3E}">
        <p14:creationId xmlns:p14="http://schemas.microsoft.com/office/powerpoint/2010/main" val="206056029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09182" y="262505"/>
            <a:ext cx="12096466" cy="523220"/>
          </a:xfrm>
          <a:prstGeom prst="rect">
            <a:avLst/>
          </a:prstGeom>
          <a:noFill/>
        </p:spPr>
        <p:txBody>
          <a:bodyPr wrap="square" rtlCol="0">
            <a:spAutoFit/>
          </a:bodyPr>
          <a:lstStyle/>
          <a:p>
            <a:pPr algn="ctr"/>
            <a:r>
              <a:rPr lang="ru-RU" sz="2800" dirty="0">
                <a:solidFill>
                  <a:schemeClr val="accent1">
                    <a:lumMod val="50000"/>
                  </a:schemeClr>
                </a:solidFill>
              </a:rPr>
              <a:t>Синтез </a:t>
            </a:r>
            <a:r>
              <a:rPr lang="ru-RU" sz="2800" dirty="0" smtClean="0">
                <a:solidFill>
                  <a:schemeClr val="accent1">
                    <a:lumMod val="50000"/>
                  </a:schemeClr>
                </a:solidFill>
              </a:rPr>
              <a:t>модифицированных </a:t>
            </a:r>
            <a:r>
              <a:rPr lang="ru-RU" sz="2800" dirty="0" err="1">
                <a:solidFill>
                  <a:schemeClr val="accent1">
                    <a:lumMod val="50000"/>
                  </a:schemeClr>
                </a:solidFill>
              </a:rPr>
              <a:t>нанокомпозитов</a:t>
            </a:r>
            <a:r>
              <a:rPr lang="ru-RU" sz="2800" dirty="0">
                <a:solidFill>
                  <a:schemeClr val="accent1">
                    <a:lumMod val="50000"/>
                  </a:schemeClr>
                </a:solidFill>
              </a:rPr>
              <a:t> </a:t>
            </a:r>
            <a:r>
              <a:rPr lang="ru-RU" sz="2800" dirty="0" smtClean="0">
                <a:solidFill>
                  <a:schemeClr val="accent1">
                    <a:lumMod val="50000"/>
                  </a:schemeClr>
                </a:solidFill>
              </a:rPr>
              <a:t>на основе </a:t>
            </a:r>
            <a:r>
              <a:rPr lang="ru-RU" sz="2800" dirty="0" err="1" smtClean="0">
                <a:solidFill>
                  <a:schemeClr val="accent1">
                    <a:lumMod val="50000"/>
                  </a:schemeClr>
                </a:solidFill>
              </a:rPr>
              <a:t>наночастиц</a:t>
            </a:r>
            <a:r>
              <a:rPr lang="ru-RU" sz="2800" dirty="0" smtClean="0">
                <a:solidFill>
                  <a:schemeClr val="accent1">
                    <a:lumMod val="50000"/>
                  </a:schemeClr>
                </a:solidFill>
              </a:rPr>
              <a:t> СеО</a:t>
            </a:r>
            <a:r>
              <a:rPr lang="ru-RU" sz="2800" baseline="-25000" dirty="0" smtClean="0">
                <a:solidFill>
                  <a:schemeClr val="accent1">
                    <a:lumMod val="50000"/>
                  </a:schemeClr>
                </a:solidFill>
              </a:rPr>
              <a:t>2</a:t>
            </a:r>
            <a:endParaRPr lang="ru-RU" sz="2800" dirty="0">
              <a:solidFill>
                <a:schemeClr val="accent1">
                  <a:lumMod val="50000"/>
                </a:schemeClr>
              </a:solidFill>
            </a:endParaRPr>
          </a:p>
        </p:txBody>
      </p:sp>
      <p:pic>
        <p:nvPicPr>
          <p:cNvPr id="2" name="Рисунок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18738" y="2393494"/>
            <a:ext cx="4930321" cy="3223671"/>
          </a:xfrm>
          <a:prstGeom prst="rect">
            <a:avLst/>
          </a:prstGeom>
        </p:spPr>
      </p:pic>
      <p:sp>
        <p:nvSpPr>
          <p:cNvPr id="5" name="TextBox 4"/>
          <p:cNvSpPr txBox="1"/>
          <p:nvPr/>
        </p:nvSpPr>
        <p:spPr>
          <a:xfrm>
            <a:off x="510586" y="5507007"/>
            <a:ext cx="5030405" cy="830997"/>
          </a:xfrm>
          <a:prstGeom prst="rect">
            <a:avLst/>
          </a:prstGeom>
          <a:noFill/>
        </p:spPr>
        <p:txBody>
          <a:bodyPr wrap="square" rtlCol="0">
            <a:spAutoFit/>
          </a:bodyPr>
          <a:lstStyle/>
          <a:p>
            <a:pPr algn="ctr"/>
            <a:r>
              <a:rPr lang="ru-RU" sz="1600" dirty="0" smtClean="0"/>
              <a:t>Схема синтеза нанокомпозита на основе </a:t>
            </a:r>
            <a:r>
              <a:rPr lang="ru-RU" sz="1600" dirty="0" err="1" smtClean="0"/>
              <a:t>наночастиц</a:t>
            </a:r>
            <a:r>
              <a:rPr lang="ru-RU" sz="1600" dirty="0" smtClean="0"/>
              <a:t> оксида церия, стабилизированных </a:t>
            </a:r>
            <a:r>
              <a:rPr lang="ru-RU" sz="1600" dirty="0" err="1" smtClean="0"/>
              <a:t>триэтиленгликолем</a:t>
            </a:r>
            <a:r>
              <a:rPr lang="ru-RU" sz="1600" dirty="0" smtClean="0"/>
              <a:t> (ТЭГ)</a:t>
            </a:r>
            <a:endParaRPr lang="ru-RU" sz="1600" dirty="0"/>
          </a:p>
        </p:txBody>
      </p:sp>
      <p:sp>
        <p:nvSpPr>
          <p:cNvPr id="6" name="TextBox 5"/>
          <p:cNvSpPr txBox="1"/>
          <p:nvPr/>
        </p:nvSpPr>
        <p:spPr>
          <a:xfrm>
            <a:off x="6453405" y="1138272"/>
            <a:ext cx="4967786" cy="3200876"/>
          </a:xfrm>
          <a:prstGeom prst="rect">
            <a:avLst/>
          </a:prstGeom>
          <a:noFill/>
        </p:spPr>
        <p:txBody>
          <a:bodyPr wrap="square" rtlCol="0">
            <a:spAutoFit/>
          </a:bodyPr>
          <a:lstStyle/>
          <a:p>
            <a:pPr algn="ctr"/>
            <a:r>
              <a:rPr lang="ru-RU" sz="2000" b="1" u="sng" dirty="0" smtClean="0">
                <a:solidFill>
                  <a:schemeClr val="accent5">
                    <a:lumMod val="50000"/>
                  </a:schemeClr>
                </a:solidFill>
              </a:rPr>
              <a:t>Преимущества использования ТЭГ:</a:t>
            </a:r>
          </a:p>
          <a:p>
            <a:endParaRPr lang="ru-RU" sz="2000" dirty="0"/>
          </a:p>
          <a:p>
            <a:pPr marL="285750" indent="-285750">
              <a:buFont typeface="Courier New" panose="02070309020205020404" pitchFamily="49" charset="0"/>
              <a:buChar char="o"/>
            </a:pPr>
            <a:r>
              <a:rPr lang="ru-RU" dirty="0" err="1"/>
              <a:t>б</a:t>
            </a:r>
            <a:r>
              <a:rPr lang="ru-RU" dirty="0" err="1" smtClean="0"/>
              <a:t>иосовместимость</a:t>
            </a:r>
            <a:r>
              <a:rPr lang="ru-RU" dirty="0" smtClean="0"/>
              <a:t>;</a:t>
            </a:r>
          </a:p>
          <a:p>
            <a:pPr marL="285750" indent="-285750">
              <a:buFont typeface="Courier New" panose="02070309020205020404" pitchFamily="49" charset="0"/>
              <a:buChar char="o"/>
            </a:pPr>
            <a:r>
              <a:rPr lang="ru-RU" dirty="0"/>
              <a:t>р</a:t>
            </a:r>
            <a:r>
              <a:rPr lang="ru-RU" dirty="0" smtClean="0"/>
              <a:t>егулирование размера </a:t>
            </a:r>
            <a:r>
              <a:rPr lang="ru-RU" dirty="0" err="1" smtClean="0"/>
              <a:t>наночастиц</a:t>
            </a:r>
            <a:r>
              <a:rPr lang="ru-RU" dirty="0" smtClean="0"/>
              <a:t> (</a:t>
            </a:r>
            <a:r>
              <a:rPr lang="en-US" dirty="0" smtClean="0"/>
              <a:t>&lt;10 </a:t>
            </a:r>
            <a:r>
              <a:rPr lang="ru-RU" dirty="0" err="1" smtClean="0"/>
              <a:t>нм</a:t>
            </a:r>
            <a:r>
              <a:rPr lang="ru-RU" dirty="0" smtClean="0"/>
              <a:t>);</a:t>
            </a:r>
          </a:p>
          <a:p>
            <a:pPr marL="285750" indent="-285750">
              <a:buFont typeface="Courier New" panose="02070309020205020404" pitchFamily="49" charset="0"/>
              <a:buChar char="o"/>
            </a:pPr>
            <a:r>
              <a:rPr lang="ru-RU" dirty="0" smtClean="0"/>
              <a:t>способствует проникновению </a:t>
            </a:r>
            <a:r>
              <a:rPr lang="ru-RU" dirty="0" err="1" smtClean="0"/>
              <a:t>наночастиц</a:t>
            </a:r>
            <a:r>
              <a:rPr lang="ru-RU" dirty="0" smtClean="0"/>
              <a:t> через неповрежденный роговой слой кожи</a:t>
            </a:r>
          </a:p>
          <a:p>
            <a:pPr marL="285750" indent="-285750">
              <a:buFont typeface="Courier New" panose="02070309020205020404" pitchFamily="49" charset="0"/>
              <a:buChar char="o"/>
            </a:pPr>
            <a:r>
              <a:rPr lang="ru-RU" dirty="0"/>
              <a:t>о</a:t>
            </a:r>
            <a:r>
              <a:rPr lang="ru-RU" dirty="0" smtClean="0"/>
              <a:t>бладает противовоспалительной активностью;</a:t>
            </a:r>
          </a:p>
          <a:p>
            <a:pPr marL="285750" indent="-285750">
              <a:buFont typeface="Courier New" panose="02070309020205020404" pitchFamily="49" charset="0"/>
              <a:buChar char="o"/>
            </a:pPr>
            <a:r>
              <a:rPr lang="ru-RU" dirty="0" smtClean="0"/>
              <a:t>проявляет </a:t>
            </a:r>
            <a:r>
              <a:rPr lang="ru-RU" dirty="0"/>
              <a:t>дезинфицирующее действие </a:t>
            </a:r>
            <a:r>
              <a:rPr lang="ru-RU" dirty="0" smtClean="0"/>
              <a:t>против ряда </a:t>
            </a:r>
            <a:r>
              <a:rPr lang="ru-RU" dirty="0"/>
              <a:t>бактерий, вирусов и спор </a:t>
            </a:r>
            <a:r>
              <a:rPr lang="ru-RU" dirty="0" smtClean="0"/>
              <a:t>грибов.</a:t>
            </a:r>
            <a:endParaRPr lang="ru-RU" dirty="0"/>
          </a:p>
        </p:txBody>
      </p:sp>
      <p:pic>
        <p:nvPicPr>
          <p:cNvPr id="8" name="Рисунок 7"/>
          <p:cNvPicPr>
            <a:picLocks noChangeAspect="1"/>
          </p:cNvPicPr>
          <p:nvPr/>
        </p:nvPicPr>
        <p:blipFill rotWithShape="1">
          <a:blip r:embed="rId3"/>
          <a:srcRect l="11944" t="21304" r="13428" b="44913"/>
          <a:stretch/>
        </p:blipFill>
        <p:spPr>
          <a:xfrm>
            <a:off x="6025303" y="4691695"/>
            <a:ext cx="5823989" cy="1482956"/>
          </a:xfrm>
          <a:prstGeom prst="rect">
            <a:avLst/>
          </a:prstGeom>
        </p:spPr>
      </p:pic>
      <p:pic>
        <p:nvPicPr>
          <p:cNvPr id="9" name="Рисунок 8"/>
          <p:cNvPicPr>
            <a:picLocks noChangeAspect="1"/>
          </p:cNvPicPr>
          <p:nvPr/>
        </p:nvPicPr>
        <p:blipFill rotWithShape="1">
          <a:blip r:embed="rId4"/>
          <a:srcRect l="26324" t="53366" r="43554" b="31540"/>
          <a:stretch/>
        </p:blipFill>
        <p:spPr>
          <a:xfrm>
            <a:off x="184342" y="779476"/>
            <a:ext cx="3391593" cy="955963"/>
          </a:xfrm>
          <a:prstGeom prst="rect">
            <a:avLst/>
          </a:prstGeom>
        </p:spPr>
      </p:pic>
      <p:sp>
        <p:nvSpPr>
          <p:cNvPr id="4" name="Номер слайда 3"/>
          <p:cNvSpPr>
            <a:spLocks noGrp="1"/>
          </p:cNvSpPr>
          <p:nvPr>
            <p:ph type="sldNum" sz="quarter" idx="12"/>
          </p:nvPr>
        </p:nvSpPr>
        <p:spPr/>
        <p:txBody>
          <a:bodyPr/>
          <a:lstStyle/>
          <a:p>
            <a:fld id="{F1227A6C-A7EB-4AAD-9805-70BC9D54C728}" type="slidenum">
              <a:rPr lang="ru-RU" smtClean="0"/>
              <a:t>37</a:t>
            </a:fld>
            <a:endParaRPr lang="ru-RU"/>
          </a:p>
        </p:txBody>
      </p:sp>
    </p:spTree>
    <p:extLst>
      <p:ext uri="{BB962C8B-B14F-4D97-AF65-F5344CB8AC3E}">
        <p14:creationId xmlns:p14="http://schemas.microsoft.com/office/powerpoint/2010/main" val="1629598251"/>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0" y="147110"/>
            <a:ext cx="12069170" cy="523220"/>
          </a:xfrm>
          <a:prstGeom prst="rect">
            <a:avLst/>
          </a:prstGeom>
          <a:noFill/>
        </p:spPr>
        <p:txBody>
          <a:bodyPr wrap="square" rtlCol="0">
            <a:spAutoFit/>
          </a:bodyPr>
          <a:lstStyle/>
          <a:p>
            <a:pPr algn="ctr"/>
            <a:r>
              <a:rPr lang="ru-RU" sz="2800" dirty="0">
                <a:solidFill>
                  <a:schemeClr val="accent1">
                    <a:lumMod val="50000"/>
                  </a:schemeClr>
                </a:solidFill>
              </a:rPr>
              <a:t>Синтез </a:t>
            </a:r>
            <a:r>
              <a:rPr lang="ru-RU" sz="2800" dirty="0" smtClean="0">
                <a:solidFill>
                  <a:schemeClr val="accent1">
                    <a:lumMod val="50000"/>
                  </a:schemeClr>
                </a:solidFill>
              </a:rPr>
              <a:t>модифицированных </a:t>
            </a:r>
            <a:r>
              <a:rPr lang="ru-RU" sz="2800" dirty="0" err="1">
                <a:solidFill>
                  <a:schemeClr val="accent1">
                    <a:lumMod val="50000"/>
                  </a:schemeClr>
                </a:solidFill>
              </a:rPr>
              <a:t>нанокомпозитов</a:t>
            </a:r>
            <a:r>
              <a:rPr lang="ru-RU" sz="2800" dirty="0">
                <a:solidFill>
                  <a:schemeClr val="accent1">
                    <a:lumMod val="50000"/>
                  </a:schemeClr>
                </a:solidFill>
              </a:rPr>
              <a:t> </a:t>
            </a:r>
            <a:r>
              <a:rPr lang="ru-RU" sz="2800" dirty="0" smtClean="0">
                <a:solidFill>
                  <a:schemeClr val="accent1">
                    <a:lumMod val="50000"/>
                  </a:schemeClr>
                </a:solidFill>
              </a:rPr>
              <a:t>на основе </a:t>
            </a:r>
            <a:r>
              <a:rPr lang="ru-RU" sz="2800" dirty="0" err="1" smtClean="0">
                <a:solidFill>
                  <a:schemeClr val="accent1">
                    <a:lumMod val="50000"/>
                  </a:schemeClr>
                </a:solidFill>
              </a:rPr>
              <a:t>наночастиц</a:t>
            </a:r>
            <a:r>
              <a:rPr lang="ru-RU" sz="2800" dirty="0" smtClean="0">
                <a:solidFill>
                  <a:schemeClr val="accent1">
                    <a:lumMod val="50000"/>
                  </a:schemeClr>
                </a:solidFill>
              </a:rPr>
              <a:t> СеО</a:t>
            </a:r>
            <a:r>
              <a:rPr lang="ru-RU" sz="2800" baseline="-25000" dirty="0" smtClean="0">
                <a:solidFill>
                  <a:schemeClr val="accent1">
                    <a:lumMod val="50000"/>
                  </a:schemeClr>
                </a:solidFill>
              </a:rPr>
              <a:t>2</a:t>
            </a:r>
            <a:endParaRPr lang="ru-RU" sz="2800" dirty="0">
              <a:solidFill>
                <a:schemeClr val="accent1">
                  <a:lumMod val="50000"/>
                </a:schemeClr>
              </a:solidFill>
            </a:endParaRPr>
          </a:p>
        </p:txBody>
      </p:sp>
      <p:pic>
        <p:nvPicPr>
          <p:cNvPr id="5" name="Рисунок 4"/>
          <p:cNvPicPr>
            <a:picLocks noChangeAspect="1"/>
          </p:cNvPicPr>
          <p:nvPr/>
        </p:nvPicPr>
        <p:blipFill rotWithShape="1">
          <a:blip r:embed="rId2"/>
          <a:srcRect l="25279" t="31110" r="43462" b="15159"/>
          <a:stretch/>
        </p:blipFill>
        <p:spPr>
          <a:xfrm>
            <a:off x="945867" y="1612123"/>
            <a:ext cx="3821373" cy="3693139"/>
          </a:xfrm>
          <a:prstGeom prst="rect">
            <a:avLst/>
          </a:prstGeom>
        </p:spPr>
      </p:pic>
      <p:sp>
        <p:nvSpPr>
          <p:cNvPr id="2" name="Прямоугольник 1"/>
          <p:cNvSpPr/>
          <p:nvPr/>
        </p:nvSpPr>
        <p:spPr>
          <a:xfrm>
            <a:off x="818867" y="5512335"/>
            <a:ext cx="3452882" cy="830997"/>
          </a:xfrm>
          <a:prstGeom prst="rect">
            <a:avLst/>
          </a:prstGeom>
        </p:spPr>
        <p:txBody>
          <a:bodyPr wrap="square">
            <a:spAutoFit/>
          </a:bodyPr>
          <a:lstStyle/>
          <a:p>
            <a:pPr algn="ctr"/>
            <a:r>
              <a:rPr lang="ru-RU" sz="1600" b="1" dirty="0"/>
              <a:t>1</a:t>
            </a:r>
            <a:r>
              <a:rPr lang="ru-RU" sz="1600" dirty="0"/>
              <a:t> – СеО</a:t>
            </a:r>
            <a:r>
              <a:rPr lang="ru-RU" sz="1600" baseline="-25000" dirty="0"/>
              <a:t>2</a:t>
            </a:r>
            <a:r>
              <a:rPr lang="ru-RU" sz="1600" dirty="0"/>
              <a:t> + </a:t>
            </a:r>
            <a:r>
              <a:rPr lang="ru-RU" sz="1600" dirty="0" err="1"/>
              <a:t>мальтодекстрин</a:t>
            </a:r>
            <a:r>
              <a:rPr lang="ru-RU" sz="1600" dirty="0"/>
              <a:t> + </a:t>
            </a:r>
            <a:r>
              <a:rPr lang="ru-RU" sz="1600" dirty="0" smtClean="0"/>
              <a:t>ДМСО</a:t>
            </a:r>
            <a:endParaRPr lang="ru-RU" sz="1600" dirty="0"/>
          </a:p>
          <a:p>
            <a:pPr algn="ctr"/>
            <a:r>
              <a:rPr lang="ru-RU" sz="1600" b="1" dirty="0"/>
              <a:t>1а</a:t>
            </a:r>
            <a:r>
              <a:rPr lang="ru-RU" sz="1600" dirty="0"/>
              <a:t> – СеО</a:t>
            </a:r>
            <a:r>
              <a:rPr lang="ru-RU" sz="1600" baseline="-25000" dirty="0"/>
              <a:t>2</a:t>
            </a:r>
            <a:r>
              <a:rPr lang="ru-RU" sz="1600" dirty="0"/>
              <a:t> + </a:t>
            </a:r>
            <a:r>
              <a:rPr lang="ru-RU" sz="1600" dirty="0" err="1" smtClean="0"/>
              <a:t>мальтодекстрин</a:t>
            </a:r>
            <a:endParaRPr lang="ru-RU" sz="1600" dirty="0"/>
          </a:p>
          <a:p>
            <a:pPr algn="ctr"/>
            <a:r>
              <a:rPr lang="ru-RU" sz="1600" b="1" dirty="0"/>
              <a:t>1б</a:t>
            </a:r>
            <a:r>
              <a:rPr lang="ru-RU" sz="1600" dirty="0"/>
              <a:t> – СеО</a:t>
            </a:r>
            <a:r>
              <a:rPr lang="ru-RU" sz="1600" baseline="-25000" dirty="0"/>
              <a:t>2</a:t>
            </a:r>
            <a:r>
              <a:rPr lang="ru-RU" sz="1600" dirty="0"/>
              <a:t> </a:t>
            </a:r>
          </a:p>
        </p:txBody>
      </p:sp>
      <p:sp>
        <p:nvSpPr>
          <p:cNvPr id="4" name="Прямоугольник 3"/>
          <p:cNvSpPr/>
          <p:nvPr/>
        </p:nvSpPr>
        <p:spPr>
          <a:xfrm>
            <a:off x="5671390" y="5281365"/>
            <a:ext cx="6232357" cy="1169551"/>
          </a:xfrm>
          <a:prstGeom prst="rect">
            <a:avLst/>
          </a:prstGeom>
        </p:spPr>
        <p:txBody>
          <a:bodyPr wrap="square">
            <a:spAutoFit/>
          </a:bodyPr>
          <a:lstStyle/>
          <a:p>
            <a:pPr algn="ctr"/>
            <a:r>
              <a:rPr lang="ru-RU" sz="1400" dirty="0"/>
              <a:t>Электронно-микроскопические фотографии среза кожи </a:t>
            </a:r>
            <a:r>
              <a:rPr lang="ru-RU" sz="1400" dirty="0" smtClean="0"/>
              <a:t>хвоста мыши, обработанного </a:t>
            </a:r>
            <a:r>
              <a:rPr lang="ru-RU" sz="1400" dirty="0"/>
              <a:t>композицией, содержащей </a:t>
            </a:r>
            <a:r>
              <a:rPr lang="ru-RU" sz="1400" dirty="0" smtClean="0"/>
              <a:t>1.7 </a:t>
            </a:r>
            <a:r>
              <a:rPr lang="ru-RU" sz="1400" dirty="0"/>
              <a:t>% </a:t>
            </a:r>
            <a:r>
              <a:rPr lang="ru-RU" sz="1400" dirty="0" err="1"/>
              <a:t>наночастиц</a:t>
            </a:r>
            <a:r>
              <a:rPr lang="ru-RU" sz="1400" dirty="0"/>
              <a:t> </a:t>
            </a:r>
            <a:r>
              <a:rPr lang="ru-RU" sz="1400" dirty="0" smtClean="0"/>
              <a:t>СеО</a:t>
            </a:r>
            <a:r>
              <a:rPr lang="ru-RU" sz="1400" baseline="-25000" dirty="0" smtClean="0"/>
              <a:t>2</a:t>
            </a:r>
            <a:r>
              <a:rPr lang="ru-RU" sz="1400" dirty="0" smtClean="0"/>
              <a:t>, 8.3 </a:t>
            </a:r>
            <a:r>
              <a:rPr lang="ru-RU" sz="1400" dirty="0"/>
              <a:t>% </a:t>
            </a:r>
            <a:r>
              <a:rPr lang="ru-RU" sz="1400" dirty="0" err="1"/>
              <a:t>мальтодекстрина</a:t>
            </a:r>
            <a:r>
              <a:rPr lang="ru-RU" sz="1400" dirty="0"/>
              <a:t> и </a:t>
            </a:r>
            <a:r>
              <a:rPr lang="ru-RU" sz="1400" dirty="0" smtClean="0"/>
              <a:t>90% ДМСО. Фотографии </a:t>
            </a:r>
            <a:r>
              <a:rPr lang="ru-RU" sz="1400" dirty="0"/>
              <a:t>представляют собой</a:t>
            </a:r>
          </a:p>
          <a:p>
            <a:pPr algn="ctr"/>
            <a:r>
              <a:rPr lang="ru-RU" sz="1400" dirty="0"/>
              <a:t>последовательность увеличенных фрагментов с </a:t>
            </a:r>
            <a:r>
              <a:rPr lang="ru-RU" sz="1400" dirty="0" smtClean="0"/>
              <a:t>разным разрешением </a:t>
            </a:r>
            <a:r>
              <a:rPr lang="ru-RU" sz="1400" dirty="0"/>
              <a:t>одного и </a:t>
            </a:r>
            <a:r>
              <a:rPr lang="ru-RU" sz="1400" dirty="0" smtClean="0"/>
              <a:t>того же </a:t>
            </a:r>
            <a:r>
              <a:rPr lang="ru-RU" sz="1400" dirty="0"/>
              <a:t>участка среза </a:t>
            </a:r>
            <a:r>
              <a:rPr lang="ru-RU" sz="1400" dirty="0" smtClean="0"/>
              <a:t>кожи</a:t>
            </a:r>
            <a:endParaRPr lang="ru-RU" sz="1400" dirty="0"/>
          </a:p>
        </p:txBody>
      </p:sp>
      <p:pic>
        <p:nvPicPr>
          <p:cNvPr id="6" name="Рисунок 5"/>
          <p:cNvPicPr>
            <a:picLocks noChangeAspect="1"/>
          </p:cNvPicPr>
          <p:nvPr/>
        </p:nvPicPr>
        <p:blipFill>
          <a:blip r:embed="rId3"/>
          <a:stretch>
            <a:fillRect/>
          </a:stretch>
        </p:blipFill>
        <p:spPr>
          <a:xfrm>
            <a:off x="6916871" y="1612123"/>
            <a:ext cx="3741393" cy="3556376"/>
          </a:xfrm>
          <a:prstGeom prst="rect">
            <a:avLst/>
          </a:prstGeom>
        </p:spPr>
      </p:pic>
      <p:sp>
        <p:nvSpPr>
          <p:cNvPr id="7" name="Номер слайда 6"/>
          <p:cNvSpPr>
            <a:spLocks noGrp="1"/>
          </p:cNvSpPr>
          <p:nvPr>
            <p:ph type="sldNum" sz="quarter" idx="12"/>
          </p:nvPr>
        </p:nvSpPr>
        <p:spPr/>
        <p:txBody>
          <a:bodyPr/>
          <a:lstStyle/>
          <a:p>
            <a:fld id="{F1227A6C-A7EB-4AAD-9805-70BC9D54C728}" type="slidenum">
              <a:rPr lang="ru-RU" smtClean="0"/>
              <a:t>38</a:t>
            </a:fld>
            <a:endParaRPr lang="ru-RU"/>
          </a:p>
        </p:txBody>
      </p:sp>
    </p:spTree>
    <p:extLst>
      <p:ext uri="{BB962C8B-B14F-4D97-AF65-F5344CB8AC3E}">
        <p14:creationId xmlns:p14="http://schemas.microsoft.com/office/powerpoint/2010/main" val="97523041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7114931" y="1949276"/>
            <a:ext cx="4552760" cy="3139321"/>
          </a:xfrm>
          <a:prstGeom prst="rect">
            <a:avLst/>
          </a:prstGeom>
        </p:spPr>
        <p:txBody>
          <a:bodyPr wrap="square">
            <a:spAutoFit/>
          </a:bodyPr>
          <a:lstStyle/>
          <a:p>
            <a:pPr marL="285750" indent="-285750">
              <a:buFont typeface="Arial" panose="020B0604020202020204" pitchFamily="34" charset="0"/>
              <a:buChar char="•"/>
            </a:pPr>
            <a:r>
              <a:rPr lang="ru-RU" dirty="0" smtClean="0"/>
              <a:t>Регистрация </a:t>
            </a:r>
            <a:r>
              <a:rPr lang="ru-RU" dirty="0"/>
              <a:t>проявлений радиационно-индуцированных повреждений </a:t>
            </a:r>
            <a:r>
              <a:rPr lang="ru-RU" dirty="0" smtClean="0"/>
              <a:t>кожи (</a:t>
            </a:r>
            <a:r>
              <a:rPr lang="en-US" dirty="0" smtClean="0"/>
              <a:t>RTOG)</a:t>
            </a:r>
            <a:endParaRPr lang="ru-RU" dirty="0" smtClean="0"/>
          </a:p>
          <a:p>
            <a:pPr marL="285750" indent="-285750">
              <a:buFont typeface="Arial" panose="020B0604020202020204" pitchFamily="34" charset="0"/>
              <a:buChar char="•"/>
            </a:pPr>
            <a:r>
              <a:rPr lang="ru-RU" dirty="0" smtClean="0">
                <a:ea typeface="Calibri" panose="020F0502020204030204" pitchFamily="34" charset="0"/>
              </a:rPr>
              <a:t>оценки </a:t>
            </a:r>
            <a:r>
              <a:rPr lang="ru-RU" dirty="0">
                <a:ea typeface="Calibri" panose="020F0502020204030204" pitchFamily="34" charset="0"/>
              </a:rPr>
              <a:t>изменения толщины эпидермиса и дермы </a:t>
            </a:r>
            <a:endParaRPr lang="ru-RU" dirty="0" smtClean="0">
              <a:ea typeface="Calibri" panose="020F0502020204030204" pitchFamily="34" charset="0"/>
            </a:endParaRPr>
          </a:p>
          <a:p>
            <a:pPr marL="285750" lvl="0" indent="-285750">
              <a:buFont typeface="Arial" panose="020B0604020202020204" pitchFamily="34" charset="0"/>
              <a:buChar char="•"/>
            </a:pPr>
            <a:r>
              <a:rPr lang="ru-RU" dirty="0"/>
              <a:t>Анализ уровня экспрессии генов (ПЦР-РВ</a:t>
            </a:r>
            <a:r>
              <a:rPr lang="ru-RU" dirty="0" smtClean="0"/>
              <a:t>)</a:t>
            </a:r>
            <a:r>
              <a:rPr lang="en-US" dirty="0"/>
              <a:t> IL</a:t>
            </a:r>
            <a:r>
              <a:rPr lang="ru-RU" dirty="0"/>
              <a:t>-1</a:t>
            </a:r>
            <a:r>
              <a:rPr lang="en-US" dirty="0"/>
              <a:t>a</a:t>
            </a:r>
            <a:r>
              <a:rPr lang="ru-RU" dirty="0"/>
              <a:t>, </a:t>
            </a:r>
            <a:r>
              <a:rPr lang="en-US" dirty="0"/>
              <a:t>IL</a:t>
            </a:r>
            <a:r>
              <a:rPr lang="ru-RU" dirty="0"/>
              <a:t>-1</a:t>
            </a:r>
            <a:r>
              <a:rPr lang="en-US" dirty="0"/>
              <a:t>b</a:t>
            </a:r>
            <a:r>
              <a:rPr lang="ru-RU" dirty="0"/>
              <a:t>, </a:t>
            </a:r>
            <a:r>
              <a:rPr lang="en-US" dirty="0"/>
              <a:t>IL</a:t>
            </a:r>
            <a:r>
              <a:rPr lang="ru-RU" dirty="0"/>
              <a:t>-6, </a:t>
            </a:r>
            <a:r>
              <a:rPr lang="en-US" dirty="0"/>
              <a:t>TGF</a:t>
            </a:r>
            <a:r>
              <a:rPr lang="ru-RU" dirty="0"/>
              <a:t>-</a:t>
            </a:r>
            <a:r>
              <a:rPr lang="en-US" dirty="0"/>
              <a:t>b</a:t>
            </a:r>
            <a:r>
              <a:rPr lang="ru-RU" dirty="0"/>
              <a:t>, </a:t>
            </a:r>
            <a:r>
              <a:rPr lang="en-US" dirty="0"/>
              <a:t>NRF</a:t>
            </a:r>
            <a:r>
              <a:rPr lang="ru-RU" dirty="0"/>
              <a:t>, </a:t>
            </a:r>
            <a:r>
              <a:rPr lang="en-US" dirty="0"/>
              <a:t>CAT</a:t>
            </a:r>
            <a:r>
              <a:rPr lang="ru-RU" dirty="0"/>
              <a:t>, </a:t>
            </a:r>
            <a:r>
              <a:rPr lang="en-US" dirty="0"/>
              <a:t>HO</a:t>
            </a:r>
            <a:r>
              <a:rPr lang="ru-RU" dirty="0"/>
              <a:t>-1. </a:t>
            </a:r>
            <a:endParaRPr lang="ru-RU" dirty="0" smtClean="0"/>
          </a:p>
          <a:p>
            <a:pPr marL="285750" indent="-285750">
              <a:buFont typeface="Arial" panose="020B0604020202020204" pitchFamily="34" charset="0"/>
              <a:buChar char="•"/>
            </a:pPr>
            <a:r>
              <a:rPr lang="ru-RU" dirty="0"/>
              <a:t>Оценка благополучия </a:t>
            </a:r>
            <a:r>
              <a:rPr lang="ru-RU" dirty="0" smtClean="0"/>
              <a:t>животных</a:t>
            </a:r>
            <a:r>
              <a:rPr lang="en-US" dirty="0" smtClean="0"/>
              <a:t> </a:t>
            </a:r>
          </a:p>
          <a:p>
            <a:pPr marL="285750" indent="-285750">
              <a:buFont typeface="Arial" panose="020B0604020202020204" pitchFamily="34" charset="0"/>
              <a:buChar char="•"/>
            </a:pPr>
            <a:r>
              <a:rPr lang="ru-RU" dirty="0"/>
              <a:t>Патоморфологическое исследование тимуса и </a:t>
            </a:r>
            <a:r>
              <a:rPr lang="ru-RU" dirty="0" smtClean="0"/>
              <a:t>селезенки</a:t>
            </a:r>
            <a:endParaRPr lang="ru-RU" dirty="0"/>
          </a:p>
          <a:p>
            <a:endParaRPr lang="ru-RU" dirty="0"/>
          </a:p>
        </p:txBody>
      </p:sp>
      <p:sp>
        <p:nvSpPr>
          <p:cNvPr id="7" name="Прямоугольник 6"/>
          <p:cNvSpPr/>
          <p:nvPr/>
        </p:nvSpPr>
        <p:spPr>
          <a:xfrm>
            <a:off x="697461" y="264068"/>
            <a:ext cx="5717079" cy="461665"/>
          </a:xfrm>
          <a:prstGeom prst="rect">
            <a:avLst/>
          </a:prstGeom>
        </p:spPr>
        <p:txBody>
          <a:bodyPr wrap="none">
            <a:spAutoFit/>
          </a:bodyPr>
          <a:lstStyle/>
          <a:p>
            <a:pPr algn="ctr"/>
            <a:r>
              <a:rPr lang="ru-RU" sz="2400" dirty="0" err="1">
                <a:solidFill>
                  <a:schemeClr val="accent1">
                    <a:lumMod val="50000"/>
                  </a:schemeClr>
                </a:solidFill>
              </a:rPr>
              <a:t>Н</a:t>
            </a:r>
            <a:r>
              <a:rPr lang="ru-RU" sz="2400" dirty="0" err="1" smtClean="0">
                <a:solidFill>
                  <a:schemeClr val="accent1">
                    <a:lumMod val="50000"/>
                  </a:schemeClr>
                </a:solidFill>
              </a:rPr>
              <a:t>анокомпозит</a:t>
            </a:r>
            <a:r>
              <a:rPr lang="ru-RU" sz="2400" dirty="0" smtClean="0">
                <a:solidFill>
                  <a:schemeClr val="accent1">
                    <a:lumMod val="50000"/>
                  </a:schemeClr>
                </a:solidFill>
              </a:rPr>
              <a:t> </a:t>
            </a:r>
            <a:r>
              <a:rPr lang="ru-RU" sz="2400" dirty="0">
                <a:solidFill>
                  <a:schemeClr val="accent1">
                    <a:lumMod val="50000"/>
                  </a:schemeClr>
                </a:solidFill>
              </a:rPr>
              <a:t>на основе </a:t>
            </a:r>
            <a:r>
              <a:rPr lang="ru-RU" sz="2400" dirty="0" err="1">
                <a:solidFill>
                  <a:schemeClr val="accent1">
                    <a:lumMod val="50000"/>
                  </a:schemeClr>
                </a:solidFill>
              </a:rPr>
              <a:t>наночастиц</a:t>
            </a:r>
            <a:r>
              <a:rPr lang="ru-RU" sz="2400" dirty="0">
                <a:solidFill>
                  <a:schemeClr val="accent1">
                    <a:lumMod val="50000"/>
                  </a:schemeClr>
                </a:solidFill>
              </a:rPr>
              <a:t> СеО</a:t>
            </a:r>
            <a:r>
              <a:rPr lang="ru-RU" sz="2400" baseline="-25000" dirty="0">
                <a:solidFill>
                  <a:schemeClr val="accent1">
                    <a:lumMod val="50000"/>
                  </a:schemeClr>
                </a:solidFill>
              </a:rPr>
              <a:t>2</a:t>
            </a:r>
            <a:endParaRPr lang="ru-RU" sz="2400" dirty="0">
              <a:solidFill>
                <a:schemeClr val="accent1">
                  <a:lumMod val="50000"/>
                </a:schemeClr>
              </a:solidFill>
            </a:endParaRPr>
          </a:p>
        </p:txBody>
      </p:sp>
      <p:sp>
        <p:nvSpPr>
          <p:cNvPr id="8" name="AutoShape 4" descr="Nanoparticle composition for radiodermatitis therapy"/>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ru-RU"/>
          </a:p>
        </p:txBody>
      </p:sp>
      <p:pic>
        <p:nvPicPr>
          <p:cNvPr id="9" name="Рисунок 8"/>
          <p:cNvPicPr>
            <a:picLocks noChangeAspect="1"/>
          </p:cNvPicPr>
          <p:nvPr/>
        </p:nvPicPr>
        <p:blipFill rotWithShape="1">
          <a:blip r:embed="rId2"/>
          <a:srcRect t="12998"/>
          <a:stretch/>
        </p:blipFill>
        <p:spPr>
          <a:xfrm>
            <a:off x="270354" y="1487068"/>
            <a:ext cx="6928467" cy="3392502"/>
          </a:xfrm>
          <a:prstGeom prst="rect">
            <a:avLst/>
          </a:prstGeom>
        </p:spPr>
      </p:pic>
      <p:sp>
        <p:nvSpPr>
          <p:cNvPr id="10" name="Прямоугольник 9"/>
          <p:cNvSpPr/>
          <p:nvPr/>
        </p:nvSpPr>
        <p:spPr>
          <a:xfrm>
            <a:off x="460375" y="5088597"/>
            <a:ext cx="10897062" cy="923330"/>
          </a:xfrm>
          <a:prstGeom prst="rect">
            <a:avLst/>
          </a:prstGeom>
        </p:spPr>
        <p:txBody>
          <a:bodyPr wrap="square">
            <a:spAutoFit/>
          </a:bodyPr>
          <a:lstStyle/>
          <a:p>
            <a:pPr algn="just"/>
            <a:r>
              <a:rPr lang="ru-RU" dirty="0">
                <a:latin typeface="Calibri" panose="020F0502020204030204" pitchFamily="34" charset="0"/>
                <a:ea typeface="Calibri" panose="020F0502020204030204" pitchFamily="34" charset="0"/>
                <a:cs typeface="Times New Roman" panose="02020603050405020304" pitchFamily="18" charset="0"/>
              </a:rPr>
              <a:t>В совокупности полученные данные свидетельствуют о том, что терапия на основе НДЦ оказывает выраженное влияние на морфологию кожи и сопровождается активацией антиоксидантных и </a:t>
            </a:r>
            <a:r>
              <a:rPr lang="ru-RU" dirty="0" err="1">
                <a:latin typeface="Calibri" panose="020F0502020204030204" pitchFamily="34" charset="0"/>
                <a:ea typeface="Calibri" panose="020F0502020204030204" pitchFamily="34" charset="0"/>
                <a:cs typeface="Times New Roman" panose="02020603050405020304" pitchFamily="18" charset="0"/>
              </a:rPr>
              <a:t>репаративных</a:t>
            </a:r>
            <a:r>
              <a:rPr lang="ru-RU" dirty="0">
                <a:latin typeface="Calibri" panose="020F0502020204030204" pitchFamily="34" charset="0"/>
                <a:ea typeface="Calibri" panose="020F0502020204030204" pitchFamily="34" charset="0"/>
                <a:cs typeface="Times New Roman" panose="02020603050405020304" pitchFamily="18" charset="0"/>
              </a:rPr>
              <a:t> механизмов на молекулярном уровне</a:t>
            </a:r>
            <a:endParaRPr lang="ru-RU" dirty="0"/>
          </a:p>
        </p:txBody>
      </p:sp>
      <p:pic>
        <p:nvPicPr>
          <p:cNvPr id="2" name="Рисунок 1"/>
          <p:cNvPicPr>
            <a:picLocks noChangeAspect="1"/>
          </p:cNvPicPr>
          <p:nvPr/>
        </p:nvPicPr>
        <p:blipFill rotWithShape="1">
          <a:blip r:embed="rId3"/>
          <a:srcRect l="12950" t="64494" r="3946"/>
          <a:stretch/>
        </p:blipFill>
        <p:spPr>
          <a:xfrm>
            <a:off x="7640144" y="264068"/>
            <a:ext cx="3586223" cy="1529656"/>
          </a:xfrm>
          <a:prstGeom prst="rect">
            <a:avLst/>
          </a:prstGeom>
        </p:spPr>
      </p:pic>
      <p:sp>
        <p:nvSpPr>
          <p:cNvPr id="3" name="Номер слайда 2"/>
          <p:cNvSpPr>
            <a:spLocks noGrp="1"/>
          </p:cNvSpPr>
          <p:nvPr>
            <p:ph type="sldNum" sz="quarter" idx="12"/>
          </p:nvPr>
        </p:nvSpPr>
        <p:spPr/>
        <p:txBody>
          <a:bodyPr/>
          <a:lstStyle/>
          <a:p>
            <a:fld id="{F1227A6C-A7EB-4AAD-9805-70BC9D54C728}" type="slidenum">
              <a:rPr lang="ru-RU" smtClean="0"/>
              <a:t>39</a:t>
            </a:fld>
            <a:endParaRPr lang="ru-RU"/>
          </a:p>
        </p:txBody>
      </p:sp>
    </p:spTree>
    <p:extLst>
      <p:ext uri="{BB962C8B-B14F-4D97-AF65-F5344CB8AC3E}">
        <p14:creationId xmlns:p14="http://schemas.microsoft.com/office/powerpoint/2010/main" val="39073404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33254" y="1678536"/>
            <a:ext cx="10515600" cy="1325563"/>
          </a:xfrm>
        </p:spPr>
        <p:txBody>
          <a:bodyPr/>
          <a:lstStyle/>
          <a:p>
            <a:r>
              <a:rPr lang="ru-RU" dirty="0" smtClean="0">
                <a:solidFill>
                  <a:schemeClr val="accent1">
                    <a:lumMod val="75000"/>
                  </a:schemeClr>
                </a:solidFill>
              </a:rPr>
              <a:t>Благодарю за внимание!</a:t>
            </a:r>
            <a:endParaRPr lang="ru-RU" dirty="0">
              <a:solidFill>
                <a:schemeClr val="accent1">
                  <a:lumMod val="75000"/>
                </a:schemeClr>
              </a:solidFill>
            </a:endParaRPr>
          </a:p>
        </p:txBody>
      </p:sp>
      <p:sp>
        <p:nvSpPr>
          <p:cNvPr id="3" name="Прямоугольник 2"/>
          <p:cNvSpPr/>
          <p:nvPr/>
        </p:nvSpPr>
        <p:spPr>
          <a:xfrm>
            <a:off x="990600" y="4011768"/>
            <a:ext cx="7018866" cy="1200329"/>
          </a:xfrm>
          <a:prstGeom prst="rect">
            <a:avLst/>
          </a:prstGeom>
        </p:spPr>
        <p:txBody>
          <a:bodyPr wrap="square">
            <a:spAutoFit/>
          </a:bodyPr>
          <a:lstStyle/>
          <a:p>
            <a:r>
              <a:rPr lang="ru-RU" dirty="0" smtClean="0"/>
              <a:t>Контакты:</a:t>
            </a:r>
          </a:p>
          <a:p>
            <a:r>
              <a:rPr lang="ru-RU" dirty="0" smtClean="0"/>
              <a:t>Лаборатория экспериментальной радиобиологии, ИТЭБ РАН</a:t>
            </a:r>
          </a:p>
          <a:p>
            <a:r>
              <a:rPr lang="en-US" dirty="0" smtClean="0">
                <a:hlinkClick r:id="rId2"/>
              </a:rPr>
              <a:t>nellipopovaran@gmail.com</a:t>
            </a:r>
            <a:endParaRPr lang="en-US" dirty="0" smtClean="0"/>
          </a:p>
          <a:p>
            <a:endParaRPr lang="en-US" dirty="0"/>
          </a:p>
        </p:txBody>
      </p:sp>
      <p:pic>
        <p:nvPicPr>
          <p:cNvPr id="4" name="Рисунок 3"/>
          <p:cNvPicPr>
            <a:picLocks noChangeAspect="1"/>
          </p:cNvPicPr>
          <p:nvPr/>
        </p:nvPicPr>
        <p:blipFill>
          <a:blip r:embed="rId3"/>
          <a:stretch>
            <a:fillRect/>
          </a:stretch>
        </p:blipFill>
        <p:spPr>
          <a:xfrm>
            <a:off x="8873067" y="3288146"/>
            <a:ext cx="2777530" cy="2777530"/>
          </a:xfrm>
          <a:prstGeom prst="rect">
            <a:avLst/>
          </a:prstGeom>
        </p:spPr>
      </p:pic>
      <p:sp>
        <p:nvSpPr>
          <p:cNvPr id="5" name="Прямоугольник 4"/>
          <p:cNvSpPr/>
          <p:nvPr/>
        </p:nvSpPr>
        <p:spPr>
          <a:xfrm>
            <a:off x="8656264" y="6065676"/>
            <a:ext cx="3211135" cy="369332"/>
          </a:xfrm>
          <a:prstGeom prst="rect">
            <a:avLst/>
          </a:prstGeom>
        </p:spPr>
        <p:txBody>
          <a:bodyPr wrap="none">
            <a:spAutoFit/>
          </a:bodyPr>
          <a:lstStyle/>
          <a:p>
            <a:r>
              <a:rPr lang="en-US" dirty="0"/>
              <a:t>c</a:t>
            </a:r>
            <a:r>
              <a:rPr lang="ru-RU" dirty="0" err="1"/>
              <a:t>айт</a:t>
            </a:r>
            <a:r>
              <a:rPr lang="ru-RU" dirty="0"/>
              <a:t> лаборатории: </a:t>
            </a:r>
            <a:r>
              <a:rPr lang="en-US" dirty="0"/>
              <a:t>radbiolab.ru</a:t>
            </a:r>
            <a:endParaRPr lang="ru-RU" dirty="0"/>
          </a:p>
        </p:txBody>
      </p:sp>
      <p:sp>
        <p:nvSpPr>
          <p:cNvPr id="6" name="Номер слайда 5"/>
          <p:cNvSpPr>
            <a:spLocks noGrp="1"/>
          </p:cNvSpPr>
          <p:nvPr>
            <p:ph type="sldNum" sz="quarter" idx="12"/>
          </p:nvPr>
        </p:nvSpPr>
        <p:spPr/>
        <p:txBody>
          <a:bodyPr/>
          <a:lstStyle/>
          <a:p>
            <a:fld id="{F1227A6C-A7EB-4AAD-9805-70BC9D54C728}" type="slidenum">
              <a:rPr lang="ru-RU" smtClean="0"/>
              <a:t>40</a:t>
            </a:fld>
            <a:endParaRPr lang="ru-RU"/>
          </a:p>
        </p:txBody>
      </p:sp>
    </p:spTree>
    <p:extLst>
      <p:ext uri="{BB962C8B-B14F-4D97-AF65-F5344CB8AC3E}">
        <p14:creationId xmlns:p14="http://schemas.microsoft.com/office/powerpoint/2010/main" val="1496680147"/>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Стандартная">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1293</TotalTime>
  <Words>3619</Words>
  <Application>Microsoft Office PowerPoint</Application>
  <PresentationFormat>Широкоэкранный</PresentationFormat>
  <Paragraphs>329</Paragraphs>
  <Slides>40</Slides>
  <Notes>3</Notes>
  <HiddenSlides>0</HiddenSlides>
  <MMClips>0</MMClips>
  <ScaleCrop>false</ScaleCrop>
  <HeadingPairs>
    <vt:vector size="8" baseType="variant">
      <vt:variant>
        <vt:lpstr>Использованные шрифты</vt:lpstr>
      </vt:variant>
      <vt:variant>
        <vt:i4>10</vt:i4>
      </vt:variant>
      <vt:variant>
        <vt:lpstr>Тема</vt:lpstr>
      </vt:variant>
      <vt:variant>
        <vt:i4>1</vt:i4>
      </vt:variant>
      <vt:variant>
        <vt:lpstr>Внедренные серверы OLE</vt:lpstr>
      </vt:variant>
      <vt:variant>
        <vt:i4>1</vt:i4>
      </vt:variant>
      <vt:variant>
        <vt:lpstr>Заголовки слайдов</vt:lpstr>
      </vt:variant>
      <vt:variant>
        <vt:i4>40</vt:i4>
      </vt:variant>
    </vt:vector>
  </HeadingPairs>
  <TitlesOfParts>
    <vt:vector size="52" baseType="lpstr">
      <vt:lpstr>Arial Unicode MS</vt:lpstr>
      <vt:lpstr>Arial</vt:lpstr>
      <vt:lpstr>Calibri</vt:lpstr>
      <vt:lpstr>Calibri Light</vt:lpstr>
      <vt:lpstr>Courier New</vt:lpstr>
      <vt:lpstr>Roboto</vt:lpstr>
      <vt:lpstr>Stem</vt:lpstr>
      <vt:lpstr>ThinSpaceFallback</vt:lpstr>
      <vt:lpstr>Times New Roman</vt:lpstr>
      <vt:lpstr>Wingdings</vt:lpstr>
      <vt:lpstr>Тема Office</vt:lpstr>
      <vt:lpstr>Prism 8</vt:lpstr>
      <vt:lpstr>Радиационно-индуцированные поражения кожи и слизистых при протонной терапии и подходы к их коррекции</vt:lpstr>
      <vt:lpstr>Презентация PowerPoint</vt:lpstr>
      <vt:lpstr>Презентация PowerPoint</vt:lpstr>
      <vt:lpstr>Осложнения лучевой терапии </vt:lpstr>
      <vt:lpstr>Презентация PowerPoint</vt:lpstr>
      <vt:lpstr>Презентация PowerPoint</vt:lpstr>
      <vt:lpstr>Презентация PowerPoint</vt:lpstr>
      <vt:lpstr>Почему именно эти локализации в зоне риска?</vt:lpstr>
      <vt:lpstr>Актуальность. Разработка средств коррекции</vt:lpstr>
      <vt:lpstr>Презентация PowerPoint</vt:lpstr>
      <vt:lpstr>Патогенез. Радиодерматит</vt:lpstr>
      <vt:lpstr>Презентация PowerPoint</vt:lpstr>
      <vt:lpstr>Презентация PowerPoint</vt:lpstr>
      <vt:lpstr>Презентация PowerPoint</vt:lpstr>
      <vt:lpstr>Фотоны и протоны.</vt:lpstr>
      <vt:lpstr>Большинство моделей радиационного мукозита и дерматита построены на фотонном, гамма- или электронном облучении. Протонные модели представлены существенно меньше, хотя именно для протонной терапии важны входная доза, ЛПЭ/ОБЭ-неоднородность (одинаковая физическая доза не всегда вызывает одинаковый биологический эффект в разных точках трека) и распределение повреждения вблизи пика Брэгга. Поэтому перенос результатов с фотонных моделей на протонные повреждения не является обоснованным.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Средства профилактики и лечения</vt:lpstr>
      <vt:lpstr>Перспективы</vt:lpstr>
      <vt:lpstr>Презентация PowerPoint</vt:lpstr>
      <vt:lpstr>Презентация PowerPoint</vt:lpstr>
      <vt:lpstr>Презентация PowerPoint</vt:lpstr>
      <vt:lpstr>Презентация PowerPoint</vt:lpstr>
      <vt:lpstr>Презентация PowerPoint</vt:lpstr>
      <vt:lpstr>Благодарю за внимание!</vt:lpstr>
    </vt:vector>
  </TitlesOfParts>
  <Company>HP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Радиационно-индуцированные поражения кожи и слизистых при протонной терапии и подходы к их коррекции</dc:title>
  <dc:creator>Nelli Asadullina</dc:creator>
  <cp:lastModifiedBy>Nelli Asadullina</cp:lastModifiedBy>
  <cp:revision>105</cp:revision>
  <dcterms:created xsi:type="dcterms:W3CDTF">2026-05-18T07:52:55Z</dcterms:created>
  <dcterms:modified xsi:type="dcterms:W3CDTF">2026-05-20T07:15:39Z</dcterms:modified>
</cp:coreProperties>
</file>