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tiff" ContentType="image/tiff"/>
  <Default Extension="xlsx" ContentType="application/vnd.openxmlformats-officedocument.spreadsheetml.sheet"/>
  <Default Extension="sldx" ContentType="application/vnd.openxmlformats-officedocument.presentationml.slide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drawings/drawing2.xml" ContentType="application/vnd.openxmlformats-officedocument.drawingml.chartshape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7"/>
  </p:notesMasterIdLst>
  <p:handoutMasterIdLst>
    <p:handoutMasterId r:id="rId98"/>
  </p:handoutMasterIdLst>
  <p:sldIdLst>
    <p:sldId id="259" r:id="rId2"/>
    <p:sldId id="642" r:id="rId3"/>
    <p:sldId id="509" r:id="rId4"/>
    <p:sldId id="500" r:id="rId5"/>
    <p:sldId id="501" r:id="rId6"/>
    <p:sldId id="516" r:id="rId7"/>
    <p:sldId id="667" r:id="rId8"/>
    <p:sldId id="635" r:id="rId9"/>
    <p:sldId id="478" r:id="rId10"/>
    <p:sldId id="599" r:id="rId11"/>
    <p:sldId id="511" r:id="rId12"/>
    <p:sldId id="426" r:id="rId13"/>
    <p:sldId id="644" r:id="rId14"/>
    <p:sldId id="460" r:id="rId15"/>
    <p:sldId id="636" r:id="rId16"/>
    <p:sldId id="508" r:id="rId17"/>
    <p:sldId id="576" r:id="rId18"/>
    <p:sldId id="263" r:id="rId19"/>
    <p:sldId id="416" r:id="rId20"/>
    <p:sldId id="570" r:id="rId21"/>
    <p:sldId id="586" r:id="rId22"/>
    <p:sldId id="418" r:id="rId23"/>
    <p:sldId id="419" r:id="rId24"/>
    <p:sldId id="672" r:id="rId25"/>
    <p:sldId id="580" r:id="rId26"/>
    <p:sldId id="582" r:id="rId27"/>
    <p:sldId id="583" r:id="rId28"/>
    <p:sldId id="348" r:id="rId29"/>
    <p:sldId id="563" r:id="rId30"/>
    <p:sldId id="539" r:id="rId31"/>
    <p:sldId id="620" r:id="rId32"/>
    <p:sldId id="525" r:id="rId33"/>
    <p:sldId id="565" r:id="rId34"/>
    <p:sldId id="566" r:id="rId35"/>
    <p:sldId id="538" r:id="rId36"/>
    <p:sldId id="526" r:id="rId37"/>
    <p:sldId id="283" r:id="rId38"/>
    <p:sldId id="385" r:id="rId39"/>
    <p:sldId id="584" r:id="rId40"/>
    <p:sldId id="585" r:id="rId41"/>
    <p:sldId id="647" r:id="rId42"/>
    <p:sldId id="648" r:id="rId43"/>
    <p:sldId id="649" r:id="rId44"/>
    <p:sldId id="650" r:id="rId45"/>
    <p:sldId id="651" r:id="rId46"/>
    <p:sldId id="552" r:id="rId47"/>
    <p:sldId id="543" r:id="rId48"/>
    <p:sldId id="545" r:id="rId49"/>
    <p:sldId id="673" r:id="rId50"/>
    <p:sldId id="445" r:id="rId51"/>
    <p:sldId id="514" r:id="rId52"/>
    <p:sldId id="453" r:id="rId53"/>
    <p:sldId id="515" r:id="rId54"/>
    <p:sldId id="637" r:id="rId55"/>
    <p:sldId id="638" r:id="rId56"/>
    <p:sldId id="664" r:id="rId57"/>
    <p:sldId id="567" r:id="rId58"/>
    <p:sldId id="645" r:id="rId59"/>
    <p:sldId id="462" r:id="rId60"/>
    <p:sldId id="463" r:id="rId61"/>
    <p:sldId id="464" r:id="rId62"/>
    <p:sldId id="468" r:id="rId63"/>
    <p:sldId id="469" r:id="rId64"/>
    <p:sldId id="431" r:id="rId65"/>
    <p:sldId id="499" r:id="rId66"/>
    <p:sldId id="629" r:id="rId67"/>
    <p:sldId id="628" r:id="rId68"/>
    <p:sldId id="433" r:id="rId69"/>
    <p:sldId id="546" r:id="rId70"/>
    <p:sldId id="631" r:id="rId71"/>
    <p:sldId id="633" r:id="rId72"/>
    <p:sldId id="632" r:id="rId73"/>
    <p:sldId id="616" r:id="rId74"/>
    <p:sldId id="561" r:id="rId75"/>
    <p:sldId id="674" r:id="rId76"/>
    <p:sldId id="617" r:id="rId77"/>
    <p:sldId id="618" r:id="rId78"/>
    <p:sldId id="619" r:id="rId79"/>
    <p:sldId id="652" r:id="rId80"/>
    <p:sldId id="653" r:id="rId81"/>
    <p:sldId id="656" r:id="rId82"/>
    <p:sldId id="657" r:id="rId83"/>
    <p:sldId id="658" r:id="rId84"/>
    <p:sldId id="659" r:id="rId85"/>
    <p:sldId id="660" r:id="rId86"/>
    <p:sldId id="662" r:id="rId87"/>
    <p:sldId id="568" r:id="rId88"/>
    <p:sldId id="621" r:id="rId89"/>
    <p:sldId id="496" r:id="rId90"/>
    <p:sldId id="625" r:id="rId91"/>
    <p:sldId id="627" r:id="rId92"/>
    <p:sldId id="623" r:id="rId93"/>
    <p:sldId id="643" r:id="rId94"/>
    <p:sldId id="646" r:id="rId95"/>
    <p:sldId id="425" r:id="rId96"/>
  </p:sldIdLst>
  <p:sldSz cx="9144000" cy="6858000" type="screen4x3"/>
  <p:notesSz cx="6797675" cy="99282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99"/>
    <a:srgbClr val="AAD999"/>
    <a:srgbClr val="005C58"/>
    <a:srgbClr val="00B2A9"/>
    <a:srgbClr val="00FFFF"/>
    <a:srgbClr val="CCFFCC"/>
    <a:srgbClr val="333333"/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presProps" Target="presProps.xml"/><Relationship Id="rId10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oleObject" Target="&#1050;&#1085;&#1080;&#1075;&#1072;1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800">
                <a:latin typeface="Times New Roman" pitchFamily="18" charset="0"/>
                <a:cs typeface="Times New Roman" pitchFamily="18" charset="0"/>
              </a:defRPr>
            </a:pPr>
            <a:r>
              <a:rPr lang="ru-RU" sz="3600" baseline="0" dirty="0">
                <a:solidFill>
                  <a:srgbClr val="FF0000"/>
                </a:solidFill>
              </a:rPr>
              <a:t>Общий налет, сутки: Олег Кононенко прожил в космосе</a:t>
            </a:r>
          </a:p>
          <a:p>
            <a:pPr>
              <a:defRPr sz="2800">
                <a:latin typeface="Times New Roman" pitchFamily="18" charset="0"/>
                <a:cs typeface="Times New Roman" pitchFamily="18" charset="0"/>
              </a:defRPr>
            </a:pPr>
            <a:r>
              <a:rPr lang="ru-RU" sz="3600" baseline="0" dirty="0">
                <a:solidFill>
                  <a:srgbClr val="FF0000"/>
                </a:solidFill>
              </a:rPr>
              <a:t> 600 радиационных лет!</a:t>
            </a:r>
            <a:endParaRPr lang="ru-RU" sz="3600" dirty="0">
              <a:solidFill>
                <a:srgbClr val="FF0000"/>
              </a:solidFill>
            </a:endParaRPr>
          </a:p>
        </c:rich>
      </c:tx>
      <c:layout>
        <c:manualLayout>
          <c:xMode val="edge"/>
          <c:yMode val="edge"/>
          <c:x val="0.28416082183947694"/>
          <c:y val="9.4612820499069307E-3"/>
        </c:manualLayout>
      </c:layout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Общий налет в космосе, сутки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cat>
            <c:strRef>
              <c:f>Лист1!$A$2:$A$7</c:f>
              <c:strCache>
                <c:ptCount val="6"/>
                <c:pt idx="0">
                  <c:v>Кононенко</c:v>
                </c:pt>
                <c:pt idx="1">
                  <c:v>Падалка</c:v>
                </c:pt>
                <c:pt idx="2">
                  <c:v>Маленченко</c:v>
                </c:pt>
                <c:pt idx="3">
                  <c:v>Крикалев</c:v>
                </c:pt>
                <c:pt idx="4">
                  <c:v>Калери</c:v>
                </c:pt>
                <c:pt idx="5">
                  <c:v>Авдеев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1110</c:v>
                </c:pt>
                <c:pt idx="1">
                  <c:v>878</c:v>
                </c:pt>
                <c:pt idx="2">
                  <c:v>827</c:v>
                </c:pt>
                <c:pt idx="3">
                  <c:v>803</c:v>
                </c:pt>
                <c:pt idx="4">
                  <c:v>769</c:v>
                </c:pt>
                <c:pt idx="5">
                  <c:v>747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DBC-458E-8E9C-FA1B1A7B4B7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2414464"/>
        <c:axId val="67109632"/>
      </c:barChart>
      <c:catAx>
        <c:axId val="13241446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8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7109632"/>
        <c:crosses val="autoZero"/>
        <c:auto val="1"/>
        <c:lblAlgn val="ctr"/>
        <c:lblOffset val="100"/>
        <c:noMultiLvlLbl val="0"/>
      </c:catAx>
      <c:valAx>
        <c:axId val="671096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2414464"/>
        <c:crosses val="autoZero"/>
        <c:crossBetween val="between"/>
      </c:valAx>
    </c:plotArea>
    <c:plotVisOnly val="1"/>
    <c:dispBlanksAs val="gap"/>
    <c:showDLblsOverMax val="0"/>
  </c:chart>
  <c:spPr>
    <a:solidFill>
      <a:schemeClr val="bg1">
        <a:alpha val="80000"/>
      </a:schemeClr>
    </a:solidFill>
  </c:spPr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anchor="t" anchorCtr="0"/>
          <a:lstStyle/>
          <a:p>
            <a:pPr>
              <a:defRPr/>
            </a:pP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Динамика характеристик условно-рефлекторных инструментальных двигательных реакций обезьян под влиянием облучения</a:t>
            </a:r>
          </a:p>
        </c:rich>
      </c:tx>
      <c:layout>
        <c:manualLayout>
          <c:xMode val="edge"/>
          <c:yMode val="edge"/>
          <c:x val="0.11273725364740371"/>
          <c:y val="1.0750068174243258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4.2094689747464123E-2"/>
          <c:y val="0.18078799325327491"/>
          <c:w val="0.93728814701298757"/>
          <c:h val="0.7217944849562170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Общее кол-во успешно сделанных условно-рефлекторных движений</c:v>
                </c:pt>
              </c:strCache>
            </c:strRef>
          </c:tx>
          <c:invertIfNegative val="0"/>
          <c:trendline>
            <c:spPr>
              <a:ln w="31750">
                <a:solidFill>
                  <a:srgbClr val="FF0000"/>
                </a:solidFill>
              </a:ln>
            </c:spPr>
            <c:trendlineType val="movingAvg"/>
            <c:period val="2"/>
            <c:dispRSqr val="0"/>
            <c:dispEq val="0"/>
          </c:trendline>
          <c:cat>
            <c:numRef>
              <c:f>Лист1!$A$2:$A$26</c:f>
              <c:numCache>
                <c:formatCode>General</c:formatCode>
                <c:ptCount val="2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  <c:pt idx="24">
                  <c:v>25</c:v>
                </c:pt>
              </c:numCache>
            </c:numRef>
          </c:cat>
          <c:val>
            <c:numRef>
              <c:f>Лист1!$B$2:$B$26</c:f>
              <c:numCache>
                <c:formatCode>General</c:formatCode>
                <c:ptCount val="25"/>
                <c:pt idx="0">
                  <c:v>250</c:v>
                </c:pt>
                <c:pt idx="1">
                  <c:v>380</c:v>
                </c:pt>
                <c:pt idx="2">
                  <c:v>220</c:v>
                </c:pt>
                <c:pt idx="3">
                  <c:v>80</c:v>
                </c:pt>
                <c:pt idx="4">
                  <c:v>350</c:v>
                </c:pt>
                <c:pt idx="5">
                  <c:v>430</c:v>
                </c:pt>
                <c:pt idx="6">
                  <c:v>210</c:v>
                </c:pt>
                <c:pt idx="7">
                  <c:v>300</c:v>
                </c:pt>
                <c:pt idx="8">
                  <c:v>120</c:v>
                </c:pt>
                <c:pt idx="9">
                  <c:v>150</c:v>
                </c:pt>
                <c:pt idx="10">
                  <c:v>210</c:v>
                </c:pt>
                <c:pt idx="11">
                  <c:v>340</c:v>
                </c:pt>
                <c:pt idx="12">
                  <c:v>470</c:v>
                </c:pt>
                <c:pt idx="13">
                  <c:v>130</c:v>
                </c:pt>
                <c:pt idx="14">
                  <c:v>40</c:v>
                </c:pt>
                <c:pt idx="15">
                  <c:v>60</c:v>
                </c:pt>
                <c:pt idx="16">
                  <c:v>150</c:v>
                </c:pt>
                <c:pt idx="17">
                  <c:v>20</c:v>
                </c:pt>
                <c:pt idx="18">
                  <c:v>130</c:v>
                </c:pt>
                <c:pt idx="19">
                  <c:v>100</c:v>
                </c:pt>
                <c:pt idx="20">
                  <c:v>60</c:v>
                </c:pt>
                <c:pt idx="21">
                  <c:v>105</c:v>
                </c:pt>
                <c:pt idx="22">
                  <c:v>110</c:v>
                </c:pt>
                <c:pt idx="23">
                  <c:v>50</c:v>
                </c:pt>
                <c:pt idx="24">
                  <c:v>125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CF6-40F0-8DB0-30B34B370C9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2405888"/>
        <c:axId val="132477312"/>
      </c:barChart>
      <c:catAx>
        <c:axId val="1324058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800"/>
            </a:pPr>
            <a:endParaRPr lang="ru-RU"/>
          </a:p>
        </c:txPr>
        <c:crossAx val="132477312"/>
        <c:crosses val="autoZero"/>
        <c:auto val="1"/>
        <c:lblAlgn val="ctr"/>
        <c:lblOffset val="100"/>
        <c:noMultiLvlLbl val="0"/>
      </c:catAx>
      <c:valAx>
        <c:axId val="1324773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800"/>
            </a:pPr>
            <a:endParaRPr lang="ru-RU"/>
          </a:p>
        </c:txPr>
        <c:crossAx val="13240588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4835054019938865"/>
          <c:y val="0.13827188393208836"/>
          <c:w val="0.33386559287479906"/>
          <c:h val="0.12912422609609034"/>
        </c:manualLayout>
      </c:layout>
      <c:overlay val="0"/>
      <c:txPr>
        <a:bodyPr/>
        <a:lstStyle/>
        <a:p>
          <a:pPr>
            <a:defRPr sz="700"/>
          </a:pPr>
          <a:endParaRPr lang="ru-RU"/>
        </a:p>
      </c:txPr>
    </c:legend>
    <c:plotVisOnly val="1"/>
    <c:dispBlanksAs val="gap"/>
    <c:showDLblsOverMax val="0"/>
  </c:chart>
  <c:spPr>
    <a:solidFill>
      <a:sysClr val="window" lastClr="FFFFFF"/>
    </a:solidFill>
    <a:ln>
      <a:solidFill>
        <a:srgbClr val="4F81BD"/>
      </a:solidFill>
    </a:ln>
  </c:spPr>
  <c:externalData r:id="rId2">
    <c:autoUpdate val="0"/>
  </c:externalData>
  <c:userShapes r:id="rId3"/>
</c:chartSpace>
</file>

<file path=ppt/drawing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image" Target="../media/image32.jpeg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image" Target="../media/image70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4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0.53279</cdr:x>
      <cdr:y>0.53619</cdr:y>
    </cdr:from>
    <cdr:to>
      <cdr:x>0.67774</cdr:x>
      <cdr:y>0.81094</cdr:y>
    </cdr:to>
    <cdr:pic>
      <cdr:nvPicPr>
        <cdr:cNvPr id="2" name="Picture 9" descr="C:\Users\Антон\Desktop\Дела и дни\2022\11. Ноябрь\09.11.2022\Презентация\Крикалев.jpg">
          <a:extLst xmlns:a="http://schemas.openxmlformats.org/drawingml/2006/main">
            <a:ext uri="{FF2B5EF4-FFF2-40B4-BE49-F238E27FC236}">
              <a16:creationId xmlns:a16="http://schemas.microsoft.com/office/drawing/2014/main" xmlns="" id="{B1E18831-E961-7A1B-00D0-B7728D43C3F5}"/>
            </a:ext>
          </a:extLst>
        </cdr:cNvPr>
        <cdr:cNvPicPr>
          <a:picLocks xmlns:a="http://schemas.openxmlformats.org/drawingml/2006/main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1">
          <a:extLst>
            <a:ext uri="{28A0092B-C50C-407E-A947-70E740481C1C}">
              <a14:useLocalDpi xmlns:a14="http://schemas.microsoft.com/office/drawing/2010/main" val="0"/>
            </a:ext>
          </a:extLst>
        </a:blip>
        <a:srcRect xmlns:a="http://schemas.openxmlformats.org/drawingml/2006/main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4680520" y="3598657"/>
          <a:ext cx="1273411" cy="184398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25400">
          <a:solidFill>
            <a:schemeClr val="accent6">
              <a:lumMod val="50000"/>
              <a:alpha val="50000"/>
            </a:schemeClr>
          </a:solidFill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</a:extLst>
      </cdr:spPr>
    </cdr:pic>
  </cdr:relSizeAnchor>
  <cdr:relSizeAnchor xmlns:cdr="http://schemas.openxmlformats.org/drawingml/2006/chartDrawing">
    <cdr:from>
      <cdr:x>0.84426</cdr:x>
      <cdr:y>0.61741</cdr:y>
    </cdr:from>
    <cdr:to>
      <cdr:x>0.97541</cdr:x>
      <cdr:y>0.86422</cdr:y>
    </cdr:to>
    <cdr:pic>
      <cdr:nvPicPr>
        <cdr:cNvPr id="3" name="Picture 4" descr="C:\Users\Антон\Desktop\Дела и дни\2022\11. Ноябрь\09.11.2022\Презентация\Авдеев С.jpg">
          <a:extLst xmlns:a="http://schemas.openxmlformats.org/drawingml/2006/main">
            <a:ext uri="{FF2B5EF4-FFF2-40B4-BE49-F238E27FC236}">
              <a16:creationId xmlns:a16="http://schemas.microsoft.com/office/drawing/2014/main" xmlns="" id="{0EFB6700-58ED-7D2F-B963-7821465A219C}"/>
            </a:ext>
          </a:extLst>
        </cdr:cNvPr>
        <cdr:cNvPicPr>
          <a:picLocks xmlns:a="http://schemas.openxmlformats.org/drawingml/2006/main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2">
          <a:extLst>
            <a:ext uri="{28A0092B-C50C-407E-A947-70E740481C1C}">
              <a14:useLocalDpi xmlns:a14="http://schemas.microsoft.com/office/drawing/2010/main" val="0"/>
            </a:ext>
          </a:extLst>
        </a:blip>
        <a:srcRect xmlns:a="http://schemas.openxmlformats.org/drawingml/2006/main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7416824" y="4143808"/>
          <a:ext cx="1152128" cy="165646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25400">
          <a:solidFill>
            <a:schemeClr val="accent6">
              <a:lumMod val="50000"/>
              <a:alpha val="50000"/>
            </a:schemeClr>
          </a:solidFill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</a:extLst>
      </cdr:spPr>
    </cdr:pic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0.45221</cdr:x>
      <cdr:y>0.1873</cdr:y>
    </cdr:from>
    <cdr:to>
      <cdr:x>0.53585</cdr:x>
      <cdr:y>0.94405</cdr:y>
    </cdr:to>
    <cdr:sp macro="" textlink="">
      <cdr:nvSpPr>
        <cdr:cNvPr id="2" name="Стрелка вниз 1"/>
        <cdr:cNvSpPr/>
      </cdr:nvSpPr>
      <cdr:spPr>
        <a:xfrm xmlns:a="http://schemas.openxmlformats.org/drawingml/2006/main">
          <a:off x="1950683" y="566472"/>
          <a:ext cx="360797" cy="2288666"/>
        </a:xfrm>
        <a:prstGeom xmlns:a="http://schemas.openxmlformats.org/drawingml/2006/main" prst="downArrow">
          <a:avLst/>
        </a:prstGeom>
        <a:solidFill xmlns:a="http://schemas.openxmlformats.org/drawingml/2006/main">
          <a:srgbClr val="FFC000"/>
        </a:solidFill>
        <a:ln xmlns:a="http://schemas.openxmlformats.org/drawingml/2006/main" w="3175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 vert="vert270" anchor="ctr" anchorCtr="1"/>
        <a:lstStyle xmlns:a="http://schemas.openxmlformats.org/drawingml/2006/main"/>
        <a:p xmlns:a="http://schemas.openxmlformats.org/drawingml/2006/main">
          <a:r>
            <a:rPr lang="ru-RU" sz="1200" b="1" dirty="0">
              <a:solidFill>
                <a:sysClr val="windowText" lastClr="000000"/>
              </a:solidFill>
            </a:rPr>
            <a:t>Облучение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25C23E-C485-48DE-BAEB-D502659AF029}" type="datetimeFigureOut">
              <a:rPr lang="ru-RU" smtClean="0"/>
              <a:pPr/>
              <a:t>19.05.2026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803F3-5D67-4AB0-88B2-5824B58047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92287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pPr>
              <a:defRPr/>
            </a:pPr>
            <a:fld id="{9F21E888-606C-45A1-91B0-D26FED2CBF6D}" type="datetimeFigureOut">
              <a:rPr lang="ru-RU"/>
              <a:pPr>
                <a:defRPr/>
              </a:pPr>
              <a:t>19.05.2026</a:t>
            </a:fld>
            <a:endParaRPr lang="ru-RU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6463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86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pPr>
              <a:defRPr/>
            </a:pPr>
            <a:fld id="{1D525D2B-04BF-4C00-914B-3432EA4469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05633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4A0315C-3648-41F9-B8A0-107F985FD4F8}" type="slidenum">
              <a:rPr lang="ru-RU" altLang="ru-RU" smtClean="0"/>
              <a:pPr/>
              <a:t>25</a:t>
            </a:fld>
            <a:endParaRPr lang="ru-RU" altLang="ru-RU"/>
          </a:p>
        </p:txBody>
      </p:sp>
      <p:sp>
        <p:nvSpPr>
          <p:cNvPr id="3174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31749" name="Номер слайда 3"/>
          <p:cNvSpPr txBox="1">
            <a:spLocks noGrp="1"/>
          </p:cNvSpPr>
          <p:nvPr/>
        </p:nvSpPr>
        <p:spPr bwMode="auto">
          <a:xfrm>
            <a:off x="3851275" y="9431338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965" tIns="45482" rIns="90965" bIns="45482" anchor="b"/>
          <a:lstStyle/>
          <a:p>
            <a:pPr algn="r" eaLnBrk="1" hangingPunct="1"/>
            <a:fld id="{12DF1A3F-FCDE-47DA-A682-E922BA8320F6}" type="slidenum">
              <a:rPr lang="ru-RU" altLang="ru-RU" sz="1200"/>
              <a:pPr algn="r" eaLnBrk="1" hangingPunct="1"/>
              <a:t>25</a:t>
            </a:fld>
            <a:endParaRPr lang="ru-RU" altLang="ru-RU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BDDAA3A-B78C-4647-8AFA-2F5FDA35411A}" type="slidenum">
              <a:rPr lang="ru-RU" altLang="ru-RU" smtClean="0"/>
              <a:pPr/>
              <a:t>26</a:t>
            </a:fld>
            <a:endParaRPr lang="ru-RU" altLang="ru-RU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525D2B-04BF-4C00-914B-3432EA4469D4}" type="slidenum">
              <a:rPr lang="ru-RU" smtClean="0"/>
              <a:pPr>
                <a:defRPr/>
              </a:pPr>
              <a:t>41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3125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5AB136F-2439-4FFA-AF84-8889B174DA20}" type="slidenum">
              <a:rPr lang="ru-RU" altLang="ru-RU" smtClean="0">
                <a:solidFill>
                  <a:srgbClr val="000000"/>
                </a:solidFill>
              </a:rPr>
              <a:pPr/>
              <a:t>48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23555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6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23557" name="Номер слайда 3"/>
          <p:cNvSpPr txBox="1">
            <a:spLocks noGrp="1"/>
          </p:cNvSpPr>
          <p:nvPr/>
        </p:nvSpPr>
        <p:spPr bwMode="auto">
          <a:xfrm>
            <a:off x="3851227" y="9430709"/>
            <a:ext cx="2944869" cy="49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965" tIns="45482" rIns="90965" bIns="45482" anchor="b"/>
          <a:lstStyle/>
          <a:p>
            <a:pPr algn="r"/>
            <a:fld id="{D44D920A-CB86-489D-A6E7-5445E7ECB08D}" type="slidenum">
              <a:rPr lang="ru-RU" altLang="ru-RU">
                <a:solidFill>
                  <a:srgbClr val="000000"/>
                </a:solidFill>
              </a:rPr>
              <a:pPr algn="r"/>
              <a:t>48</a:t>
            </a:fld>
            <a:endParaRPr lang="ru-RU" alt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z="1200" dirty="0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defRPr/>
            </a:pPr>
            <a:fld id="{BE70D3FD-281A-4AFC-9443-6BCC72BB151F}" type="slidenum">
              <a:rPr lang="ru-RU" altLang="ru-RU" smtClean="0">
                <a:latin typeface="Calibri" pitchFamily="34" charset="0"/>
              </a:rPr>
              <a:pPr eaLnBrk="1" hangingPunct="1">
                <a:defRPr/>
              </a:pPr>
              <a:t>65</a:t>
            </a:fld>
            <a:endParaRPr lang="ru-RU" altLang="ru-RU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407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95B87-9431-4E14-940A-22A0A48F1AB7}" type="datetimeFigureOut">
              <a:rPr lang="ru-RU"/>
              <a:pPr>
                <a:defRPr/>
              </a:pPr>
              <a:t>19.05.2026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5AC96-8B83-45CB-80DE-886B4D46AC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5C0427-8CD9-4EAF-9600-D9B275044276}" type="datetimeFigureOut">
              <a:rPr lang="ru-RU"/>
              <a:pPr>
                <a:defRPr/>
              </a:pPr>
              <a:t>19.05.2026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91403-EA49-48C1-BC51-933FE70CC9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9D95E7-A620-432F-8579-5489CF213C93}" type="datetimeFigureOut">
              <a:rPr lang="ru-RU"/>
              <a:pPr>
                <a:defRPr/>
              </a:pPr>
              <a:t>19.05.2026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C4454-2D8B-4E1C-A82A-1F2E652E8A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D7A38D-7EDD-40B1-B7AA-1F98AE37E90C}" type="datetimeFigureOut">
              <a:rPr lang="ru-RU"/>
              <a:pPr>
                <a:defRPr/>
              </a:pPr>
              <a:t>19.05.2026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443E1-A630-4757-A38C-3DB7EB4F12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1DB1B9-3724-4917-A2A9-A1179C0E71B8}" type="datetimeFigureOut">
              <a:rPr lang="ru-RU"/>
              <a:pPr>
                <a:defRPr/>
              </a:pPr>
              <a:t>19.05.2026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C8CCB-BFA1-4BDF-9908-28E807D7D7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942DCA-5A80-485F-B58C-FE6ABC51B054}" type="datetimeFigureOut">
              <a:rPr lang="ru-RU"/>
              <a:pPr>
                <a:defRPr/>
              </a:pPr>
              <a:t>19.05.2026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67ECF-D802-47CF-BA37-F15D08E3B9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1F970-C465-4F85-A5A5-002C133BBA34}" type="datetimeFigureOut">
              <a:rPr lang="ru-RU"/>
              <a:pPr>
                <a:defRPr/>
              </a:pPr>
              <a:t>19.05.2026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62F1E-396E-4C5A-9C29-26F34E8B89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A3474-0BFA-4769-9E68-D1E27C54A6C4}" type="datetimeFigureOut">
              <a:rPr lang="ru-RU"/>
              <a:pPr>
                <a:defRPr/>
              </a:pPr>
              <a:t>19.05.2026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85EC6-77F2-44A7-AF13-BF70523430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C99E0-CFDC-45DC-898D-46F6CCC74C51}" type="datetimeFigureOut">
              <a:rPr lang="ru-RU"/>
              <a:pPr>
                <a:defRPr/>
              </a:pPr>
              <a:t>19.05.2026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38833D-E19F-466E-BAAF-C2A30946C3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44C5A-6DDF-46BA-ABEE-F6BCBCB8E981}" type="datetimeFigureOut">
              <a:rPr lang="ru-RU"/>
              <a:pPr>
                <a:defRPr/>
              </a:pPr>
              <a:t>19.05.2026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6E89B6-CCF1-4451-9610-B457397321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3C231-0C67-446F-9210-CAA358003780}" type="datetimeFigureOut">
              <a:rPr lang="ru-RU"/>
              <a:pPr>
                <a:defRPr/>
              </a:pPr>
              <a:t>19.05.2026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561E94-15BE-4088-BD52-6F39E2F03D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7AC78B-5ED3-436A-B223-FF263143BB8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584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EC5C149-ADDE-497B-8EF7-3EBBE6A1454F}" type="datetimeFigureOut">
              <a:rPr lang="ru-RU"/>
              <a:pPr>
                <a:defRPr/>
              </a:pPr>
              <a:t>19.05.2026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0EB4B99-653A-40BC-B445-FFD35E7DAA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3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2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2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image" Target="../media/image38.jpeg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1.emf"/><Relationship Id="rId5" Type="http://schemas.openxmlformats.org/officeDocument/2006/relationships/package" Target="../embeddings/Microsoft_PowerPoint_Slide2.sldx"/><Relationship Id="rId4" Type="http://schemas.openxmlformats.org/officeDocument/2006/relationships/oleObject" Target="../embeddings/oleObject1.bin"/><Relationship Id="rId9" Type="http://schemas.openxmlformats.org/officeDocument/2006/relationships/package" Target="../embeddings/Microsoft_PowerPoint_Slide3.sldx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13" Type="http://schemas.openxmlformats.org/officeDocument/2006/relationships/image" Target="../media/image53.jpeg"/><Relationship Id="rId18" Type="http://schemas.openxmlformats.org/officeDocument/2006/relationships/image" Target="../media/image58.jpeg"/><Relationship Id="rId3" Type="http://schemas.openxmlformats.org/officeDocument/2006/relationships/image" Target="../media/image43.png"/><Relationship Id="rId21" Type="http://schemas.openxmlformats.org/officeDocument/2006/relationships/image" Target="../media/image61.jpeg"/><Relationship Id="rId7" Type="http://schemas.openxmlformats.org/officeDocument/2006/relationships/image" Target="../media/image47.jpeg"/><Relationship Id="rId12" Type="http://schemas.openxmlformats.org/officeDocument/2006/relationships/image" Target="../media/image52.jpeg"/><Relationship Id="rId17" Type="http://schemas.openxmlformats.org/officeDocument/2006/relationships/image" Target="../media/image57.jpeg"/><Relationship Id="rId2" Type="http://schemas.openxmlformats.org/officeDocument/2006/relationships/image" Target="../media/image14.jpeg"/><Relationship Id="rId16" Type="http://schemas.openxmlformats.org/officeDocument/2006/relationships/image" Target="../media/image56.jpeg"/><Relationship Id="rId20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11" Type="http://schemas.openxmlformats.org/officeDocument/2006/relationships/image" Target="../media/image51.jpeg"/><Relationship Id="rId24" Type="http://schemas.openxmlformats.org/officeDocument/2006/relationships/image" Target="../media/image2.jpeg"/><Relationship Id="rId5" Type="http://schemas.openxmlformats.org/officeDocument/2006/relationships/image" Target="../media/image45.jpeg"/><Relationship Id="rId15" Type="http://schemas.openxmlformats.org/officeDocument/2006/relationships/image" Target="../media/image55.jpeg"/><Relationship Id="rId23" Type="http://schemas.openxmlformats.org/officeDocument/2006/relationships/image" Target="../media/image63.jpeg"/><Relationship Id="rId10" Type="http://schemas.openxmlformats.org/officeDocument/2006/relationships/image" Target="../media/image50.jpeg"/><Relationship Id="rId19" Type="http://schemas.openxmlformats.org/officeDocument/2006/relationships/image" Target="../media/image59.jpeg"/><Relationship Id="rId4" Type="http://schemas.openxmlformats.org/officeDocument/2006/relationships/image" Target="../media/image44.jpeg"/><Relationship Id="rId9" Type="http://schemas.openxmlformats.org/officeDocument/2006/relationships/image" Target="../media/image49.jpeg"/><Relationship Id="rId14" Type="http://schemas.openxmlformats.org/officeDocument/2006/relationships/image" Target="../media/image54.jpeg"/><Relationship Id="rId22" Type="http://schemas.openxmlformats.org/officeDocument/2006/relationships/image" Target="../media/image6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69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notesSlide" Target="../notesSlides/notesSlide2.xml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0.png"/><Relationship Id="rId11" Type="http://schemas.openxmlformats.org/officeDocument/2006/relationships/image" Target="../media/image2.jpeg"/><Relationship Id="rId5" Type="http://schemas.openxmlformats.org/officeDocument/2006/relationships/oleObject" Target="../embeddings/oleObject3.bin"/><Relationship Id="rId10" Type="http://schemas.openxmlformats.org/officeDocument/2006/relationships/image" Target="../media/image72.png"/><Relationship Id="rId4" Type="http://schemas.openxmlformats.org/officeDocument/2006/relationships/image" Target="../media/image23.jpeg"/><Relationship Id="rId9" Type="http://schemas.openxmlformats.org/officeDocument/2006/relationships/oleObject" Target="../embeddings/oleObject5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7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7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5" Type="http://schemas.openxmlformats.org/officeDocument/2006/relationships/hyperlink" Target="https://www-spacefacts-de.translate.goog/bios/personal/large/english/avdeyev_sergei.htm?_x_tr_sl=en&amp;_x_tr_tl=ru&amp;_x_tr_hl=ru&amp;_x_tr_pto=sc&amp;_x_tr_sch=http" TargetMode="External"/><Relationship Id="rId4" Type="http://schemas.openxmlformats.org/officeDocument/2006/relationships/image" Target="../media/image7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3.png"/><Relationship Id="rId4" Type="http://schemas.openxmlformats.org/officeDocument/2006/relationships/image" Target="../media/image82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wm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8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7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97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98.jpeg"/><Relationship Id="rId7" Type="http://schemas.openxmlformats.org/officeDocument/2006/relationships/image" Target="../media/image10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1.jpeg"/><Relationship Id="rId5" Type="http://schemas.openxmlformats.org/officeDocument/2006/relationships/image" Target="../media/image100.jpeg"/><Relationship Id="rId4" Type="http://schemas.openxmlformats.org/officeDocument/2006/relationships/image" Target="../media/image99.jpe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jpeg"/><Relationship Id="rId3" Type="http://schemas.openxmlformats.org/officeDocument/2006/relationships/image" Target="../media/image5.jpeg"/><Relationship Id="rId7" Type="http://schemas.openxmlformats.org/officeDocument/2006/relationships/image" Target="../media/image10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5.png"/><Relationship Id="rId5" Type="http://schemas.openxmlformats.org/officeDocument/2006/relationships/image" Target="../media/image104.png"/><Relationship Id="rId10" Type="http://schemas.openxmlformats.org/officeDocument/2006/relationships/image" Target="../media/image2.jpeg"/><Relationship Id="rId4" Type="http://schemas.openxmlformats.org/officeDocument/2006/relationships/image" Target="../media/image103.png"/><Relationship Id="rId9" Type="http://schemas.openxmlformats.org/officeDocument/2006/relationships/image" Target="../media/image10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0.jpeg"/><Relationship Id="rId5" Type="http://schemas.openxmlformats.org/officeDocument/2006/relationships/image" Target="../media/image109.jpeg"/><Relationship Id="rId4" Type="http://schemas.openxmlformats.org/officeDocument/2006/relationships/image" Target="../media/image2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7.jpeg"/><Relationship Id="rId4" Type="http://schemas.openxmlformats.org/officeDocument/2006/relationships/image" Target="../media/image116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jpeg"/><Relationship Id="rId13" Type="http://schemas.openxmlformats.org/officeDocument/2006/relationships/image" Target="../media/image127.png"/><Relationship Id="rId3" Type="http://schemas.openxmlformats.org/officeDocument/2006/relationships/image" Target="../media/image5.jpeg"/><Relationship Id="rId7" Type="http://schemas.openxmlformats.org/officeDocument/2006/relationships/image" Target="../media/image121.png"/><Relationship Id="rId12" Type="http://schemas.openxmlformats.org/officeDocument/2006/relationships/image" Target="../media/image12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0.jpeg"/><Relationship Id="rId11" Type="http://schemas.openxmlformats.org/officeDocument/2006/relationships/image" Target="../media/image125.png"/><Relationship Id="rId5" Type="http://schemas.openxmlformats.org/officeDocument/2006/relationships/image" Target="../media/image119.jpeg"/><Relationship Id="rId10" Type="http://schemas.openxmlformats.org/officeDocument/2006/relationships/image" Target="../media/image124.jpeg"/><Relationship Id="rId4" Type="http://schemas.openxmlformats.org/officeDocument/2006/relationships/image" Target="../media/image118.png"/><Relationship Id="rId9" Type="http://schemas.openxmlformats.org/officeDocument/2006/relationships/image" Target="../media/image123.png"/><Relationship Id="rId14" Type="http://schemas.openxmlformats.org/officeDocument/2006/relationships/image" Target="../media/image2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0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33.jpe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3.jpe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.jpeg"/><Relationship Id="rId5" Type="http://schemas.openxmlformats.org/officeDocument/2006/relationships/image" Target="../media/image134.wmf"/><Relationship Id="rId4" Type="http://schemas.openxmlformats.org/officeDocument/2006/relationships/oleObject" Target="../embeddings/oleObject6.bin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png"/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pn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3.jpeg"/><Relationship Id="rId4" Type="http://schemas.openxmlformats.org/officeDocument/2006/relationships/image" Target="../media/image2.jpeg"/></Relationships>
</file>

<file path=ppt/slides/_rels/slide8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9.jpeg"/><Relationship Id="rId13" Type="http://schemas.openxmlformats.org/officeDocument/2006/relationships/image" Target="../media/image154.jpeg"/><Relationship Id="rId3" Type="http://schemas.openxmlformats.org/officeDocument/2006/relationships/image" Target="../media/image145.png"/><Relationship Id="rId7" Type="http://schemas.openxmlformats.org/officeDocument/2006/relationships/image" Target="../media/image148.jpeg"/><Relationship Id="rId12" Type="http://schemas.openxmlformats.org/officeDocument/2006/relationships/image" Target="../media/image153.png"/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7.jpeg"/><Relationship Id="rId11" Type="http://schemas.openxmlformats.org/officeDocument/2006/relationships/image" Target="../media/image152.jpeg"/><Relationship Id="rId5" Type="http://schemas.openxmlformats.org/officeDocument/2006/relationships/image" Target="../media/image147.jpeg"/><Relationship Id="rId10" Type="http://schemas.openxmlformats.org/officeDocument/2006/relationships/image" Target="../media/image151.jpeg"/><Relationship Id="rId4" Type="http://schemas.openxmlformats.org/officeDocument/2006/relationships/image" Target="../media/image146.jpeg"/><Relationship Id="rId9" Type="http://schemas.openxmlformats.org/officeDocument/2006/relationships/image" Target="../media/image150.jpe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tif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6.jpe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jpeg"/><Relationship Id="rId7" Type="http://schemas.openxmlformats.org/officeDocument/2006/relationships/image" Target="../media/image162.jpeg"/><Relationship Id="rId2" Type="http://schemas.openxmlformats.org/officeDocument/2006/relationships/image" Target="../media/image15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1.jpeg"/><Relationship Id="rId5" Type="http://schemas.openxmlformats.org/officeDocument/2006/relationships/image" Target="../media/image160.jpeg"/><Relationship Id="rId4" Type="http://schemas.openxmlformats.org/officeDocument/2006/relationships/image" Target="../media/image159.jpe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4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65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622212" y="3933056"/>
            <a:ext cx="6718300" cy="719138"/>
          </a:xfrm>
          <a:solidFill>
            <a:schemeClr val="bg1">
              <a:alpha val="80000"/>
            </a:schemeClr>
          </a:solidFill>
          <a:ln w="9525">
            <a:solidFill>
              <a:schemeClr val="accent1"/>
            </a:solidFill>
          </a:ln>
        </p:spPr>
        <p:txBody>
          <a:bodyPr/>
          <a:lstStyle/>
          <a:p>
            <a:pPr eaLnBrk="1" hangingPunct="1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Ушаков  Игорь Борисович, академик РАН и РАМН</a:t>
            </a:r>
            <a:endParaRPr lang="ru-RU" sz="4000" b="1" dirty="0">
              <a:solidFill>
                <a:srgbClr val="4D4D4D"/>
              </a:solidFill>
              <a:latin typeface="Arial Unicode MS" pitchFamily="34" charset="-128"/>
              <a:cs typeface="Times New Roman" pitchFamily="18" charset="0"/>
            </a:endParaRPr>
          </a:p>
        </p:txBody>
      </p:sp>
      <p:sp>
        <p:nvSpPr>
          <p:cNvPr id="14338" name="Объект 2"/>
          <p:cNvSpPr>
            <a:spLocks noGrp="1"/>
          </p:cNvSpPr>
          <p:nvPr>
            <p:ph idx="4294967295"/>
          </p:nvPr>
        </p:nvSpPr>
        <p:spPr>
          <a:xfrm>
            <a:off x="827584" y="476672"/>
            <a:ext cx="8064500" cy="1800200"/>
          </a:xfrm>
          <a:solidFill>
            <a:schemeClr val="bg1">
              <a:alpha val="80000"/>
            </a:schemeClr>
          </a:solidFill>
          <a:ln w="9525">
            <a:solidFill>
              <a:schemeClr val="accent1"/>
            </a:solidFill>
          </a:ln>
        </p:spPr>
        <p:txBody>
          <a:bodyPr/>
          <a:lstStyle/>
          <a:p>
            <a:pPr marL="0" indent="0" algn="ctr" eaLnBrk="1" hangingPunct="1">
              <a:lnSpc>
                <a:spcPct val="150000"/>
              </a:lnSpc>
              <a:spcAft>
                <a:spcPts val="1000"/>
              </a:spcAft>
              <a:buNone/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ПРОБЛЕМЫ </a:t>
            </a:r>
          </a:p>
          <a:p>
            <a:pPr marL="0" indent="0" algn="ctr" eaLnBrk="1" hangingPunct="1">
              <a:lnSpc>
                <a:spcPct val="150000"/>
              </a:lnSpc>
              <a:spcAft>
                <a:spcPts val="1000"/>
              </a:spcAft>
              <a:buNone/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КОСМИЧЕСКОЙ РАДИОБИОЛОГИИ</a:t>
            </a:r>
          </a:p>
        </p:txBody>
      </p:sp>
      <p:sp>
        <p:nvSpPr>
          <p:cNvPr id="14340" name="Text Box 5"/>
          <p:cNvSpPr txBox="1">
            <a:spLocks noChangeArrowheads="1"/>
          </p:cNvSpPr>
          <p:nvPr/>
        </p:nvSpPr>
        <p:spPr bwMode="auto">
          <a:xfrm>
            <a:off x="1715874" y="5402833"/>
            <a:ext cx="6624638" cy="1200329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800" dirty="0"/>
              <a:t>XX</a:t>
            </a:r>
            <a:r>
              <a:rPr lang="en-US" sz="1800" dirty="0"/>
              <a:t>V</a:t>
            </a:r>
            <a:r>
              <a:rPr lang="ru-RU" sz="1800" dirty="0"/>
              <a:t> международная молодежная научная  школа   имени А.С. Саенко </a:t>
            </a:r>
          </a:p>
          <a:p>
            <a:r>
              <a:rPr lang="ru-RU" sz="1800" dirty="0"/>
              <a:t>           «Современные проблемы радиобиологии» 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                                      18 мая 2026 года  </a:t>
            </a:r>
          </a:p>
        </p:txBody>
      </p:sp>
      <p:pic>
        <p:nvPicPr>
          <p:cNvPr id="144386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90229" cy="8367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1043608" y="2348880"/>
            <a:ext cx="7608887" cy="347595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 lIns="0" tIns="13335" rIns="0" bIns="0">
            <a:spAutoFit/>
          </a:bodyPr>
          <a:lstStyle/>
          <a:p>
            <a:pPr marL="69850" algn="ctr">
              <a:spcBef>
                <a:spcPts val="10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 Вредна ли радиация для жизни ?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каких дозах?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marL="69850">
              <a:spcBef>
                <a:spcPts val="2225"/>
              </a:spcBef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2. Может ли радиация стать полезной для живого?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В каких дозах?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69850">
              <a:spcBef>
                <a:spcPts val="2225"/>
              </a:spcBef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3. Как модифицировать радиорезистентность организма?</a:t>
            </a:r>
          </a:p>
          <a:p>
            <a:pPr marL="69850">
              <a:spcBef>
                <a:spcPts val="2225"/>
              </a:spcBef>
            </a:pP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+ 4. Сможет ли человечество жить не только на Земле?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9850" algn="ctr">
              <a:lnSpc>
                <a:spcPts val="5275"/>
              </a:lnSpc>
              <a:spcBef>
                <a:spcPts val="650"/>
              </a:spcBef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Заголовок 14"/>
          <p:cNvSpPr>
            <a:spLocks noGrp="1"/>
          </p:cNvSpPr>
          <p:nvPr>
            <p:ph type="title"/>
          </p:nvPr>
        </p:nvSpPr>
        <p:spPr>
          <a:xfrm>
            <a:off x="1027026" y="260648"/>
            <a:ext cx="7744088" cy="1844824"/>
          </a:xfr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Три главных вопроса 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радиационной биологии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8236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9371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Полотно 1"/>
          <p:cNvGrpSpPr/>
          <p:nvPr/>
        </p:nvGrpSpPr>
        <p:grpSpPr>
          <a:xfrm>
            <a:off x="1552045" y="838057"/>
            <a:ext cx="6696743" cy="5943600"/>
            <a:chOff x="0" y="0"/>
            <a:chExt cx="6124575" cy="5943600"/>
          </a:xfrm>
          <a:solidFill>
            <a:schemeClr val="bg1">
              <a:alpha val="80000"/>
            </a:schemeClr>
          </a:solidFill>
        </p:grpSpPr>
        <p:sp>
          <p:nvSpPr>
            <p:cNvPr id="6" name="Прямоугольник 5"/>
            <p:cNvSpPr/>
            <p:nvPr/>
          </p:nvSpPr>
          <p:spPr>
            <a:xfrm>
              <a:off x="0" y="0"/>
              <a:ext cx="6124575" cy="5943600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</p:sp>
        <p:sp>
          <p:nvSpPr>
            <p:cNvPr id="7" name="Прямоугольник 6"/>
            <p:cNvSpPr/>
            <p:nvPr/>
          </p:nvSpPr>
          <p:spPr>
            <a:xfrm>
              <a:off x="213756" y="343933"/>
              <a:ext cx="1213200" cy="903600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200" dirty="0">
                  <a:effectLst/>
                  <a:latin typeface="Times New Roman"/>
                  <a:ea typeface="Calibri"/>
                  <a:cs typeface="Times New Roman"/>
                </a:rPr>
                <a:t>Защита от лучевых поражений </a:t>
              </a: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1593164" y="348978"/>
              <a:ext cx="1213200" cy="903600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200" dirty="0">
                  <a:effectLst/>
                  <a:latin typeface="Times New Roman"/>
                  <a:ea typeface="Calibri"/>
                </a:rPr>
                <a:t>Радиационная гигиена </a:t>
              </a:r>
              <a:endParaRPr lang="ru-RU" sz="12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2980706" y="343928"/>
              <a:ext cx="1213200" cy="903600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200">
                  <a:effectLst/>
                  <a:latin typeface="Times New Roman"/>
                  <a:ea typeface="Calibri"/>
                </a:rPr>
                <a:t>Системные проблемы радиационной безопасности </a:t>
              </a:r>
              <a:endParaRPr lang="ru-RU" sz="120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4429495" y="346667"/>
              <a:ext cx="1213200" cy="903600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400" dirty="0">
                  <a:solidFill>
                    <a:srgbClr val="FF0000"/>
                  </a:solidFill>
                  <a:effectLst/>
                  <a:latin typeface="Times New Roman"/>
                  <a:ea typeface="Calibri"/>
                </a:rPr>
                <a:t> </a:t>
              </a:r>
              <a:r>
                <a:rPr lang="ru-RU" sz="1400" dirty="0">
                  <a:solidFill>
                    <a:srgbClr val="FF0000"/>
                  </a:solidFill>
                  <a:latin typeface="Times New Roman"/>
                  <a:ea typeface="Calibri"/>
                </a:rPr>
                <a:t>К</a:t>
              </a:r>
              <a:r>
                <a:rPr lang="ru-RU" sz="1400" dirty="0">
                  <a:solidFill>
                    <a:srgbClr val="FF0000"/>
                  </a:solidFill>
                  <a:effectLst/>
                  <a:latin typeface="Times New Roman"/>
                  <a:ea typeface="Calibri"/>
                </a:rPr>
                <a:t>осмическая и авиационная</a:t>
              </a:r>
              <a:r>
                <a:rPr lang="en-US" sz="1400" dirty="0">
                  <a:solidFill>
                    <a:srgbClr val="FF0000"/>
                  </a:solidFill>
                  <a:effectLst/>
                  <a:latin typeface="Times New Roman"/>
                  <a:ea typeface="Calibri"/>
                </a:rPr>
                <a:t> </a:t>
              </a:r>
              <a:r>
                <a:rPr lang="ru-RU" sz="1200" dirty="0">
                  <a:solidFill>
                    <a:srgbClr val="FF0000"/>
                  </a:solidFill>
                  <a:effectLst/>
                  <a:latin typeface="Times New Roman"/>
                  <a:ea typeface="Calibri"/>
                </a:rPr>
                <a:t>радиобиология </a:t>
              </a:r>
              <a:endParaRPr lang="ru-RU" sz="1200" dirty="0">
                <a:solidFill>
                  <a:srgbClr val="FF0000"/>
                </a:solidFill>
                <a:effectLst/>
                <a:latin typeface="Times New Roman"/>
                <a:ea typeface="Times New Roman"/>
              </a:endParaRPr>
            </a:p>
          </p:txBody>
        </p:sp>
        <p:cxnSp>
          <p:nvCxnSpPr>
            <p:cNvPr id="11" name="Прямая соединительная линия 10"/>
            <p:cNvCxnSpPr>
              <a:stCxn id="7" idx="2"/>
            </p:cNvCxnSpPr>
            <p:nvPr/>
          </p:nvCxnSpPr>
          <p:spPr>
            <a:xfrm>
              <a:off x="820356" y="1247533"/>
              <a:ext cx="0" cy="308122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flipH="1">
              <a:off x="2202595" y="1247498"/>
              <a:ext cx="1" cy="308145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>
              <a:stCxn id="9" idx="2"/>
            </p:cNvCxnSpPr>
            <p:nvPr/>
          </p:nvCxnSpPr>
          <p:spPr>
            <a:xfrm>
              <a:off x="3587306" y="1247528"/>
              <a:ext cx="0" cy="308115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/>
            <p:cNvCxnSpPr>
              <a:stCxn id="10" idx="2"/>
            </p:cNvCxnSpPr>
            <p:nvPr/>
          </p:nvCxnSpPr>
          <p:spPr>
            <a:xfrm>
              <a:off x="5036095" y="1250267"/>
              <a:ext cx="0" cy="305352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Прямая соединительная линия 14"/>
            <p:cNvCxnSpPr/>
            <p:nvPr/>
          </p:nvCxnSpPr>
          <p:spPr>
            <a:xfrm>
              <a:off x="820356" y="1555607"/>
              <a:ext cx="4215739" cy="36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2897579" y="1555559"/>
              <a:ext cx="0" cy="665094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>
              <a:off x="2202596" y="2220653"/>
              <a:ext cx="1376621" cy="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8" name="Прямоугольник 17"/>
            <p:cNvSpPr/>
            <p:nvPr/>
          </p:nvSpPr>
          <p:spPr>
            <a:xfrm>
              <a:off x="903483" y="1781244"/>
              <a:ext cx="1435955" cy="828000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200">
                  <a:effectLst/>
                  <a:latin typeface="Times New Roman"/>
                  <a:ea typeface="Calibri"/>
                  <a:cs typeface="Times New Roman"/>
                </a:rPr>
                <a:t>Дозиметрия в целях биомедицины</a:t>
              </a: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3455720" y="1781244"/>
              <a:ext cx="1499586" cy="828000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200" dirty="0">
                  <a:effectLst/>
                  <a:latin typeface="Times New Roman"/>
                  <a:ea typeface="Times New Roman"/>
                  <a:cs typeface="Times New Roman"/>
                </a:rPr>
                <a:t>Медицинская радиобиология, радиационная медицина</a:t>
              </a:r>
              <a:endParaRPr lang="ru-RU" sz="1200" dirty="0">
                <a:effectLst/>
                <a:latin typeface="Times New Roman"/>
                <a:ea typeface="Calibri"/>
                <a:cs typeface="Times New Roman"/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25400" y="3132019"/>
              <a:ext cx="1080000" cy="612000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100">
                  <a:effectLst/>
                  <a:latin typeface="Times New Roman"/>
                  <a:ea typeface="Calibri"/>
                </a:rPr>
                <a:t>Радиационная генетика </a:t>
              </a:r>
              <a:endParaRPr lang="ru-RU" sz="120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1259431" y="3132455"/>
              <a:ext cx="1080000" cy="612000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100">
                  <a:effectLst/>
                  <a:latin typeface="Times New Roman"/>
                  <a:ea typeface="Calibri"/>
                </a:rPr>
                <a:t>Радиационная иммунология </a:t>
              </a:r>
              <a:endParaRPr lang="ru-RU" sz="120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2439212" y="3132455"/>
              <a:ext cx="1139991" cy="612000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100" dirty="0">
                  <a:effectLst/>
                  <a:latin typeface="Times New Roman"/>
                  <a:ea typeface="Calibri"/>
                </a:rPr>
                <a:t>Радиационная физиология и патофизиология </a:t>
              </a:r>
              <a:endParaRPr lang="ru-RU" sz="12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3681985" y="3132455"/>
              <a:ext cx="1080000" cy="612000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100">
                  <a:effectLst/>
                  <a:latin typeface="Times New Roman"/>
                  <a:ea typeface="Times New Roman"/>
                </a:rPr>
                <a:t>Нейрорадио-биология</a:t>
              </a:r>
              <a:endParaRPr lang="ru-RU" sz="1200">
                <a:effectLst/>
                <a:latin typeface="Times New Roman"/>
                <a:ea typeface="Times New Roman"/>
              </a:endParaRPr>
            </a:p>
          </p:txBody>
        </p:sp>
        <p:cxnSp>
          <p:nvCxnSpPr>
            <p:cNvPr id="24" name="Прямая соединительная линия 23"/>
            <p:cNvCxnSpPr/>
            <p:nvPr/>
          </p:nvCxnSpPr>
          <p:spPr>
            <a:xfrm flipV="1">
              <a:off x="498763" y="2849812"/>
              <a:ext cx="4868399" cy="396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Прямая соединительная линия 24"/>
            <p:cNvCxnSpPr>
              <a:stCxn id="18" idx="2"/>
            </p:cNvCxnSpPr>
            <p:nvPr/>
          </p:nvCxnSpPr>
          <p:spPr>
            <a:xfrm>
              <a:off x="1621461" y="2609244"/>
              <a:ext cx="0" cy="241756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/>
            <p:cNvCxnSpPr/>
            <p:nvPr/>
          </p:nvCxnSpPr>
          <p:spPr>
            <a:xfrm>
              <a:off x="5367137" y="2854792"/>
              <a:ext cx="635" cy="282526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Прямая соединительная линия 26"/>
            <p:cNvCxnSpPr/>
            <p:nvPr/>
          </p:nvCxnSpPr>
          <p:spPr>
            <a:xfrm>
              <a:off x="498797" y="2849316"/>
              <a:ext cx="0" cy="282704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Прямая соединительная линия 27"/>
            <p:cNvCxnSpPr>
              <a:stCxn id="20" idx="3"/>
              <a:endCxn id="21" idx="1"/>
            </p:cNvCxnSpPr>
            <p:nvPr/>
          </p:nvCxnSpPr>
          <p:spPr>
            <a:xfrm>
              <a:off x="1105400" y="3438019"/>
              <a:ext cx="154031" cy="436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Прямая соединительная линия 28"/>
            <p:cNvCxnSpPr>
              <a:stCxn id="22" idx="1"/>
              <a:endCxn id="21" idx="3"/>
            </p:cNvCxnSpPr>
            <p:nvPr/>
          </p:nvCxnSpPr>
          <p:spPr>
            <a:xfrm flipH="1">
              <a:off x="2339431" y="3438455"/>
              <a:ext cx="99781" cy="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Прямая соединительная линия 29"/>
            <p:cNvCxnSpPr>
              <a:stCxn id="22" idx="3"/>
              <a:endCxn id="23" idx="1"/>
            </p:cNvCxnSpPr>
            <p:nvPr/>
          </p:nvCxnSpPr>
          <p:spPr>
            <a:xfrm>
              <a:off x="3579203" y="3438455"/>
              <a:ext cx="102782" cy="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1" name="Прямоугольник 30"/>
            <p:cNvSpPr/>
            <p:nvPr/>
          </p:nvSpPr>
          <p:spPr>
            <a:xfrm>
              <a:off x="4892633" y="3132455"/>
              <a:ext cx="1080000" cy="612000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100">
                  <a:effectLst/>
                  <a:latin typeface="Times New Roman"/>
                  <a:ea typeface="Calibri"/>
                </a:rPr>
                <a:t>Радиационная экология</a:t>
              </a:r>
              <a:endParaRPr lang="ru-RU" sz="1200">
                <a:effectLst/>
                <a:latin typeface="Times New Roman"/>
                <a:ea typeface="Times New Roman"/>
              </a:endParaRPr>
            </a:p>
          </p:txBody>
        </p:sp>
        <p:cxnSp>
          <p:nvCxnSpPr>
            <p:cNvPr id="32" name="Прямая соединительная линия 31"/>
            <p:cNvCxnSpPr>
              <a:stCxn id="23" idx="3"/>
              <a:endCxn id="31" idx="1"/>
            </p:cNvCxnSpPr>
            <p:nvPr/>
          </p:nvCxnSpPr>
          <p:spPr>
            <a:xfrm>
              <a:off x="4761985" y="3438455"/>
              <a:ext cx="130648" cy="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3" name="Прямоугольник 32"/>
            <p:cNvSpPr/>
            <p:nvPr/>
          </p:nvSpPr>
          <p:spPr>
            <a:xfrm>
              <a:off x="37702" y="4019836"/>
              <a:ext cx="1116000" cy="612000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100">
                  <a:effectLst/>
                  <a:latin typeface="Times New Roman"/>
                  <a:ea typeface="Calibri"/>
                </a:rPr>
                <a:t>Молекулярная радиобиология </a:t>
              </a:r>
              <a:endParaRPr lang="ru-RU" sz="120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1209674" y="4020192"/>
              <a:ext cx="1170000" cy="612000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100">
                  <a:effectLst/>
                  <a:latin typeface="Times New Roman"/>
                  <a:ea typeface="Calibri"/>
                </a:rPr>
                <a:t>Клеточная радиобиология, цитология</a:t>
              </a:r>
              <a:endParaRPr lang="ru-RU" sz="120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35" name="Прямоугольник 34"/>
            <p:cNvSpPr/>
            <p:nvPr/>
          </p:nvSpPr>
          <p:spPr>
            <a:xfrm>
              <a:off x="2498751" y="4019634"/>
              <a:ext cx="1116000" cy="612000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100">
                  <a:effectLst/>
                  <a:latin typeface="Times New Roman"/>
                  <a:ea typeface="Calibri"/>
                </a:rPr>
                <a:t>Радиобиология организма</a:t>
              </a:r>
              <a:endParaRPr lang="ru-RU" sz="120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36" name="Прямоугольник 35"/>
            <p:cNvSpPr/>
            <p:nvPr/>
          </p:nvSpPr>
          <p:spPr>
            <a:xfrm>
              <a:off x="3741799" y="4020472"/>
              <a:ext cx="1079500" cy="611505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100">
                  <a:effectLst/>
                  <a:latin typeface="Times New Roman"/>
                  <a:ea typeface="Times New Roman"/>
                </a:rPr>
                <a:t>Радиационная биохимия</a:t>
              </a:r>
              <a:endParaRPr lang="ru-RU" sz="1200">
                <a:effectLst/>
                <a:latin typeface="Times New Roman"/>
                <a:ea typeface="Times New Roman"/>
              </a:endParaRPr>
            </a:p>
          </p:txBody>
        </p:sp>
        <p:cxnSp>
          <p:nvCxnSpPr>
            <p:cNvPr id="37" name="Прямая соединительная линия 36"/>
            <p:cNvCxnSpPr/>
            <p:nvPr/>
          </p:nvCxnSpPr>
          <p:spPr>
            <a:xfrm>
              <a:off x="5379322" y="3742977"/>
              <a:ext cx="635" cy="28194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Прямая соединительная линия 37"/>
            <p:cNvCxnSpPr/>
            <p:nvPr/>
          </p:nvCxnSpPr>
          <p:spPr>
            <a:xfrm>
              <a:off x="511412" y="3737262"/>
              <a:ext cx="0" cy="282575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Прямая соединительная линия 38"/>
            <p:cNvCxnSpPr>
              <a:stCxn id="33" idx="3"/>
              <a:endCxn id="34" idx="1"/>
            </p:cNvCxnSpPr>
            <p:nvPr/>
          </p:nvCxnSpPr>
          <p:spPr>
            <a:xfrm>
              <a:off x="1153702" y="4325836"/>
              <a:ext cx="55972" cy="356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Прямая соединительная линия 39"/>
            <p:cNvCxnSpPr>
              <a:stCxn id="35" idx="1"/>
              <a:endCxn id="34" idx="3"/>
            </p:cNvCxnSpPr>
            <p:nvPr/>
          </p:nvCxnSpPr>
          <p:spPr>
            <a:xfrm flipH="1">
              <a:off x="2379674" y="4325634"/>
              <a:ext cx="119077" cy="558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/>
            <p:cNvCxnSpPr>
              <a:stCxn id="35" idx="3"/>
              <a:endCxn id="36" idx="1"/>
            </p:cNvCxnSpPr>
            <p:nvPr/>
          </p:nvCxnSpPr>
          <p:spPr>
            <a:xfrm>
              <a:off x="3614751" y="4325634"/>
              <a:ext cx="127048" cy="591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2" name="Прямоугольник 41"/>
            <p:cNvSpPr/>
            <p:nvPr/>
          </p:nvSpPr>
          <p:spPr>
            <a:xfrm>
              <a:off x="4904977" y="4020472"/>
              <a:ext cx="1079500" cy="611505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100">
                  <a:effectLst/>
                  <a:latin typeface="Times New Roman"/>
                  <a:ea typeface="Calibri"/>
                </a:rPr>
                <a:t>Радиационная цитология</a:t>
              </a:r>
              <a:endParaRPr lang="ru-RU" sz="1200">
                <a:effectLst/>
                <a:latin typeface="Times New Roman"/>
                <a:ea typeface="Times New Roman"/>
              </a:endParaRPr>
            </a:p>
          </p:txBody>
        </p:sp>
        <p:cxnSp>
          <p:nvCxnSpPr>
            <p:cNvPr id="43" name="Прямая соединительная линия 42"/>
            <p:cNvCxnSpPr>
              <a:stCxn id="36" idx="3"/>
            </p:cNvCxnSpPr>
            <p:nvPr/>
          </p:nvCxnSpPr>
          <p:spPr>
            <a:xfrm>
              <a:off x="4821299" y="4326225"/>
              <a:ext cx="82601" cy="16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Прямая соединительная линия 43"/>
            <p:cNvCxnSpPr/>
            <p:nvPr/>
          </p:nvCxnSpPr>
          <p:spPr>
            <a:xfrm>
              <a:off x="595648" y="4867232"/>
              <a:ext cx="4838069" cy="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Прямая соединительная линия 44"/>
            <p:cNvCxnSpPr>
              <a:endCxn id="33" idx="2"/>
            </p:cNvCxnSpPr>
            <p:nvPr/>
          </p:nvCxnSpPr>
          <p:spPr>
            <a:xfrm flipV="1">
              <a:off x="595648" y="4631836"/>
              <a:ext cx="54" cy="235396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Прямая соединительная линия 45"/>
            <p:cNvCxnSpPr>
              <a:endCxn id="42" idx="2"/>
            </p:cNvCxnSpPr>
            <p:nvPr/>
          </p:nvCxnSpPr>
          <p:spPr>
            <a:xfrm flipV="1">
              <a:off x="5444237" y="4631977"/>
              <a:ext cx="490" cy="234917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7" name="Прямая соединительная линия 46"/>
            <p:cNvCxnSpPr>
              <a:stCxn id="34" idx="2"/>
            </p:cNvCxnSpPr>
            <p:nvPr/>
          </p:nvCxnSpPr>
          <p:spPr>
            <a:xfrm flipH="1">
              <a:off x="1794512" y="4632192"/>
              <a:ext cx="162" cy="234364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" name="Прямая соединительная линия 47"/>
            <p:cNvCxnSpPr>
              <a:stCxn id="35" idx="2"/>
            </p:cNvCxnSpPr>
            <p:nvPr/>
          </p:nvCxnSpPr>
          <p:spPr>
            <a:xfrm>
              <a:off x="3056751" y="4631634"/>
              <a:ext cx="774" cy="23526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9" name="Прямая соединительная линия 48"/>
            <p:cNvCxnSpPr/>
            <p:nvPr/>
          </p:nvCxnSpPr>
          <p:spPr>
            <a:xfrm>
              <a:off x="4266225" y="4631973"/>
              <a:ext cx="635" cy="23495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0" name="Прямая соединительная линия 49"/>
            <p:cNvCxnSpPr/>
            <p:nvPr/>
          </p:nvCxnSpPr>
          <p:spPr>
            <a:xfrm>
              <a:off x="3056110" y="4867256"/>
              <a:ext cx="635" cy="23495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1" name="Прямоугольник 50"/>
            <p:cNvSpPr/>
            <p:nvPr/>
          </p:nvSpPr>
          <p:spPr>
            <a:xfrm>
              <a:off x="25400" y="5128291"/>
              <a:ext cx="5945700" cy="479798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800" b="1" dirty="0">
                  <a:solidFill>
                    <a:srgbClr val="FF0000"/>
                  </a:solidFill>
                  <a:effectLst/>
                  <a:latin typeface="Times New Roman"/>
                  <a:ea typeface="Calibri"/>
                  <a:cs typeface="Times New Roman"/>
                </a:rPr>
                <a:t>Фундаментальная (общая) радиобиология</a:t>
              </a:r>
              <a:endParaRPr lang="ru-RU" sz="1800" dirty="0">
                <a:effectLst/>
                <a:latin typeface="Times New Roman"/>
                <a:ea typeface="Calibri"/>
                <a:cs typeface="Times New Roman"/>
              </a:endParaRPr>
            </a:p>
          </p:txBody>
        </p:sp>
      </p:grpSp>
      <p:sp>
        <p:nvSpPr>
          <p:cNvPr id="52" name="Прямоугольник 51"/>
          <p:cNvSpPr/>
          <p:nvPr/>
        </p:nvSpPr>
        <p:spPr>
          <a:xfrm>
            <a:off x="1685869" y="253282"/>
            <a:ext cx="6331990" cy="584775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ru-RU" sz="3200" b="1" dirty="0">
                <a:latin typeface="Times New Roman"/>
                <a:ea typeface="Times New Roman"/>
                <a:cs typeface="Times New Roman"/>
              </a:rPr>
              <a:t> Научное «древо» радиобиологии</a:t>
            </a:r>
            <a:endParaRPr lang="ru-RU" sz="3200" b="1" dirty="0"/>
          </a:p>
        </p:txBody>
      </p:sp>
      <p:pic>
        <p:nvPicPr>
          <p:cNvPr id="53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6244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68043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ъект 2"/>
          <p:cNvSpPr>
            <a:spLocks noGrp="1"/>
          </p:cNvSpPr>
          <p:nvPr>
            <p:ph idx="4294967295"/>
          </p:nvPr>
        </p:nvSpPr>
        <p:spPr>
          <a:xfrm>
            <a:off x="1568020" y="21098"/>
            <a:ext cx="7273142" cy="1008062"/>
          </a:xfr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 marL="0" indent="0" algn="ctr" eaLnBrk="1" hangingPunct="1">
              <a:lnSpc>
                <a:spcPct val="115000"/>
              </a:lnSpc>
              <a:spcAft>
                <a:spcPts val="1000"/>
              </a:spcAft>
              <a:buNone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Пантеон основоположников космической радиобиологии</a:t>
            </a:r>
            <a:endParaRPr lang="ru-RU" sz="105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430" y="1155386"/>
            <a:ext cx="1296000" cy="1692000"/>
          </a:xfrm>
          <a:prstGeom prst="rect">
            <a:avLst/>
          </a:prstGeom>
          <a:noFill/>
          <a:ln w="63500">
            <a:solidFill>
              <a:schemeClr val="bg2">
                <a:lumMod val="25000"/>
                <a:alpha val="50000"/>
              </a:schemeClr>
            </a:solidFill>
          </a:ln>
        </p:spPr>
      </p:pic>
      <p:pic>
        <p:nvPicPr>
          <p:cNvPr id="6" name="Рисунок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847" y="1164096"/>
            <a:ext cx="1260000" cy="1692000"/>
          </a:xfrm>
          <a:prstGeom prst="rect">
            <a:avLst/>
          </a:prstGeom>
          <a:noFill/>
          <a:ln w="63500">
            <a:solidFill>
              <a:schemeClr val="bg2">
                <a:lumMod val="25000"/>
                <a:alpha val="50000"/>
              </a:schemeClr>
            </a:solidFill>
          </a:ln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9928" y="1146258"/>
            <a:ext cx="1244265" cy="1692000"/>
          </a:xfrm>
          <a:prstGeom prst="rect">
            <a:avLst/>
          </a:prstGeom>
          <a:noFill/>
          <a:ln w="63500">
            <a:solidFill>
              <a:schemeClr val="bg2">
                <a:lumMod val="25000"/>
                <a:alpha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0323" y="1155386"/>
            <a:ext cx="2404770" cy="1692000"/>
          </a:xfrm>
          <a:prstGeom prst="rect">
            <a:avLst/>
          </a:prstGeom>
          <a:noFill/>
          <a:ln w="63500">
            <a:solidFill>
              <a:schemeClr val="bg2">
                <a:lumMod val="25000"/>
                <a:alpha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012" y="3737917"/>
            <a:ext cx="1920017" cy="2929773"/>
          </a:xfrm>
          <a:prstGeom prst="rect">
            <a:avLst/>
          </a:prstGeom>
          <a:noFill/>
          <a:ln w="63500">
            <a:solidFill>
              <a:schemeClr val="bg2">
                <a:lumMod val="25000"/>
                <a:alpha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3113" y="3699979"/>
            <a:ext cx="1908578" cy="2929773"/>
          </a:xfrm>
          <a:prstGeom prst="rect">
            <a:avLst/>
          </a:prstGeom>
          <a:noFill/>
          <a:ln w="63500">
            <a:solidFill>
              <a:schemeClr val="bg2">
                <a:lumMod val="25000"/>
                <a:alpha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57101" y="2923922"/>
            <a:ext cx="1676658" cy="64633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Саксонов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Павел Петрович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(1911-1993)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26803" y="2923922"/>
            <a:ext cx="1830087" cy="64633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Антипов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Всеволод Васильевич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(1923-2006)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019629" y="2927924"/>
            <a:ext cx="1144864" cy="64633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Давыдов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Борис Ильич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(1928-2018)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121712" y="2889630"/>
            <a:ext cx="1421992" cy="64633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Гюрджиан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Армен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Арамович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(1924-2000)</a:t>
            </a:r>
            <a:endParaRPr lang="ru-RU" dirty="0"/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9629" y="3699978"/>
            <a:ext cx="1870348" cy="2929773"/>
          </a:xfrm>
          <a:prstGeom prst="rect">
            <a:avLst/>
          </a:prstGeom>
          <a:noFill/>
          <a:ln w="63500">
            <a:solidFill>
              <a:schemeClr val="bg2">
                <a:lumMod val="25000"/>
                <a:alpha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3525" y="3757310"/>
            <a:ext cx="1909626" cy="2890985"/>
          </a:xfrm>
          <a:prstGeom prst="rect">
            <a:avLst/>
          </a:prstGeom>
          <a:noFill/>
          <a:ln w="63500">
            <a:solidFill>
              <a:schemeClr val="bg2">
                <a:lumMod val="25000"/>
                <a:alpha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6244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/>
          <p:cNvSpPr txBox="1">
            <a:spLocks/>
          </p:cNvSpPr>
          <p:nvPr/>
        </p:nvSpPr>
        <p:spPr bwMode="auto">
          <a:xfrm>
            <a:off x="1519284" y="15766"/>
            <a:ext cx="7000461" cy="1008062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lnSpc>
                <a:spcPct val="115000"/>
              </a:lnSpc>
              <a:spcAft>
                <a:spcPts val="1000"/>
              </a:spcAft>
              <a:buFont typeface="Arial" charset="0"/>
              <a:buNone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Пантеон основоположников космической радиобиологии</a:t>
            </a:r>
            <a:endParaRPr lang="ru-RU" sz="105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Users\Антон\Desktop\Дела и дни\2021\9. Сентябрь\13.09.2021\Andrej_Lebedinskij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731" y="4220253"/>
            <a:ext cx="1328973" cy="1872208"/>
          </a:xfrm>
          <a:prstGeom prst="rect">
            <a:avLst/>
          </a:prstGeom>
          <a:noFill/>
          <a:ln w="63500">
            <a:solidFill>
              <a:schemeClr val="bg2">
                <a:lumMod val="25000"/>
                <a:alpha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1438" y="4364668"/>
            <a:ext cx="1320859" cy="1836000"/>
          </a:xfrm>
          <a:prstGeom prst="rect">
            <a:avLst/>
          </a:prstGeom>
          <a:noFill/>
          <a:ln w="63500">
            <a:solidFill>
              <a:schemeClr val="bg2">
                <a:lumMod val="25000"/>
                <a:alpha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503" y="4364668"/>
            <a:ext cx="1342062" cy="1836000"/>
          </a:xfrm>
          <a:prstGeom prst="rect">
            <a:avLst/>
          </a:prstGeom>
          <a:noFill/>
          <a:ln w="63500">
            <a:solidFill>
              <a:schemeClr val="bg2">
                <a:lumMod val="25000"/>
                <a:alpha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 descr="C:\Users\Антон\Desktop\Дела и дни\2021\1. Январь\28.01.2021\Архивные файлы по биографиям\Нефёдов Юрий Герасимович ФОТО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1512" y="4364668"/>
            <a:ext cx="1305003" cy="1836000"/>
          </a:xfrm>
          <a:prstGeom prst="rect">
            <a:avLst/>
          </a:prstGeom>
          <a:noFill/>
          <a:ln w="63500">
            <a:solidFill>
              <a:schemeClr val="bg2">
                <a:lumMod val="25000"/>
                <a:alpha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8792" y="1124692"/>
            <a:ext cx="1997745" cy="3024388"/>
          </a:xfrm>
          <a:prstGeom prst="rect">
            <a:avLst/>
          </a:prstGeom>
          <a:noFill/>
          <a:ln w="63500">
            <a:solidFill>
              <a:schemeClr val="bg2">
                <a:lumMod val="25000"/>
                <a:alpha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 descr="E:\1. НОВАЯ ПРЕЗЕНТАЦИЯ\KRB обложки книг\5. Видные... 2021 обложка.jpe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952" y="1124694"/>
            <a:ext cx="2199227" cy="3024386"/>
          </a:xfrm>
          <a:prstGeom prst="rect">
            <a:avLst/>
          </a:prstGeom>
          <a:noFill/>
          <a:ln w="63500">
            <a:solidFill>
              <a:schemeClr val="bg2">
                <a:lumMod val="25000"/>
                <a:alpha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4878" y="6211669"/>
            <a:ext cx="1822294" cy="64633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Лебединский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Андрей Владимирович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(1902-1965)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318474" y="6211669"/>
            <a:ext cx="1594604" cy="64633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Григорьев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Юрий Григорьевич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(1925-2021)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739065" y="6200668"/>
            <a:ext cx="1654940" cy="64633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Даренская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Наталья Георгиевна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(1924-2008)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872351" y="6212705"/>
            <a:ext cx="1603324" cy="64633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Нефёдов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Юрий Герасимович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(1925-1996)</a:t>
            </a:r>
            <a:endParaRPr lang="ru-RU" dirty="0"/>
          </a:p>
        </p:txBody>
      </p:sp>
      <p:pic>
        <p:nvPicPr>
          <p:cNvPr id="14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6244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88246" y="529937"/>
            <a:ext cx="7703968" cy="584775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ОТКРЫТИЕ КОСМИЧЕСКИХ ЛУЧЕЙ</a:t>
            </a:r>
          </a:p>
        </p:txBody>
      </p:sp>
      <p:pic>
        <p:nvPicPr>
          <p:cNvPr id="1026" name="Picture 2" descr="C:\Users\Антон\Desktop\Дела и дни\2024\4. Апрель\08.04.2024\Презентация по гибернации\hess_14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19946"/>
            <a:ext cx="3960440" cy="4398091"/>
          </a:xfrm>
          <a:prstGeom prst="rect">
            <a:avLst/>
          </a:prstGeom>
          <a:noFill/>
          <a:ln w="63500">
            <a:solidFill>
              <a:schemeClr val="bg2">
                <a:lumMod val="25000"/>
                <a:alpha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788024" y="1916832"/>
            <a:ext cx="4207763" cy="4401205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Виктор Франц Гесс (нем.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Victor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Franz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Hess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; 24 июня 1883, замок Вальдштейн, Штирия, Австро-Венгрия — 17 декабря 1964, Нью-Йорк, США) — австрийский и американский физик, нобелевский лауреат 1936 г. (совместно с Карлом Андерсоном), награждённый за открытие космических лучей в 1912 г. в ходе экспериментов на воздушном шаре. Прямое измерение КЛ стало возможным после запуска первых спутников в конце 1950-х гг.</a:t>
            </a:r>
          </a:p>
        </p:txBody>
      </p:sp>
      <p:pic>
        <p:nvPicPr>
          <p:cNvPr id="7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6244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36672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43608" y="476672"/>
            <a:ext cx="7992888" cy="1296144"/>
          </a:xfr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eaLnBrk="1" hangingPunct="1">
              <a:defRPr/>
            </a:pPr>
            <a:r>
              <a:rPr lang="ru-RU" sz="3200" b="1" dirty="0" smtClean="0">
                <a:ln w="6350">
                  <a:noFill/>
                </a:ln>
                <a:latin typeface="Times New Roman" pitchFamily="18" charset="0"/>
                <a:cs typeface="Times New Roman" pitchFamily="18" charset="0"/>
              </a:rPr>
              <a:t>Космическая радиация и связанные с ней </a:t>
            </a:r>
            <a:br>
              <a:rPr lang="ru-RU" sz="3200" b="1" dirty="0" smtClean="0">
                <a:ln w="6350">
                  <a:noFill/>
                </a:ln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n w="6350">
                  <a:noFill/>
                </a:ln>
                <a:latin typeface="Times New Roman" pitchFamily="18" charset="0"/>
                <a:cs typeface="Times New Roman" pitchFamily="18" charset="0"/>
              </a:rPr>
              <a:t>биомедицинские проблемы</a:t>
            </a:r>
            <a:r>
              <a:rPr lang="ru-RU" sz="2800" b="1" dirty="0" smtClean="0">
                <a:ln w="6350">
                  <a:noFill/>
                </a:ln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n w="6350">
                  <a:noFill/>
                </a:ln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n w="6350">
                  <a:noFill/>
                </a:ln>
                <a:latin typeface="Times New Roman" pitchFamily="18" charset="0"/>
                <a:cs typeface="Times New Roman" pitchFamily="18" charset="0"/>
              </a:rPr>
              <a:t>(план изложения лекции)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528" y="2204864"/>
            <a:ext cx="8497639" cy="4032448"/>
          </a:xfr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 marL="479425" algn="just" eaLnBrk="1" hangingPunct="1">
              <a:lnSpc>
                <a:spcPct val="80000"/>
              </a:lnSpc>
              <a:buFont typeface="Arial" charset="0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Радиационная ситуация в ближнем и дальнем космосе.</a:t>
            </a:r>
          </a:p>
          <a:p>
            <a:pPr marL="479425" algn="just" eaLnBrk="1" hangingPunct="1">
              <a:lnSpc>
                <a:spcPct val="80000"/>
              </a:lnSpc>
              <a:buFont typeface="Arial" charset="0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Особенности дозиметрии в космосе. Использование фантомов.</a:t>
            </a:r>
          </a:p>
          <a:p>
            <a:pPr marL="136525" indent="0" algn="just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  Последствия облучения человека в космосе.</a:t>
            </a:r>
          </a:p>
          <a:p>
            <a:pPr marL="136525" indent="0" algn="just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4.  Малые дозы и мозг. Комбинированные воздействия.</a:t>
            </a:r>
          </a:p>
          <a:p>
            <a:pPr marL="136525" indent="0" algn="just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5.  Экстраполяция экспериментальных данных от  животных к  </a:t>
            </a:r>
          </a:p>
          <a:p>
            <a:pPr marL="136525" indent="0" algn="just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человеку.</a:t>
            </a:r>
          </a:p>
          <a:p>
            <a:pPr marL="479425" algn="just" eaLnBrk="1" hangingPunct="1">
              <a:lnSpc>
                <a:spcPct val="80000"/>
              </a:lnSpc>
              <a:buFont typeface="Arial" charset="0"/>
              <a:buAutoNum type="arabicPeriod" startAt="6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Нормирование радиационных воздействий в космосе.</a:t>
            </a:r>
          </a:p>
          <a:p>
            <a:pPr marL="479425" algn="just" eaLnBrk="1" hangingPunct="1">
              <a:lnSpc>
                <a:spcPct val="80000"/>
              </a:lnSpc>
              <a:buFont typeface="Arial" charset="0"/>
              <a:buAutoNum type="arabicPeriod" startAt="6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Средства повышения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радиоустойчивости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 медико-биологической  защиты.</a:t>
            </a:r>
          </a:p>
          <a:p>
            <a:pPr marL="479425" algn="just" eaLnBrk="1" hangingPunct="1">
              <a:lnSpc>
                <a:spcPct val="80000"/>
              </a:lnSpc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8. Перспективные направления в космической радиобиологии.</a:t>
            </a:r>
          </a:p>
          <a:p>
            <a:pPr marL="547688" indent="-411163" algn="just" eaLnBrk="1" hangingPunct="1">
              <a:lnSpc>
                <a:spcPct val="80000"/>
              </a:lnSpc>
              <a:buFont typeface="Arial" charset="0"/>
              <a:buNone/>
              <a:defRPr/>
            </a:pPr>
            <a:endParaRPr lang="ru-RU" sz="1800" dirty="0" smtClean="0"/>
          </a:p>
        </p:txBody>
      </p:sp>
      <p:pic>
        <p:nvPicPr>
          <p:cNvPr id="5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6244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6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115616" y="116632"/>
            <a:ext cx="7813376" cy="864096"/>
          </a:xfr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 eaLnBrk="1" hangingPunct="1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Источники радиации в космосе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81843" y="1124744"/>
            <a:ext cx="8229600" cy="5544616"/>
          </a:xfr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Arial" charset="0"/>
              <a:buNone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u="sng" dirty="0">
                <a:latin typeface="Times New Roman" pitchFamily="18" charset="0"/>
                <a:cs typeface="Times New Roman" pitchFamily="18" charset="0"/>
              </a:rPr>
              <a:t>Радиационные пояса Земли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(РПЗ): протоны и электроны, локализованные в околоземном пространстве и имеющие энергии от 10 кэВ до 10 МэВ для электронов и от 20-30 КэВ до 10</a:t>
            </a:r>
            <a:r>
              <a:rPr lang="ru-RU" sz="2000" baseline="30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МэВ для протонов (коэффициент качества КК = 1.5-2.5);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- 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Солнечные протонные события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(СПС), стохастические процессы, в которых генерируются солнечные космические лучи (СКЛ), состоящие из протонов различных энергий до 10</a:t>
            </a:r>
            <a:r>
              <a:rPr lang="ru-RU" sz="20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МэВ, и частиц         с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≥ 2, которые обычно не рассматриваются при оценке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радиа-ционного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воздействия СКЛ (КК = 1.5-2.0);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  - </a:t>
            </a:r>
            <a:r>
              <a:rPr lang="ru-RU" sz="2000" b="1" u="sng" dirty="0">
                <a:latin typeface="Times New Roman" pitchFamily="18" charset="0"/>
                <a:cs typeface="Times New Roman" pitchFamily="18" charset="0"/>
              </a:rPr>
              <a:t>Галактические космические лучи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(ГКЛ, практически вся периодическая таблица химических элементов вплоть до урана): протоны высоких энергий и тяжелые ионы – вплоть до урана, обладающие энергиями в широком диапазоне – до сверхвысоких значений порядка 10</a:t>
            </a:r>
            <a:r>
              <a:rPr lang="ru-RU" sz="2000" baseline="30000" dirty="0">
                <a:latin typeface="Times New Roman" pitchFamily="18" charset="0"/>
                <a:cs typeface="Times New Roman" pitchFamily="18" charset="0"/>
              </a:rPr>
              <a:t>21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эВ (КК = 4.0-5.0);</a:t>
            </a:r>
          </a:p>
          <a:p>
            <a:pPr algn="just" eaLnBrk="1" hangingPunct="1">
              <a:lnSpc>
                <a:spcPct val="80000"/>
              </a:lnSpc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algn="just" eaLnBrk="1" hangingPunct="1">
              <a:lnSpc>
                <a:spcPct val="80000"/>
              </a:lnSpc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Нейтронное и гамма-излучение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вторичное, возникающее в ядерных взаимодействиях первичного космического излучения с веществом космического аппарата и биологической тканью, или в случае наличия на борту ядерно-энергетических и каких-либо других радиоизотопных установок (до 30 % общей дозы).</a:t>
            </a:r>
          </a:p>
        </p:txBody>
      </p:sp>
      <p:pic>
        <p:nvPicPr>
          <p:cNvPr id="6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6244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38461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Номер слайда 4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>
              <a:defRPr/>
            </a:pPr>
            <a:endParaRPr lang="ru-RU" altLang="ru-RU" sz="14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6803" name="Picture 3" descr="Servis_modul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7525" y="2060575"/>
            <a:ext cx="4573588" cy="3430588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5273675" y="1916113"/>
            <a:ext cx="3563938" cy="4801314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ru-RU" sz="1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Перепад доз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по отсекам станции до 2 раз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Перепад доз в теле космонавта </a:t>
            </a:r>
            <a:r>
              <a:rPr lang="ru-RU" sz="1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самоэкранированность</a:t>
            </a:r>
            <a:r>
              <a:rPr lang="ru-RU" sz="1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до 2 раз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ru-RU" sz="1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Анизотропия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дозового облучения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ru-RU" sz="1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Вклад нейтронов до 30 %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Необходимость определения не только поглощенной дозы, но и </a:t>
            </a:r>
            <a:r>
              <a:rPr lang="ru-RU" sz="1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коэффициента качества 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Возрастание суточных доз в 10 и более раз при </a:t>
            </a:r>
            <a:r>
              <a:rPr lang="ru-RU" sz="1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мощных солнечных </a:t>
            </a:r>
            <a:r>
              <a:rPr lang="ru-RU" sz="1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протоннных</a:t>
            </a:r>
            <a:r>
              <a:rPr lang="ru-RU" sz="1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событиях</a:t>
            </a:r>
          </a:p>
          <a:p>
            <a:pPr algn="just">
              <a:defRPr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6806" name="TextBox 2"/>
          <p:cNvSpPr txBox="1">
            <a:spLocks noChangeArrowheads="1"/>
          </p:cNvSpPr>
          <p:nvPr/>
        </p:nvSpPr>
        <p:spPr bwMode="auto">
          <a:xfrm>
            <a:off x="574675" y="980728"/>
            <a:ext cx="8461821" cy="707886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                 Для космонавтов необходимо определять эффективную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дозу космической радиации!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</a:t>
            </a:r>
            <a:r>
              <a:rPr lang="en-US" altLang="ru-RU" sz="2000" b="0" dirty="0" smtClean="0">
                <a:latin typeface="Times New Roman" pitchFamily="18" charset="0"/>
                <a:cs typeface="Times New Roman" pitchFamily="18" charset="0"/>
              </a:rPr>
              <a:t>E </a:t>
            </a:r>
            <a:r>
              <a:rPr lang="en-US" altLang="ru-RU" sz="2000" b="0" dirty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el-GR" altLang="ru-RU" sz="2000" b="0" dirty="0">
                <a:latin typeface="Times New Roman" pitchFamily="18" charset="0"/>
                <a:cs typeface="Times New Roman" pitchFamily="18" charset="0"/>
              </a:rPr>
              <a:t>Σ</a:t>
            </a:r>
            <a:r>
              <a:rPr lang="en-US" altLang="ru-RU" sz="2000" b="0" dirty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altLang="ru-RU" sz="2000" b="0" baseline="-250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altLang="ru-RU" sz="2000" b="0" dirty="0">
                <a:latin typeface="Times New Roman" pitchFamily="18" charset="0"/>
                <a:cs typeface="Times New Roman" pitchFamily="18" charset="0"/>
              </a:rPr>
              <a:t> ⋅ H</a:t>
            </a:r>
            <a:r>
              <a:rPr lang="en-US" altLang="ru-RU" sz="2000" b="0" baseline="-25000" dirty="0">
                <a:latin typeface="Times New Roman" pitchFamily="18" charset="0"/>
                <a:cs typeface="Times New Roman" pitchFamily="18" charset="0"/>
              </a:rPr>
              <a:t>T </a:t>
            </a:r>
            <a:endParaRPr lang="ru-RU" altLang="ru-RU" sz="2000" baseline="-25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55576" cy="800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0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99593" y="116632"/>
            <a:ext cx="8136904" cy="683389"/>
          </a:xfr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ru-RU" altLang="ru-RU" sz="3600" b="1" dirty="0">
                <a:latin typeface="Times New Roman" pitchFamily="18" charset="0"/>
                <a:cs typeface="Times New Roman" pitchFamily="18" charset="0"/>
              </a:rPr>
              <a:t>Особенности дозового поля на МКС</a:t>
            </a:r>
            <a:r>
              <a:rPr lang="en-GB" altLang="ru-RU" sz="36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object 2"/>
          <p:cNvSpPr>
            <a:spLocks noChangeArrowheads="1"/>
          </p:cNvSpPr>
          <p:nvPr/>
        </p:nvSpPr>
        <p:spPr bwMode="auto">
          <a:xfrm>
            <a:off x="0" y="1524000"/>
            <a:ext cx="91440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01279" y="418306"/>
            <a:ext cx="7416824" cy="13081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 lIns="0" tIns="12065" rIns="0" bIns="0">
            <a:spAutoFit/>
          </a:bodyPr>
          <a:lstStyle/>
          <a:p>
            <a:pPr marL="12700" indent="1143000">
              <a:spcBef>
                <a:spcPts val="100"/>
              </a:spcBef>
              <a:tabLst>
                <a:tab pos="3149600" algn="l"/>
              </a:tabLst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Эксперимент	«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Матрешка-Р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» на РС МКС: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“Исследование динамики радиационной обстановки на трассе полета и в  отсеках МКС и накопления дозы в сферическом фантоме,  расположенном внутри станции.” 2004-2024 гг.</a:t>
            </a:r>
          </a:p>
        </p:txBody>
      </p:sp>
      <p:sp>
        <p:nvSpPr>
          <p:cNvPr id="35844" name="object 5"/>
          <p:cNvSpPr>
            <a:spLocks noChangeArrowheads="1"/>
          </p:cNvSpPr>
          <p:nvPr/>
        </p:nvSpPr>
        <p:spPr bwMode="auto">
          <a:xfrm>
            <a:off x="179512" y="2132856"/>
            <a:ext cx="5934075" cy="4448175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9" name="object 10"/>
          <p:cNvSpPr>
            <a:spLocks noChangeArrowheads="1"/>
          </p:cNvSpPr>
          <p:nvPr/>
        </p:nvSpPr>
        <p:spPr bwMode="auto">
          <a:xfrm>
            <a:off x="4859338" y="4703763"/>
            <a:ext cx="4105275" cy="206375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50" name="object 11"/>
          <p:cNvSpPr>
            <a:spLocks/>
          </p:cNvSpPr>
          <p:nvPr/>
        </p:nvSpPr>
        <p:spPr bwMode="auto">
          <a:xfrm>
            <a:off x="4849813" y="4694238"/>
            <a:ext cx="4124325" cy="2082800"/>
          </a:xfrm>
          <a:custGeom>
            <a:avLst/>
            <a:gdLst/>
            <a:ahLst/>
            <a:cxnLst>
              <a:cxn ang="0">
                <a:pos x="0" y="2082800"/>
              </a:cxn>
              <a:cxn ang="0">
                <a:pos x="4124325" y="2082800"/>
              </a:cxn>
              <a:cxn ang="0">
                <a:pos x="4124325" y="0"/>
              </a:cxn>
              <a:cxn ang="0">
                <a:pos x="0" y="0"/>
              </a:cxn>
              <a:cxn ang="0">
                <a:pos x="0" y="2082800"/>
              </a:cxn>
            </a:cxnLst>
            <a:rect l="0" t="0" r="r" b="b"/>
            <a:pathLst>
              <a:path w="4124325" h="2082800">
                <a:moveTo>
                  <a:pt x="0" y="2082800"/>
                </a:moveTo>
                <a:lnTo>
                  <a:pt x="4124325" y="2082800"/>
                </a:lnTo>
                <a:lnTo>
                  <a:pt x="4124325" y="0"/>
                </a:lnTo>
                <a:lnTo>
                  <a:pt x="0" y="0"/>
                </a:lnTo>
                <a:lnTo>
                  <a:pt x="0" y="2082800"/>
                </a:lnTo>
                <a:close/>
              </a:path>
            </a:pathLst>
          </a:cu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51" name="object 12"/>
          <p:cNvSpPr>
            <a:spLocks noChangeArrowheads="1"/>
          </p:cNvSpPr>
          <p:nvPr/>
        </p:nvSpPr>
        <p:spPr bwMode="auto">
          <a:xfrm>
            <a:off x="8450263" y="0"/>
            <a:ext cx="693737" cy="836613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790228" cy="8367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547738" y="237580"/>
            <a:ext cx="6552575" cy="461665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Дозы космической радиации в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полетах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Антон\Desktop\Дела и дни\2024\1. Январь\10.01.2024\Таблица 8.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739" y="778396"/>
            <a:ext cx="7264575" cy="4756165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755575" y="5534561"/>
            <a:ext cx="8136904" cy="1323439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* Нормы радиационной безопасности (НРБ-99/2009)</a:t>
            </a: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** Ограничение облучения космонавтов при околоземных космических полетах (ООКОКП-2021)</a:t>
            </a: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МР ФМБА 17.01-2021</a:t>
            </a:r>
          </a:p>
        </p:txBody>
      </p:sp>
      <p:pic>
        <p:nvPicPr>
          <p:cNvPr id="8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6244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57382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75656" y="116632"/>
            <a:ext cx="6984776" cy="2132856"/>
          </a:xfr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>
            <a:normAutofit fontScale="9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eaLnBrk="1" hangingPunct="1">
              <a:defRPr/>
            </a:pP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ФЕНОМЕН РАДИАЦИОННОГО БАРЬЕРА В КОСМОСЕ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(по материалам Совета РАН по космосу 20.02.2019 г.)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ln w="6350">
                <a:noFill/>
              </a:ln>
              <a:gradFill>
                <a:gsLst>
                  <a:gs pos="0">
                    <a:schemeClr val="accent1">
                      <a:tint val="73000"/>
                      <a:satMod val="145000"/>
                    </a:schemeClr>
                  </a:gs>
                  <a:gs pos="73000">
                    <a:schemeClr val="accent1">
                      <a:tint val="73000"/>
                      <a:satMod val="145000"/>
                    </a:schemeClr>
                  </a:gs>
                  <a:gs pos="100000">
                    <a:schemeClr val="accent1">
                      <a:tint val="83000"/>
                      <a:satMod val="143000"/>
                    </a:schemeClr>
                  </a:gs>
                </a:gsLst>
                <a:lin ang="4800000" scaled="1"/>
              </a:gra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81014" y="2132856"/>
            <a:ext cx="8229600" cy="4602162"/>
          </a:xfr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 marL="136525" indent="0" algn="just" eaLnBrk="1" hangingPunct="1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Ключевой и во многом лимитирующей дальнейшее проникновение человека в космос является проблема радиационной безопасности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внеорбитальных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полётов.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136525" indent="0" algn="just" eaLnBrk="1" hangingPunct="1">
              <a:buNone/>
            </a:pP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Следует констатировать, что к полётам человека на другие небесные тела космонавтика </a:t>
            </a:r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радиобиологически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пока не готова.</a:t>
            </a:r>
          </a:p>
          <a:p>
            <a:pPr marL="136525" indent="0" algn="just" eaLnBrk="1" hangingPunct="1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Необходимо очертить </a:t>
            </a:r>
            <a:r>
              <a:rPr lang="ru-RU" sz="28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контуры будущей КОНЦЕПЦИИ радиационной защиты в межпланетных полетах.</a:t>
            </a:r>
          </a:p>
        </p:txBody>
      </p:sp>
      <p:pic>
        <p:nvPicPr>
          <p:cNvPr id="5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6244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6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251520" y="2492896"/>
            <a:ext cx="4176464" cy="335797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 lIns="0" tIns="13335" rIns="0" bIns="0">
            <a:spAutoFit/>
          </a:bodyPr>
          <a:lstStyle/>
          <a:p>
            <a:pPr marL="69850" algn="ctr">
              <a:spcBef>
                <a:spcPts val="100"/>
              </a:spcBef>
            </a:pPr>
            <a:r>
              <a:rPr lang="ru-RU" sz="32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Радиационный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                        </a:t>
            </a:r>
            <a:endParaRPr lang="ru-RU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9850">
              <a:spcBef>
                <a:spcPts val="2225"/>
              </a:spcBef>
            </a:pPr>
            <a:r>
              <a:rPr lang="ru-RU" sz="2800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Гипогравитационный</a:t>
            </a:r>
            <a:r>
              <a:rPr lang="ru-RU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69850">
              <a:spcBef>
                <a:spcPts val="2225"/>
              </a:spcBef>
            </a:pPr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Гипомагнитный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9850">
              <a:spcBef>
                <a:spcPts val="2225"/>
              </a:spcBef>
            </a:pPr>
            <a:r>
              <a:rPr lang="ru-RU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Пылевой</a:t>
            </a:r>
          </a:p>
          <a:p>
            <a:pPr marL="69850">
              <a:spcBef>
                <a:spcPts val="2225"/>
              </a:spcBef>
            </a:pPr>
            <a:r>
              <a:rPr lang="ru-RU" sz="2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Психофизиологический</a:t>
            </a:r>
          </a:p>
        </p:txBody>
      </p:sp>
      <p:sp>
        <p:nvSpPr>
          <p:cNvPr id="15" name="Заголовок 14"/>
          <p:cNvSpPr>
            <a:spLocks noGrp="1"/>
          </p:cNvSpPr>
          <p:nvPr>
            <p:ph type="title"/>
          </p:nvPr>
        </p:nvSpPr>
        <p:spPr>
          <a:xfrm>
            <a:off x="1027026" y="260648"/>
            <a:ext cx="7744088" cy="1844824"/>
          </a:xfr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Основные космические барьеры для человека </a:t>
            </a:r>
            <a:br>
              <a:rPr lang="ru-RU" sz="3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в межпланетном полете</a:t>
            </a:r>
          </a:p>
        </p:txBody>
      </p:sp>
      <p:pic>
        <p:nvPicPr>
          <p:cNvPr id="4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858236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93717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259632" y="116632"/>
            <a:ext cx="7508875" cy="6624736"/>
          </a:xfr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ОЖИДАЕМЫЕ РАДИАЦИОННЫЕ ЭФФЕКТЫ В  ДАЛЬНЕМ  КОСМОСЕ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u="sng" dirty="0">
                <a:latin typeface="Times New Roman" pitchFamily="18" charset="0"/>
                <a:cs typeface="Times New Roman" pitchFamily="18" charset="0"/>
              </a:rPr>
              <a:t>Ближайшие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острая лучевая болезнь (костно-мозговая форма),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нарушения в центральной нервной системе,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повреждение органа зрения (сетчатка).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u="sng" dirty="0">
                <a:latin typeface="Times New Roman" pitchFamily="18" charset="0"/>
                <a:cs typeface="Times New Roman" pitchFamily="18" charset="0"/>
              </a:rPr>
              <a:t>Отдаленные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радиационный канцерогенез,</a:t>
            </a:r>
            <a:b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поражение ЦНС,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катарактогенез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нарушение репродуктивной функции,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ускоренное старение?</a:t>
            </a:r>
          </a:p>
        </p:txBody>
      </p:sp>
      <p:pic>
        <p:nvPicPr>
          <p:cNvPr id="4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94251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6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181514997"/>
              </p:ext>
            </p:extLst>
          </p:nvPr>
        </p:nvGraphicFramePr>
        <p:xfrm>
          <a:off x="179512" y="135477"/>
          <a:ext cx="8784976" cy="67115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2050" name="Picture 2" descr="C:\Users\Антон\Desktop\Дела и дни\2022\11. Ноябрь\09.11.2022\Презентация\Падалк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095646"/>
            <a:ext cx="1251150" cy="1871928"/>
          </a:xfrm>
          <a:prstGeom prst="rect">
            <a:avLst/>
          </a:prstGeom>
          <a:noFill/>
          <a:ln w="25400">
            <a:solidFill>
              <a:schemeClr val="accent6">
                <a:lumMod val="50000"/>
                <a:alpha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нтон\Desktop\Дела и дни\2022\11. Ноябрь\09.11.2022\Презентация\Маленченко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456091"/>
            <a:ext cx="1191210" cy="1670145"/>
          </a:xfrm>
          <a:prstGeom prst="rect">
            <a:avLst/>
          </a:prstGeom>
          <a:noFill/>
          <a:ln w="25400">
            <a:solidFill>
              <a:schemeClr val="accent6">
                <a:lumMod val="50000"/>
                <a:alpha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Антон\Desktop\Дела и дни\2022\11. Ноябрь\09.11.2022\Презентация\Калери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968063"/>
            <a:ext cx="1296144" cy="1376133"/>
          </a:xfrm>
          <a:prstGeom prst="rect">
            <a:avLst/>
          </a:prstGeom>
          <a:noFill/>
          <a:ln w="25400">
            <a:solidFill>
              <a:schemeClr val="accent6">
                <a:lumMod val="50000"/>
                <a:alpha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Антон\Desktop\Дела и дни\2024\4. Апрель\15.04.2024\Презентация (космонавты)\О.Д. Кононенко (2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133" y="1592796"/>
            <a:ext cx="1443627" cy="1404156"/>
          </a:xfrm>
          <a:prstGeom prst="rect">
            <a:avLst/>
          </a:prstGeom>
          <a:noFill/>
          <a:ln w="25400">
            <a:solidFill>
              <a:schemeClr val="accent6">
                <a:lumMod val="50000"/>
                <a:alpha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59632" y="891165"/>
            <a:ext cx="5609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1111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627784" y="1956320"/>
            <a:ext cx="49244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878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13271" y="2146917"/>
            <a:ext cx="49244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827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292080" y="2316194"/>
            <a:ext cx="49244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803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595607" y="2485471"/>
            <a:ext cx="49244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769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884368" y="2526528"/>
            <a:ext cx="49244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747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611560" cy="647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93054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99591" y="0"/>
            <a:ext cx="8187257" cy="1439656"/>
          </a:xfr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>
            <a:normAutofit fontScale="9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eaLnBrk="1" hangingPunct="1">
              <a:defRPr/>
            </a:pPr>
            <a:r>
              <a:rPr lang="ru-RU" sz="3100" b="1" dirty="0">
                <a:ln w="6350">
                  <a:noFill/>
                </a:ln>
                <a:latin typeface="Times New Roman" pitchFamily="18" charset="0"/>
                <a:cs typeface="Times New Roman" pitchFamily="18" charset="0"/>
              </a:rPr>
              <a:t>Риск воздействия факторов полета (включая радиацию) на здоровье космонавтов. </a:t>
            </a:r>
            <a:br>
              <a:rPr lang="ru-RU" sz="3100" b="1" dirty="0">
                <a:ln w="6350">
                  <a:noFill/>
                </a:ln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>
                <a:ln w="6350">
                  <a:noFill/>
                </a:ln>
                <a:latin typeface="Times New Roman" pitchFamily="18" charset="0"/>
                <a:cs typeface="Times New Roman" pitchFamily="18" charset="0"/>
              </a:rPr>
              <a:t>Смертность</a:t>
            </a:r>
            <a:endParaRPr lang="ru-RU" sz="2000" b="1" dirty="0">
              <a:ln w="6350">
                <a:noFill/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69370" y="5733256"/>
            <a:ext cx="8642350" cy="1008112"/>
          </a:xfr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 marL="136525" indent="0" algn="just" eaLnBrk="1" hangingPunct="1">
              <a:lnSpc>
                <a:spcPct val="80000"/>
              </a:lnSpc>
              <a:buFont typeface="Arial" charset="0"/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Для оценки риска смерти космонавтов был использован показатель стандартизированного относительного риска – СОР (англ.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standardized mortality ratio, SMR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136525" indent="0" algn="just" eaLnBrk="1" hangingPunct="1">
              <a:lnSpc>
                <a:spcPct val="80000"/>
              </a:lnSpc>
              <a:buFont typeface="Arial" charset="0"/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Риск смерти в когорте космонавтов оказался достоверно НИЖЕ по сравнению с </a:t>
            </a:r>
            <a:r>
              <a:rPr lang="ru-RU" sz="1800" b="1" dirty="0" err="1">
                <a:latin typeface="Times New Roman" pitchFamily="18" charset="0"/>
                <a:cs typeface="Times New Roman" pitchFamily="18" charset="0"/>
              </a:rPr>
              <a:t>референтной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группой.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4828043"/>
            <a:ext cx="3883575" cy="76944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I.B. </a:t>
            </a:r>
            <a:r>
              <a:rPr lang="en-US" sz="1100" dirty="0" err="1">
                <a:latin typeface="Times New Roman" pitchFamily="18" charset="0"/>
                <a:cs typeface="Times New Roman" pitchFamily="18" charset="0"/>
              </a:rPr>
              <a:t>Ushakov</a:t>
            </a:r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, Y.I. </a:t>
            </a:r>
            <a:r>
              <a:rPr lang="en-US" sz="1100" dirty="0" err="1">
                <a:latin typeface="Times New Roman" pitchFamily="18" charset="0"/>
                <a:cs typeface="Times New Roman" pitchFamily="18" charset="0"/>
              </a:rPr>
              <a:t>Voronkov</a:t>
            </a:r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, I.V. </a:t>
            </a:r>
            <a:r>
              <a:rPr lang="en-US" sz="1100" dirty="0" err="1">
                <a:latin typeface="Times New Roman" pitchFamily="18" charset="0"/>
                <a:cs typeface="Times New Roman" pitchFamily="18" charset="0"/>
              </a:rPr>
              <a:t>Bukhtiyarov</a:t>
            </a:r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, G.I. </a:t>
            </a:r>
            <a:r>
              <a:rPr lang="en-US" sz="1100" dirty="0" err="1">
                <a:latin typeface="Times New Roman" pitchFamily="18" charset="0"/>
                <a:cs typeface="Times New Roman" pitchFamily="18" charset="0"/>
              </a:rPr>
              <a:t>Tikhonova</a:t>
            </a:r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, T.Y. </a:t>
            </a:r>
            <a:r>
              <a:rPr lang="en-US" sz="1100" dirty="0" err="1">
                <a:latin typeface="Times New Roman" pitchFamily="18" charset="0"/>
                <a:cs typeface="Times New Roman" pitchFamily="18" charset="0"/>
              </a:rPr>
              <a:t>Gorchakova</a:t>
            </a:r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, M.S. </a:t>
            </a:r>
            <a:r>
              <a:rPr lang="en-US" sz="1100" dirty="0" err="1">
                <a:latin typeface="Times New Roman" pitchFamily="18" charset="0"/>
                <a:cs typeface="Times New Roman" pitchFamily="18" charset="0"/>
              </a:rPr>
              <a:t>Bryleva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 A cohort mortality study among Soviet and Russian cosmonauts, 1961-2014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 //</a:t>
            </a:r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00" dirty="0" err="1">
                <a:latin typeface="Times New Roman" pitchFamily="18" charset="0"/>
                <a:cs typeface="Times New Roman" pitchFamily="18" charset="0"/>
              </a:rPr>
              <a:t>Aerosp</a:t>
            </a:r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. Med. Hum. Perform. 2017;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88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(12):1060-1065.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79274" y="4908895"/>
            <a:ext cx="3312368" cy="600164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R.J. Reynolds, S.M. Day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 The mortality of space explorers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 In: T. </a:t>
            </a:r>
            <a:r>
              <a:rPr lang="en-US" sz="1100" dirty="0" err="1">
                <a:latin typeface="Times New Roman" pitchFamily="18" charset="0"/>
                <a:cs typeface="Times New Roman" pitchFamily="18" charset="0"/>
              </a:rPr>
              <a:t>Russomano</a:t>
            </a:r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 (Ed.), Into Space, </a:t>
            </a:r>
            <a:r>
              <a:rPr lang="en-US" sz="1100" dirty="0" err="1">
                <a:latin typeface="Times New Roman" pitchFamily="18" charset="0"/>
                <a:cs typeface="Times New Roman" pitchFamily="18" charset="0"/>
              </a:rPr>
              <a:t>IntechOpen</a:t>
            </a:r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, London, 2018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. 253-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85.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23" y="1556792"/>
            <a:ext cx="4184464" cy="3107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657" y="1556792"/>
            <a:ext cx="4081602" cy="3107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55576" cy="800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75564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11560" y="1340768"/>
            <a:ext cx="8229600" cy="3888432"/>
          </a:xfr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>
            <a:scene3d>
              <a:camera prst="orthographicFront"/>
              <a:lightRig rig="soft" dir="t">
                <a:rot lat="0" lon="0" rev="16800000"/>
              </a:lightRig>
            </a:scene3d>
          </a:bodyPr>
          <a:lstStyle/>
          <a:p>
            <a:pPr eaLnBrk="1" hangingPunct="1">
              <a:defRPr/>
            </a:pPr>
            <a:r>
              <a:rPr lang="ru-RU" sz="3000" b="1" kern="1200" dirty="0">
                <a:ln w="6350">
                  <a:noFill/>
                </a:ln>
                <a:latin typeface="Times New Roman" pitchFamily="18" charset="0"/>
                <a:cs typeface="Times New Roman" pitchFamily="18" charset="0"/>
              </a:rPr>
              <a:t>Одной из наиболее существенных реакций ЦНС на длительное хроническое облучение в малых дозах и воздействие других стресс-факторов Космоса является развитие </a:t>
            </a:r>
            <a:r>
              <a:rPr lang="ru-RU" sz="3000" b="1" kern="1200" dirty="0">
                <a:ln w="6350">
                  <a:noFill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астенического синдрома, </a:t>
            </a:r>
            <a:r>
              <a:rPr lang="ru-RU" sz="3000" b="1" kern="1200" dirty="0">
                <a:ln w="6350">
                  <a:noFill/>
                </a:ln>
                <a:latin typeface="Times New Roman" pitchFamily="18" charset="0"/>
                <a:cs typeface="Times New Roman" pitchFamily="18" charset="0"/>
              </a:rPr>
              <a:t>который может привести к нарушениям работоспособности и операторской деятельности человека</a:t>
            </a:r>
          </a:p>
        </p:txBody>
      </p:sp>
      <p:pic>
        <p:nvPicPr>
          <p:cNvPr id="4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8236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67" name="Object 24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4324351"/>
              </p:ext>
            </p:extLst>
          </p:nvPr>
        </p:nvGraphicFramePr>
        <p:xfrm>
          <a:off x="1277860" y="631099"/>
          <a:ext cx="7147553" cy="24214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3" name="Слайд" r:id="rId5" imgW="4567411" imgH="3424406" progId="PowerPoint.Slide.12">
                  <p:embed/>
                </p:oleObj>
              </mc:Choice>
              <mc:Fallback>
                <p:oleObj name="Слайд" r:id="rId5" imgW="4567411" imgH="3424406" progId="PowerPoint.Slide.12">
                  <p:embed/>
                  <p:pic>
                    <p:nvPicPr>
                      <p:cNvPr id="0" name="Picture 94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54636"/>
                      <a:stretch>
                        <a:fillRect/>
                      </a:stretch>
                    </p:blipFill>
                    <p:spPr bwMode="auto">
                      <a:xfrm>
                        <a:off x="1277860" y="631099"/>
                        <a:ext cx="7147553" cy="242140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70" name="Rectangle 5"/>
          <p:cNvSpPr>
            <a:spLocks noChangeArrowheads="1"/>
          </p:cNvSpPr>
          <p:nvPr/>
        </p:nvSpPr>
        <p:spPr bwMode="auto">
          <a:xfrm>
            <a:off x="106035" y="5877272"/>
            <a:ext cx="8931208" cy="830997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tabLst>
                <a:tab pos="4340225" algn="l"/>
              </a:tabLst>
            </a:pPr>
            <a:r>
              <a:rPr lang="ru-RU" altLang="ru-RU" sz="1600" dirty="0">
                <a:latin typeface="Times New Roman" pitchFamily="18" charset="0"/>
                <a:cs typeface="Times New Roman" pitchFamily="18" charset="0"/>
              </a:rPr>
              <a:t>Структура заболеваемости как дисквалифицирующего фактора вертолетчиков-ликвидаторов последствий аварии на ЧАЭС: </a:t>
            </a:r>
          </a:p>
          <a:p>
            <a:pPr algn="ctr">
              <a:tabLst>
                <a:tab pos="4340225" algn="l"/>
              </a:tabLst>
            </a:pPr>
            <a:r>
              <a:rPr lang="ru-RU" altLang="ru-RU" sz="1600" dirty="0">
                <a:latin typeface="Times New Roman" pitchFamily="18" charset="0"/>
                <a:cs typeface="Times New Roman" pitchFamily="18" charset="0"/>
              </a:rPr>
              <a:t>1986, 1991, 1999  –  годы </a:t>
            </a:r>
            <a:r>
              <a:rPr lang="ru-RU" altLang="ru-RU" sz="1600" dirty="0" smtClean="0">
                <a:latin typeface="Times New Roman" pitchFamily="18" charset="0"/>
                <a:cs typeface="Times New Roman" pitchFamily="18" charset="0"/>
              </a:rPr>
              <a:t>исследования           </a:t>
            </a:r>
            <a:r>
              <a:rPr lang="ru-RU" alt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40 лет аварии на ЧАЭС!</a:t>
            </a:r>
            <a:endParaRPr lang="ru-RU" altLang="ru-RU" sz="1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71" name="Rectangle 11"/>
          <p:cNvSpPr>
            <a:spLocks noChangeArrowheads="1"/>
          </p:cNvSpPr>
          <p:nvPr/>
        </p:nvSpPr>
        <p:spPr bwMode="auto">
          <a:xfrm>
            <a:off x="1043608" y="41435"/>
            <a:ext cx="7824231" cy="569387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indent="450850" algn="ctr"/>
            <a:r>
              <a:rPr lang="ru-RU" altLang="ru-RU" sz="3100" dirty="0">
                <a:latin typeface="Times New Roman" pitchFamily="18" charset="0"/>
                <a:cs typeface="Times New Roman" pitchFamily="18" charset="0"/>
              </a:rPr>
              <a:t>Реальная модель «Малые дозы и мозг» </a:t>
            </a:r>
            <a:endParaRPr lang="ru-RU" altLang="ru-RU" sz="3100" b="0" dirty="0"/>
          </a:p>
        </p:txBody>
      </p:sp>
      <p:pic>
        <p:nvPicPr>
          <p:cNvPr id="8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99593" cy="952509"/>
          </a:xfrm>
          <a:prstGeom prst="rect">
            <a:avLst/>
          </a:prstGeom>
          <a:noFill/>
        </p:spPr>
      </p:pic>
      <p:graphicFrame>
        <p:nvGraphicFramePr>
          <p:cNvPr id="1268" name="Object 24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1851798"/>
              </p:ext>
            </p:extLst>
          </p:nvPr>
        </p:nvGraphicFramePr>
        <p:xfrm>
          <a:off x="1341856" y="3323837"/>
          <a:ext cx="7019562" cy="25998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4" name="Слайд" r:id="rId9" imgW="4567411" imgH="3424406" progId="PowerPoint.Slide.12">
                  <p:embed/>
                </p:oleObj>
              </mc:Choice>
              <mc:Fallback>
                <p:oleObj name="Слайд" r:id="rId9" imgW="4567411" imgH="3424406" progId="PowerPoint.Slide.12">
                  <p:embed/>
                  <p:pic>
                    <p:nvPicPr>
                      <p:cNvPr id="0" name="Picture 9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49643"/>
                      <a:stretch>
                        <a:fillRect/>
                      </a:stretch>
                    </p:blipFill>
                    <p:spPr bwMode="auto">
                      <a:xfrm>
                        <a:off x="1341856" y="3323837"/>
                        <a:ext cx="7019562" cy="25998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69" name="Rectangle 4"/>
          <p:cNvSpPr>
            <a:spLocks noChangeArrowheads="1"/>
          </p:cNvSpPr>
          <p:nvPr/>
        </p:nvSpPr>
        <p:spPr bwMode="auto">
          <a:xfrm>
            <a:off x="2619612" y="3046838"/>
            <a:ext cx="4464050" cy="276999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0850" algn="ctr">
              <a:tabLst>
                <a:tab pos="4340225" algn="l"/>
              </a:tabLst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Контрольная группа вертолетчиков</a:t>
            </a:r>
            <a:endParaRPr lang="ru-RU" altLang="ru-RU" sz="800" b="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58236" y="0"/>
            <a:ext cx="8178260" cy="1412776"/>
          </a:xfr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eaLnBrk="1" hangingPunct="1">
              <a:defRPr/>
            </a:pPr>
            <a:r>
              <a:rPr lang="ru-RU" sz="3200" b="1" dirty="0">
                <a:ln w="6350">
                  <a:noFill/>
                </a:ln>
                <a:latin typeface="Times New Roman" pitchFamily="18" charset="0"/>
                <a:cs typeface="Times New Roman" pitchFamily="18" charset="0"/>
              </a:rPr>
              <a:t>Основная современная проблематика космической радиобиологии</a:t>
            </a:r>
            <a:br>
              <a:rPr lang="ru-RU" sz="3200" b="1" dirty="0">
                <a:ln w="6350">
                  <a:noFill/>
                </a:ln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ln w="6350">
                  <a:noFill/>
                </a:ln>
                <a:latin typeface="Times New Roman" pitchFamily="18" charset="0"/>
                <a:cs typeface="Times New Roman" pitchFamily="18" charset="0"/>
              </a:rPr>
              <a:t>   </a:t>
            </a:r>
          </a:p>
        </p:txBody>
      </p:sp>
      <p:sp>
        <p:nvSpPr>
          <p:cNvPr id="286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1520" y="1700808"/>
            <a:ext cx="8642350" cy="4709120"/>
          </a:xfr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 marL="547688" indent="-411163" algn="just" eaLnBrk="1" hangingPunct="1">
              <a:lnSpc>
                <a:spcPct val="80000"/>
              </a:lnSpc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Эффекты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ДЛИТЕЛЬНОГО ХРОНИЧЕСКОГО облучения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моделирующего временные условия  космического полета (использование гамма-установок в режимах хронического,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квазихронического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и фракционированного длительного облучения).</a:t>
            </a:r>
          </a:p>
          <a:p>
            <a:pPr marL="547688" indent="-411163" algn="just" eaLnBrk="1" hangingPunct="1">
              <a:lnSpc>
                <a:spcPct val="80000"/>
              </a:lnSpc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2. 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СПЕЦИФИКА нарушений от тяжелых заряженных частиц (ТЗЧ),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моделирующим эффекты ГКЛ, в экспериментах на ускорителях.</a:t>
            </a:r>
          </a:p>
          <a:p>
            <a:pPr marL="547688" indent="-411163" algn="just" eaLnBrk="1" hangingPunct="1">
              <a:lnSpc>
                <a:spcPct val="80000"/>
              </a:lnSpc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КОМБИНИРОВАННЫЕ модифицирующие эффекты различных факторов полета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(перегрузки, измененная газовая среда, гипертермия, модели  невесомости,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гипомагнитная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среда и др. ).</a:t>
            </a:r>
          </a:p>
          <a:p>
            <a:pPr marL="547688" indent="-411163" algn="just" eaLnBrk="1" hangingPunct="1">
              <a:lnSpc>
                <a:spcPct val="80000"/>
              </a:lnSpc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4. 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Разработка и использование в радиобиологических  экспериментах на животных ПОВЕДЕНЧЕСКИХ методик, 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моделирующих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элементы операторской деятельности человека в космосе.</a:t>
            </a:r>
          </a:p>
          <a:p>
            <a:pPr marL="547688" indent="-411163" algn="just" eaLnBrk="1" hangingPunct="1">
              <a:lnSpc>
                <a:spcPct val="80000"/>
              </a:lnSpc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5. 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МЕХАНИЗМЫ постлучевых нарушений ЦНС  на всех уровнях биологической интеграции: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молекулярно-генетическом,  нейрохимическом, нейрофизиологическом и интегративном (поведение).</a:t>
            </a:r>
          </a:p>
          <a:p>
            <a:pPr marL="547688" indent="-411163" algn="just" eaLnBrk="1" hangingPunct="1">
              <a:lnSpc>
                <a:spcPct val="80000"/>
              </a:lnSpc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ЭКСТРАПОЛЯЦИЯ экспериментальных данных, полученных на животных,  к человеку и в идеале – к космонавту.</a:t>
            </a:r>
          </a:p>
        </p:txBody>
      </p:sp>
      <p:pic>
        <p:nvPicPr>
          <p:cNvPr id="5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55576" cy="800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403648" y="139150"/>
            <a:ext cx="7172126" cy="1578894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prstShdw prst="shdw17" dist="17961" dir="2700000">
              <a:srgbClr val="41170B"/>
            </a:prstShdw>
          </a:effectLst>
        </p:spPr>
        <p:txBody>
          <a:bodyPr wrap="square">
            <a:spAutoFit/>
          </a:bodyPr>
          <a:lstStyle/>
          <a:p>
            <a:pPr algn="ctr" eaLnBrk="1" hangingPunct="1">
              <a:lnSpc>
                <a:spcPct val="115000"/>
              </a:lnSpc>
              <a:spcAft>
                <a:spcPts val="1000"/>
              </a:spcAft>
              <a:buFont typeface="Wingdings 2" pitchFamily="18" charset="2"/>
              <a:buNone/>
            </a:pPr>
            <a:r>
              <a:rPr lang="ru-RU" altLang="ru-RU" sz="2800" b="1" dirty="0">
                <a:latin typeface="Times New Roman" pitchFamily="18" charset="0"/>
                <a:cs typeface="Times New Roman" pitchFamily="18" charset="0"/>
              </a:rPr>
              <a:t>Экстраполяция радиобиологических эффектов от биологических моделей на человека-космонавта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686583" y="1988840"/>
            <a:ext cx="8061880" cy="2554545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prstShdw prst="shdw17" dist="17961" dir="2700000">
              <a:srgbClr val="41170B"/>
            </a:prstShdw>
          </a:effectLst>
        </p:spPr>
        <p:txBody>
          <a:bodyPr wrap="square">
            <a:spAutoFit/>
          </a:bodyPr>
          <a:lstStyle/>
          <a:p>
            <a:pPr algn="just" eaLnBrk="1" hangingPunct="1"/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Радиация – уникальный, практически единственный экстремальный фактор, когда экстраполяция экспериментальных данных от животных к человеку –</a:t>
            </a:r>
            <a:r>
              <a:rPr lang="ru-RU" alt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неизбежный этап научного познания, </a:t>
            </a: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заставляющий нас синтезировать весь багаж полученных предшествующих знаний и «сумму технологий». Другого пути для физиолого-гигиенической оценки фактора для человека просто нет. </a:t>
            </a:r>
            <a:r>
              <a:rPr lang="ru-RU" alt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НАСТОЯЩАЯ ЛЕКЦИЯ – ЭТО ТАКЖЕ ЭКСТРАПОЛЯЦИЯ</a:t>
            </a:r>
            <a:r>
              <a:rPr lang="ru-RU" alt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686582" y="4868863"/>
            <a:ext cx="8061881" cy="1631216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prstShdw prst="shdw17" dist="17961" dir="2700000">
              <a:srgbClr val="41170B"/>
            </a:prstShdw>
          </a:effectLst>
        </p:spPr>
        <p:txBody>
          <a:bodyPr wrap="square">
            <a:spAutoFit/>
          </a:bodyPr>
          <a:lstStyle/>
          <a:p>
            <a:pPr algn="just" eaLnBrk="1" hangingPunct="1"/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В основе экстраполяции лежат только фундаментальные физиологические и биологические закономерности. Без них риск ошибки прогноза значителен. Главной общей платформой межвидовой экстраполяции служит</a:t>
            </a:r>
            <a:r>
              <a:rPr lang="ru-RU" alt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доза радиационного воздействия.</a:t>
            </a:r>
          </a:p>
        </p:txBody>
      </p:sp>
      <p:pic>
        <p:nvPicPr>
          <p:cNvPr id="6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8236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971600" y="130324"/>
            <a:ext cx="8013576" cy="1556792"/>
          </a:xfr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Общие подходы к экстраполяции полученных экспериментальных радиобиологических данных на человека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Содержимое 4"/>
          <p:cNvSpPr>
            <a:spLocks noGrp="1"/>
          </p:cNvSpPr>
          <p:nvPr>
            <p:ph idx="4294967295"/>
          </p:nvPr>
        </p:nvSpPr>
        <p:spPr>
          <a:xfrm>
            <a:off x="179512" y="1988840"/>
            <a:ext cx="8856984" cy="4248472"/>
          </a:xfr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 algn="just"/>
            <a:r>
              <a:rPr lang="ru-RU" altLang="ru-RU" sz="2100" b="1" dirty="0">
                <a:latin typeface="Times New Roman" pitchFamily="18" charset="0"/>
                <a:cs typeface="Times New Roman" pitchFamily="18" charset="0"/>
              </a:rPr>
              <a:t>Исследование </a:t>
            </a:r>
            <a:r>
              <a:rPr lang="ru-RU" altLang="ru-RU" sz="2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базовых молекулярных и нейрохимических механизмов, </a:t>
            </a:r>
            <a:r>
              <a:rPr lang="ru-RU" altLang="ru-RU" sz="2100" b="1" dirty="0">
                <a:latin typeface="Times New Roman" pitchFamily="18" charset="0"/>
                <a:cs typeface="Times New Roman" pitchFamily="18" charset="0"/>
              </a:rPr>
              <a:t>единых для животных и человека и лежащих в основе процессов, происходящих в ЦНС при воздействии факторов, моделируемых в экспериментах</a:t>
            </a:r>
          </a:p>
          <a:p>
            <a:pPr algn="just"/>
            <a:r>
              <a:rPr lang="ru-RU" altLang="ru-RU" sz="2100" b="1" dirty="0">
                <a:latin typeface="Times New Roman" pitchFamily="18" charset="0"/>
                <a:cs typeface="Times New Roman" pitchFamily="18" charset="0"/>
              </a:rPr>
              <a:t> Проведение </a:t>
            </a:r>
            <a:r>
              <a:rPr lang="ru-RU" altLang="ru-RU" sz="2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скрининговых</a:t>
            </a:r>
            <a:r>
              <a:rPr lang="ru-RU" altLang="ru-RU" sz="2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исследований </a:t>
            </a:r>
            <a:r>
              <a:rPr lang="ru-RU" altLang="ru-RU" sz="2100" b="1" dirty="0">
                <a:latin typeface="Times New Roman" pitchFamily="18" charset="0"/>
                <a:cs typeface="Times New Roman" pitchFamily="18" charset="0"/>
              </a:rPr>
              <a:t>и набор статистических данных в экспериментах </a:t>
            </a:r>
            <a:r>
              <a:rPr lang="ru-RU" altLang="ru-RU" sz="2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 мышах и крысах</a:t>
            </a:r>
            <a:endParaRPr lang="ru-RU" altLang="ru-RU" sz="21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altLang="ru-RU" sz="2100" b="1" dirty="0">
                <a:latin typeface="Times New Roman" pitchFamily="18" charset="0"/>
                <a:cs typeface="Times New Roman" pitchFamily="18" charset="0"/>
              </a:rPr>
              <a:t>Исследование </a:t>
            </a:r>
            <a:r>
              <a:rPr lang="ru-RU" altLang="ru-RU" sz="2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сложных когнитивных функций </a:t>
            </a:r>
            <a:r>
              <a:rPr lang="ru-RU" altLang="ru-RU" sz="2100" b="1" dirty="0">
                <a:latin typeface="Times New Roman" pitchFamily="18" charset="0"/>
                <a:cs typeface="Times New Roman" pitchFamily="18" charset="0"/>
              </a:rPr>
              <a:t>и моделирование элементов операторской деятельности в экспериментах </a:t>
            </a:r>
            <a:r>
              <a:rPr lang="ru-RU" altLang="ru-RU" sz="2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 приматах</a:t>
            </a:r>
            <a:endParaRPr lang="ru-RU" altLang="ru-RU" sz="21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altLang="ru-RU" sz="2100" b="1" dirty="0">
                <a:latin typeface="Times New Roman" pitchFamily="18" charset="0"/>
                <a:cs typeface="Times New Roman" pitchFamily="18" charset="0"/>
              </a:rPr>
              <a:t>Учет </a:t>
            </a:r>
            <a:r>
              <a:rPr lang="ru-RU" altLang="ru-RU" sz="2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видоспецифичности</a:t>
            </a:r>
            <a:r>
              <a:rPr lang="ru-RU" altLang="ru-RU" sz="2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физиологических функций</a:t>
            </a:r>
            <a:r>
              <a:rPr lang="ru-RU" altLang="ru-RU" sz="2100" b="1" dirty="0">
                <a:latin typeface="Times New Roman" pitchFamily="18" charset="0"/>
                <a:cs typeface="Times New Roman" pitchFamily="18" charset="0"/>
              </a:rPr>
              <a:t>, индивидуальных особенностей ВНД, условий организации эксперимента, состояния организма, возрастных физиологических особенностей животных, факторов внешней среды и т.д.</a:t>
            </a:r>
          </a:p>
        </p:txBody>
      </p:sp>
      <p:pic>
        <p:nvPicPr>
          <p:cNvPr id="5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8236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2"/>
          <p:cNvSpPr txBox="1">
            <a:spLocks noChangeArrowheads="1"/>
          </p:cNvSpPr>
          <p:nvPr/>
        </p:nvSpPr>
        <p:spPr bwMode="auto">
          <a:xfrm>
            <a:off x="323528" y="6237288"/>
            <a:ext cx="8820472" cy="584775"/>
          </a:xfrm>
          <a:prstGeom prst="rect">
            <a:avLst/>
          </a:prstGeom>
          <a:solidFill>
            <a:srgbClr val="E6F0DC"/>
          </a:solidFill>
          <a:ln w="9525">
            <a:noFill/>
            <a:miter lim="800000"/>
            <a:headEnd/>
            <a:tailEnd/>
          </a:ln>
          <a:effectLst>
            <a:prstShdw prst="shdw17" dist="17961" dir="13500000">
              <a:srgbClr val="8A9084"/>
            </a:prst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Формирование установки на обучение у представителей разных групп позвоночных. </a:t>
            </a: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Зависимая переменная – средний процент правильных выборов во 2-й пробе каждого опыта.</a:t>
            </a:r>
          </a:p>
        </p:txBody>
      </p:sp>
      <p:sp>
        <p:nvSpPr>
          <p:cNvPr id="31746" name="Rectangle 3"/>
          <p:cNvSpPr>
            <a:spLocks noChangeArrowheads="1"/>
          </p:cNvSpPr>
          <p:nvPr/>
        </p:nvSpPr>
        <p:spPr bwMode="auto">
          <a:xfrm>
            <a:off x="611559" y="836613"/>
            <a:ext cx="8280921" cy="5329237"/>
          </a:xfrm>
          <a:prstGeom prst="rect">
            <a:avLst/>
          </a:prstGeom>
          <a:solidFill>
            <a:srgbClr val="E6F0DC">
              <a:alpha val="80000"/>
            </a:srgb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8A9084"/>
            </a:prstShdw>
          </a:effectLst>
        </p:spPr>
        <p:txBody>
          <a:bodyPr wrap="none" anchor="ctr"/>
          <a:lstStyle/>
          <a:p>
            <a:pPr algn="ctr"/>
            <a:endParaRPr lang="ru-RU" sz="1800" b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7" name="Picture 4" descr="рис_3_2_цвет"/>
          <p:cNvPicPr>
            <a:picLocks noChangeAspect="1" noChangeArrowheads="1"/>
          </p:cNvPicPr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790575" y="1527175"/>
            <a:ext cx="7381875" cy="458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Text Box 6"/>
          <p:cNvSpPr txBox="1">
            <a:spLocks noChangeArrowheads="1"/>
          </p:cNvSpPr>
          <p:nvPr/>
        </p:nvSpPr>
        <p:spPr bwMode="auto">
          <a:xfrm>
            <a:off x="2320924" y="88592"/>
            <a:ext cx="5616575" cy="708025"/>
          </a:xfrm>
          <a:prstGeom prst="rect">
            <a:avLst/>
          </a:prstGeom>
          <a:solidFill>
            <a:srgbClr val="E6F0DC">
              <a:alpha val="80000"/>
            </a:srgb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272920"/>
            </a:prstShdw>
          </a:effectLst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Межвидовые различия мозговой деятельности</a:t>
            </a: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 различных видов млекопитающих</a:t>
            </a:r>
          </a:p>
        </p:txBody>
      </p:sp>
      <p:pic>
        <p:nvPicPr>
          <p:cNvPr id="31750" name="Picture 7" descr="0_405f89c087785291446993a54b7d730c_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5" y="2852738"/>
            <a:ext cx="646113" cy="48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Picture 8" descr="06fdacb887cf_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46813" y="2133600"/>
            <a:ext cx="719137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2" name="Picture 9" descr="00099_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12088" y="3014663"/>
            <a:ext cx="719137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3" name="Picture 10" descr="466_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175" y="1341438"/>
            <a:ext cx="542925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4" name="Picture 11" descr="590l-macaque-rhesus-macaca-mulatta_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48038" y="1844675"/>
            <a:ext cx="4889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5" name="Picture 12" descr="000977_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19925" y="2133600"/>
            <a:ext cx="719138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6" name="Picture 13" descr="001156_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739063" y="4076700"/>
            <a:ext cx="719137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7" name="Picture 14" descr="003842_1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948488" y="4076700"/>
            <a:ext cx="719137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8" name="Picture 15" descr="3972_image2_western_gorilla_MWatson_1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643438" y="1341438"/>
            <a:ext cx="719137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9" name="Picture 16" descr="22267_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651500" y="2133600"/>
            <a:ext cx="542925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60" name="Picture 17" descr="040858e7c1ae85e02a827dc6eb8_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507038" y="3068638"/>
            <a:ext cx="539750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61" name="Picture 18" descr="1318584365_shimpanze_3_1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122488" y="1177925"/>
            <a:ext cx="649287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62" name="Picture 19" descr="norka1_1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722938" y="1412875"/>
            <a:ext cx="719137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63" name="Picture 20" descr="x_6148d453_1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843213" y="1052513"/>
            <a:ext cx="542925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64" name="Picture 21" descr="Potezny-goryl_800x480_1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627313" y="2043113"/>
            <a:ext cx="6477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65" name="Picture 22" descr="x_e9d97dc2_1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1330325" y="908050"/>
            <a:ext cx="719138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66" name="Picture 23" descr="young-chimp_763_600x450_1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6515100" y="1412875"/>
            <a:ext cx="719138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67" name="Picture 24" descr="بوزينه_1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7215188" y="2925763"/>
            <a:ext cx="542925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68" name="Picture 25" descr="8c6146ee690e_1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6443663" y="3014663"/>
            <a:ext cx="719137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69" name="Picture 26" descr="10_1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6804025" y="5013325"/>
            <a:ext cx="719138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8236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58236" y="-1"/>
            <a:ext cx="8139112" cy="1484313"/>
          </a:xfr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 eaLnBrk="1" hangingPunct="1"/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Проект «Гамма-Бриз» -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изучение    влияния   радиационных воздействий,  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моделирующих облучение во время экспедиции  на Марс (ИМБП РАН, 2009-2010 гг.)</a:t>
            </a:r>
          </a:p>
        </p:txBody>
      </p:sp>
      <p:sp>
        <p:nvSpPr>
          <p:cNvPr id="3277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1628775"/>
            <a:ext cx="8785225" cy="4895850"/>
          </a:xfr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Исследование у приматов соматических  эффектов, вызываемых острым облучением на фоне хронического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	Эксперимент проведен для расчета радиационного риска, обусловленного увеличением вероятности гибели по причине острого облучения на фоне хронического воздействия. </a:t>
            </a:r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МОДЕЛЬ ВКЛЮЧАЛА:</a:t>
            </a:r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	- возможное уменьшение общей работоспособности , обусловленное длительным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ХРОНИЧЕСКИМ облучением, моделирующим воздействие ГКЛ; </a:t>
            </a:r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	- анализ острых лучевых реакций и возможного нарушения работоспособности в результате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ОСТРОГО облучения, моделирующего  воздействие  одного или нескольких СПС.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     </a:t>
            </a:r>
          </a:p>
        </p:txBody>
      </p:sp>
      <p:pic>
        <p:nvPicPr>
          <p:cNvPr id="6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55576" cy="8000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Прямоугольник 2"/>
          <p:cNvSpPr>
            <a:spLocks noChangeArrowheads="1"/>
          </p:cNvSpPr>
          <p:nvPr/>
        </p:nvSpPr>
        <p:spPr bwMode="auto">
          <a:xfrm>
            <a:off x="967247" y="77723"/>
            <a:ext cx="7935763" cy="830997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Международные научные эксперименты в 2009-2011 гг.</a:t>
            </a:r>
          </a:p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 105- и 520-суточной изоляцией в проекте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«Марс-500»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5516" y="908720"/>
            <a:ext cx="8712968" cy="1323439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Моделировались особенности межпланетного полета международного экипажа из 6 человек (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сверхдлительность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автономность,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лимитированность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ресурсов, невозможность оказания экстренной медицинской и психологической помощи и 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п.,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деятельность на поверхности осваиваемой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планеты 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.).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Научная программа включала более 100 российских и зарубежных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экспериментов по направлениям: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9553" y="2245637"/>
            <a:ext cx="8388932" cy="760475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B/>
          </a:sp3d>
        </p:spPr>
        <p:txBody>
          <a:bodyPr tIns="10800" bIns="10800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изучение адаптационных изменений организма человека к условиям длительного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пребывания в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наземном экспериментальном комплексе с искусственной средой обитания;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39553" y="3086430"/>
            <a:ext cx="8388932" cy="514253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B/>
          </a:sp3d>
        </p:spPr>
        <p:txBody>
          <a:bodyPr tIns="10800" bIns="10800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обоснование, разработка и апробация перспективных технологий жизнеобеспечения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 защиты человека для осуществления полета на Марс;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539553" y="3624374"/>
            <a:ext cx="8388932" cy="514253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B/>
          </a:sp3d>
        </p:spPr>
        <p:txBody>
          <a:bodyPr tIns="10800" bIns="10800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фундаментальные и прикладные для решения задач медицинского обеспечения пилотируемого полета на Марс.</a:t>
            </a:r>
          </a:p>
        </p:txBody>
      </p:sp>
      <p:pic>
        <p:nvPicPr>
          <p:cNvPr id="13" name="Picture 8" descr="IMG_0468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6137857" y="4288098"/>
            <a:ext cx="2466591" cy="175200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</p:pic>
      <p:pic>
        <p:nvPicPr>
          <p:cNvPr id="14" name="Picture 9" descr="IMG_2475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539552" y="4288098"/>
            <a:ext cx="2628943" cy="175200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</p:pic>
      <p:pic>
        <p:nvPicPr>
          <p:cNvPr id="15" name="Picture 10" descr="DSC_8330"/>
          <p:cNvPicPr>
            <a:picLocks noChangeAspect="1" noChangeArrowheads="1"/>
          </p:cNvPicPr>
          <p:nvPr/>
        </p:nvPicPr>
        <p:blipFill>
          <a:blip r:embed="rId5" cstate="print">
            <a:extLst/>
          </a:blip>
          <a:srcRect/>
          <a:stretch>
            <a:fillRect/>
          </a:stretch>
        </p:blipFill>
        <p:spPr bwMode="auto">
          <a:xfrm>
            <a:off x="3335894" y="4288098"/>
            <a:ext cx="2634565" cy="175200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</p:pic>
      <p:sp>
        <p:nvSpPr>
          <p:cNvPr id="16" name="Прямоугольник 15"/>
          <p:cNvSpPr/>
          <p:nvPr/>
        </p:nvSpPr>
        <p:spPr>
          <a:xfrm>
            <a:off x="539551" y="6146140"/>
            <a:ext cx="8064897" cy="64633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Эксперименты с людьми и обезьянами шли параллельно!</a:t>
            </a:r>
            <a:endParaRPr lang="ru-RU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7514" cy="8126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/>
          </p:cNvSpPr>
          <p:nvPr>
            <p:ph type="body" idx="4294967295"/>
          </p:nvPr>
        </p:nvSpPr>
        <p:spPr>
          <a:xfrm>
            <a:off x="4316586" y="1341438"/>
            <a:ext cx="4648200" cy="5327922"/>
          </a:xfr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 algn="just"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900" b="1" i="1" dirty="0">
                <a:latin typeface="Times New Roman" pitchFamily="18" charset="0"/>
                <a:cs typeface="Times New Roman" pitchFamily="18" charset="0"/>
              </a:rPr>
              <a:t>Приматы – наиболее адекватный объект для исследования ВНД в лабораторных условиях, что обусловлено набольшей близостью к человеку по основным нейрофизиологическим параметрам:</a:t>
            </a:r>
          </a:p>
          <a:p>
            <a:pPr algn="just"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ru-RU" altLang="ru-RU" sz="1900" b="1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</a:pPr>
            <a:r>
              <a:rPr lang="ru-RU" altLang="ru-RU" sz="19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строению головного мозга; </a:t>
            </a:r>
          </a:p>
          <a:p>
            <a:pPr algn="just"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</a:pPr>
            <a:r>
              <a:rPr lang="ru-RU" altLang="ru-RU" sz="19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эмоциональной и мотивационной системам;</a:t>
            </a:r>
          </a:p>
          <a:p>
            <a:pPr algn="just"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</a:pPr>
            <a:r>
              <a:rPr lang="ru-RU" altLang="ru-RU" sz="19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анализаторным системам; </a:t>
            </a:r>
          </a:p>
          <a:p>
            <a:pPr algn="just"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</a:pPr>
            <a:r>
              <a:rPr lang="ru-RU" altLang="ru-RU" sz="19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когнитивным возможностям;</a:t>
            </a:r>
          </a:p>
          <a:p>
            <a:pPr algn="just"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</a:pPr>
            <a:r>
              <a:rPr lang="ru-RU" altLang="ru-RU" sz="19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манипуляционным способностям</a:t>
            </a:r>
          </a:p>
          <a:p>
            <a:pPr algn="just"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</a:pPr>
            <a:endParaRPr lang="ru-RU" altLang="ru-RU" sz="19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900" b="1" i="1" dirty="0">
                <a:latin typeface="Times New Roman" pitchFamily="18" charset="0"/>
                <a:cs typeface="Times New Roman" pitchFamily="18" charset="0"/>
              </a:rPr>
              <a:t>В качестве объекта для моделирования элементов операторской деятельности в экспериментах по изучению влияния ФКП на ВНД были </a:t>
            </a:r>
            <a:r>
              <a:rPr lang="ru-RU" altLang="ru-RU" sz="19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выбраны макаки-резусы (</a:t>
            </a:r>
            <a:r>
              <a:rPr lang="en-US" altLang="ru-RU" sz="19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Macaca</a:t>
            </a:r>
            <a:r>
              <a:rPr lang="en-US" altLang="ru-RU" sz="19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19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mulatta</a:t>
            </a:r>
            <a:r>
              <a:rPr lang="en-US" altLang="ru-RU" sz="19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altLang="ru-RU" sz="19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9" name="Picture 3" descr="P101000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1341438"/>
            <a:ext cx="3867150" cy="5156200"/>
          </a:xfrm>
          <a:prstGeom prst="rect">
            <a:avLst/>
          </a:prstGeom>
          <a:noFill/>
          <a:ln w="25400">
            <a:solidFill>
              <a:srgbClr val="3366FF"/>
            </a:solidFill>
            <a:miter lim="800000"/>
            <a:headEnd/>
            <a:tailEnd/>
          </a:ln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1187624" y="116632"/>
            <a:ext cx="7777162" cy="954107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ru-RU" altLang="ru-RU" sz="2800" b="1" dirty="0">
                <a:latin typeface="Times New Roman" pitchFamily="18" charset="0"/>
                <a:cs typeface="Times New Roman" pitchFamily="18" charset="0"/>
              </a:rPr>
              <a:t>Моделирование элементов операторской деятельности в экспериментах на обезьянах</a:t>
            </a:r>
          </a:p>
        </p:txBody>
      </p:sp>
      <p:pic>
        <p:nvPicPr>
          <p:cNvPr id="6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99593" cy="952509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Rectangle 2"/>
          <p:cNvSpPr>
            <a:spLocks noChangeArrowheads="1"/>
          </p:cNvSpPr>
          <p:nvPr/>
        </p:nvSpPr>
        <p:spPr bwMode="auto">
          <a:xfrm>
            <a:off x="1133551" y="213845"/>
            <a:ext cx="7848600" cy="1477328"/>
          </a:xfrm>
          <a:prstGeom prst="rect">
            <a:avLst/>
          </a:prstGeom>
          <a:solidFill>
            <a:schemeClr val="bg1">
              <a:alpha val="80000"/>
            </a:schemeClr>
          </a:solidFill>
          <a:ln w="9525" algn="ctr">
            <a:solidFill>
              <a:schemeClr val="accent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ru-RU" altLang="ru-RU" sz="1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Метод ПТС включает серию из 18 игровых компьютерных задач возрастающей сложности, </a:t>
            </a:r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моделирующих базовые элементы операторской деятельности и направленных на </a:t>
            </a:r>
            <a:r>
              <a:rPr lang="en-US" altLang="ru-RU" sz="1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оценку </a:t>
            </a:r>
            <a:r>
              <a:rPr lang="en-US" altLang="ru-RU" sz="1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1" dirty="0" err="1">
                <a:latin typeface="Times New Roman" pitchFamily="18" charset="0"/>
                <a:cs typeface="Times New Roman" pitchFamily="18" charset="0"/>
              </a:rPr>
              <a:t>сенсорно-перцептивных</a:t>
            </a:r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, сенсомоторных и непрерывных перцептивно-моторных и когнитивных ее компонентов</a:t>
            </a:r>
            <a:r>
              <a:rPr lang="ru-RU" altLang="ru-RU" sz="18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91139" name="Text Box 3"/>
          <p:cNvSpPr txBox="1">
            <a:spLocks noChangeArrowheads="1"/>
          </p:cNvSpPr>
          <p:nvPr/>
        </p:nvSpPr>
        <p:spPr bwMode="auto">
          <a:xfrm>
            <a:off x="921689" y="4293096"/>
            <a:ext cx="7696200" cy="2246769"/>
          </a:xfrm>
          <a:prstGeom prst="rect">
            <a:avLst/>
          </a:prstGeom>
          <a:solidFill>
            <a:schemeClr val="bg1">
              <a:alpha val="80000"/>
            </a:schemeClr>
          </a:solidFill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marL="342900" indent="-342900" algn="l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ru-RU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В основе тестов, предлагаемых  обезьянам,  лежит выработка сложных инструментальных условных рефлексов, связанных с точной координацией движений.</a:t>
            </a:r>
            <a:r>
              <a:rPr lang="ru-RU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В качестве условных раздражителей применяются видео-стимулы различной конфигурации, предъявляемые на экране монитора. </a:t>
            </a:r>
          </a:p>
          <a:p>
            <a:pPr algn="ctr" eaLnBrk="1" hangingPunct="1">
              <a:defRPr/>
            </a:pP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В качестве безусловного подкрепления используется стандартная бананово-растительная таблетка.</a:t>
            </a:r>
            <a:r>
              <a:rPr lang="ru-RU" sz="20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graphicFrame>
        <p:nvGraphicFramePr>
          <p:cNvPr id="1026" name="Object 4">
            <a:hlinkClick r:id="" action="ppaction://ole?verb=0"/>
          </p:cNvPr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026440917"/>
              </p:ext>
            </p:extLst>
          </p:nvPr>
        </p:nvGraphicFramePr>
        <p:xfrm>
          <a:off x="609599" y="2416175"/>
          <a:ext cx="2038369" cy="14477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647" name="Видео-клип" r:id="rId5" imgW="2438095" imgH="1729890" progId="Package">
                  <p:embed/>
                </p:oleObj>
              </mc:Choice>
              <mc:Fallback>
                <p:oleObj name="Видео-клип" r:id="rId5" imgW="2438095" imgH="1729890" progId="Package">
                  <p:embed/>
                  <p:pic>
                    <p:nvPicPr>
                      <p:cNvPr id="0" name="Picture 69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599" y="2416175"/>
                        <a:ext cx="2038369" cy="1447705"/>
                      </a:xfrm>
                      <a:prstGeom prst="rect">
                        <a:avLst/>
                      </a:prstGeom>
                      <a:noFill/>
                      <a:ln w="76200">
                        <a:solidFill>
                          <a:srgbClr val="3366FF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5">
            <a:hlinkClick r:id="" action="ppaction://ole?verb=0"/>
          </p:cNvPr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1180155731"/>
              </p:ext>
            </p:extLst>
          </p:nvPr>
        </p:nvGraphicFramePr>
        <p:xfrm>
          <a:off x="3352799" y="2412999"/>
          <a:ext cx="2131023" cy="14380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648" name="Видео-клип" r:id="rId7" imgW="3985605" imgH="2690093" progId="Package">
                  <p:embed/>
                </p:oleObj>
              </mc:Choice>
              <mc:Fallback>
                <p:oleObj name="Видео-клип" r:id="rId7" imgW="3985605" imgH="2690093" progId="Package">
                  <p:embed/>
                  <p:pic>
                    <p:nvPicPr>
                      <p:cNvPr id="0" name="Picture 69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2799" y="2412999"/>
                        <a:ext cx="2131023" cy="1438055"/>
                      </a:xfrm>
                      <a:prstGeom prst="rect">
                        <a:avLst/>
                      </a:prstGeom>
                      <a:noFill/>
                      <a:ln w="76200">
                        <a:solidFill>
                          <a:srgbClr val="3366FF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8" name="Object 6">
            <a:hlinkClick r:id="" action="ppaction://ole?verb=0"/>
          </p:cNvPr>
          <p:cNvGraphicFramePr>
            <a:graphicFrameLocks noGrp="1" noChangeAspect="1"/>
          </p:cNvGraphicFramePr>
          <p:nvPr>
            <p:ph sz="quarter" idx="3"/>
            <p:extLst>
              <p:ext uri="{D42A27DB-BD31-4B8C-83A1-F6EECF244321}">
                <p14:modId xmlns:p14="http://schemas.microsoft.com/office/powerpoint/2010/main" val="152133058"/>
              </p:ext>
            </p:extLst>
          </p:nvPr>
        </p:nvGraphicFramePr>
        <p:xfrm>
          <a:off x="6095999" y="2411412"/>
          <a:ext cx="2223675" cy="14496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649" name="Видео-клип" r:id="rId9" imgW="3254022" imgH="2118095" progId="Package">
                  <p:embed/>
                </p:oleObj>
              </mc:Choice>
              <mc:Fallback>
                <p:oleObj name="Видео-клип" r:id="rId9" imgW="3254022" imgH="2118095" progId="Package">
                  <p:embed/>
                  <p:pic>
                    <p:nvPicPr>
                      <p:cNvPr id="0" name="Picture 694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5999" y="2411412"/>
                        <a:ext cx="2223675" cy="1449635"/>
                      </a:xfrm>
                      <a:prstGeom prst="rect">
                        <a:avLst/>
                      </a:prstGeom>
                      <a:noFill/>
                      <a:ln w="76200">
                        <a:solidFill>
                          <a:srgbClr val="3366FF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1143" name="Text Box 7"/>
          <p:cNvSpPr txBox="1">
            <a:spLocks noChangeArrowheads="1"/>
          </p:cNvSpPr>
          <p:nvPr/>
        </p:nvSpPr>
        <p:spPr bwMode="auto">
          <a:xfrm>
            <a:off x="3131840" y="1846902"/>
            <a:ext cx="2841227" cy="313932"/>
          </a:xfrm>
          <a:prstGeom prst="rect">
            <a:avLst/>
          </a:prstGeom>
          <a:solidFill>
            <a:schemeClr val="bg1">
              <a:alpha val="80000"/>
            </a:schemeClr>
          </a:solidFill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90000"/>
              <a:buFont typeface="Wingdings" pitchFamily="2" charset="2"/>
              <a:buNone/>
              <a:defRPr/>
            </a:pPr>
            <a:r>
              <a:rPr lang="ru-RU" sz="18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Примеры видео-стимулов</a:t>
            </a:r>
          </a:p>
        </p:txBody>
      </p:sp>
      <p:pic>
        <p:nvPicPr>
          <p:cNvPr id="9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99593" cy="952509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Прямоугольник 6"/>
          <p:cNvSpPr>
            <a:spLocks noChangeArrowheads="1"/>
          </p:cNvSpPr>
          <p:nvPr/>
        </p:nvSpPr>
        <p:spPr bwMode="auto">
          <a:xfrm>
            <a:off x="1020519" y="44195"/>
            <a:ext cx="8077714" cy="707886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МОДЕЛИРОВАНИЕ ОПЕРАТОРСКОЙ ДЕЯТЕЛЬНОСТИ В ЭКСПЕРИМЕНТАХ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НА ПРИМАТАХ</a:t>
            </a:r>
          </a:p>
        </p:txBody>
      </p:sp>
      <p:sp>
        <p:nvSpPr>
          <p:cNvPr id="21507" name="Прямоугольник 7"/>
          <p:cNvSpPr>
            <a:spLocks noChangeArrowheads="1"/>
          </p:cNvSpPr>
          <p:nvPr/>
        </p:nvSpPr>
        <p:spPr bwMode="auto">
          <a:xfrm>
            <a:off x="4283969" y="955738"/>
            <a:ext cx="4814264" cy="5355312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82563" indent="-182563">
              <a:buFont typeface="Arial" charset="0"/>
              <a:buChar char="•"/>
              <a:tabLst>
                <a:tab pos="182563" algn="l"/>
              </a:tabLst>
            </a:pPr>
            <a:r>
              <a:rPr lang="ru-RU" sz="19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Проект «Гамма-бриз» показал, что под действием острого (на фоне длительного) облучения в дозах 132-250 </a:t>
            </a:r>
            <a:r>
              <a:rPr lang="ru-RU" sz="19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сГр</a:t>
            </a:r>
            <a:r>
              <a:rPr lang="ru-RU" sz="19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СУЩЕСТВЕННО СНИЖАЕТСЯ работоспособность обезьян </a:t>
            </a:r>
          </a:p>
          <a:p>
            <a:pPr marL="182563" indent="-182563" algn="just">
              <a:buFont typeface="Arial" charset="0"/>
              <a:buChar char="•"/>
              <a:tabLst>
                <a:tab pos="182563" algn="l"/>
              </a:tabLst>
            </a:pP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Исследования нарушений операторской деятельности, их нейрохимических и нейрофизиологических механизмов при длительном облучении, в том числе тяжелыми заряженными частицами и комбинированных воздействий радиационного и нерадиационных факторов космического полета на приматах стали приоритетными в мире и позволят  оценить риск этих нарушений для космонавтов в межпланетных полетах </a:t>
            </a:r>
          </a:p>
          <a:p>
            <a:pPr marL="182563" indent="-182563" algn="just">
              <a:buFont typeface="Arial" charset="0"/>
              <a:buChar char="•"/>
              <a:tabLst>
                <a:tab pos="182563" algn="l"/>
              </a:tabLst>
            </a:pPr>
            <a:r>
              <a:rPr lang="ru-RU" sz="19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(Андрей </a:t>
            </a:r>
            <a:r>
              <a:rPr lang="ru-RU" sz="19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Штемберг</a:t>
            </a:r>
            <a:r>
              <a:rPr lang="ru-RU" sz="19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 др.)</a:t>
            </a: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35014971"/>
              </p:ext>
            </p:extLst>
          </p:nvPr>
        </p:nvGraphicFramePr>
        <p:xfrm>
          <a:off x="17292" y="3604338"/>
          <a:ext cx="4381805" cy="3236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1509" name="Picture 3" descr="P101000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20519" y="752081"/>
            <a:ext cx="2212975" cy="2881313"/>
          </a:xfrm>
          <a:prstGeom prst="rect">
            <a:avLst/>
          </a:prstGeom>
          <a:noFill/>
          <a:ln w="25400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7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99593" cy="9525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99593" cy="952509"/>
          </a:xfrm>
          <a:prstGeom prst="rect">
            <a:avLst/>
          </a:prstGeom>
          <a:noFill/>
        </p:spPr>
      </p:pic>
      <p:pic>
        <p:nvPicPr>
          <p:cNvPr id="22531" name="Picture 2" descr="C:\Users\1\Desktop\Обложка Ушаков Малые радиационные воздействия Вариант 2 7БЦ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7" y="1874041"/>
            <a:ext cx="5075237" cy="364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Рисунок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85087" y="3698874"/>
            <a:ext cx="4524375" cy="310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Прямоугольник 2"/>
          <p:cNvSpPr>
            <a:spLocks noChangeArrowheads="1"/>
          </p:cNvSpPr>
          <p:nvPr/>
        </p:nvSpPr>
        <p:spPr bwMode="auto">
          <a:xfrm>
            <a:off x="1258888" y="100318"/>
            <a:ext cx="7633592" cy="830997"/>
          </a:xfrm>
          <a:prstGeom prst="rect">
            <a:avLst/>
          </a:prstGeom>
          <a:solidFill>
            <a:sysClr val="window" lastClr="FFFFFF">
              <a:alpha val="80000"/>
            </a:sysClr>
          </a:solidFill>
          <a:ln w="9525">
            <a:solidFill>
              <a:srgbClr val="4F81BD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РАДИОНЕЙРОБИОЛОГИЯ – ВЕДУЩИЙ РАЗДЕЛ КОСМИЧЕСКОЙ РАДИОБИОЛОГИИ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Объект 2"/>
          <p:cNvSpPr>
            <a:spLocks noGrp="1"/>
          </p:cNvSpPr>
          <p:nvPr>
            <p:ph idx="4294967295"/>
          </p:nvPr>
        </p:nvSpPr>
        <p:spPr>
          <a:xfrm>
            <a:off x="1259632" y="63062"/>
            <a:ext cx="7272337" cy="1252305"/>
          </a:xfr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/>
          <a:lstStyle/>
          <a:p>
            <a:pPr marL="0" indent="0" algn="ctr" eaLnBrk="1" hangingPunct="1">
              <a:spcAft>
                <a:spcPts val="1000"/>
              </a:spcAft>
              <a:buFont typeface="Arial" charset="0"/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120 лет радионейробиологии</a:t>
            </a:r>
          </a:p>
          <a:p>
            <a:pPr marL="0" indent="0" algn="ctr" eaLnBrk="1" hangingPunct="1">
              <a:spcAft>
                <a:spcPts val="1000"/>
              </a:spcAft>
              <a:buFont typeface="Arial" charset="0"/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Первый этап развития нашей науки</a:t>
            </a:r>
          </a:p>
        </p:txBody>
      </p:sp>
      <p:pic>
        <p:nvPicPr>
          <p:cNvPr id="23555" name="Picture 6" descr="image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484784"/>
            <a:ext cx="2795587" cy="374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Text Box 7"/>
          <p:cNvSpPr txBox="1">
            <a:spLocks noChangeArrowheads="1"/>
          </p:cNvSpPr>
          <p:nvPr/>
        </p:nvSpPr>
        <p:spPr bwMode="auto">
          <a:xfrm>
            <a:off x="173161" y="5229697"/>
            <a:ext cx="2808287" cy="784830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Иван Романович</a:t>
            </a:r>
          </a:p>
          <a:p>
            <a:pPr algn="ctr">
              <a:spcBef>
                <a:spcPct val="50000"/>
              </a:spcBef>
            </a:pPr>
            <a:r>
              <a:rPr lang="ru-RU" sz="1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Тарханов, 180 лет !</a:t>
            </a:r>
          </a:p>
        </p:txBody>
      </p:sp>
      <p:pic>
        <p:nvPicPr>
          <p:cNvPr id="7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99593" cy="952509"/>
          </a:xfrm>
          <a:prstGeom prst="rect">
            <a:avLst/>
          </a:prstGeom>
          <a:noFill/>
        </p:spPr>
      </p:pic>
      <p:sp>
        <p:nvSpPr>
          <p:cNvPr id="23557" name="Text Box 8"/>
          <p:cNvSpPr txBox="1">
            <a:spLocks noChangeArrowheads="1"/>
          </p:cNvSpPr>
          <p:nvPr/>
        </p:nvSpPr>
        <p:spPr bwMode="auto">
          <a:xfrm>
            <a:off x="3131841" y="1196752"/>
            <a:ext cx="5827970" cy="5586145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7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Уже  через   несколько   месяцев   после открытия           В. Рентгеном Х-лучей И.Р. Тарханов (1896) 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на кафедре нормальной физиологии императорской Медико-хирургической академии (ныне Военно-медицинской академии) в Санкт-Петербурге </a:t>
            </a:r>
            <a:r>
              <a:rPr lang="ru-RU" sz="17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изучил их влияние на спонтанную двигательную активность лягушек и мух, отметив ее снижение во время облучения.</a:t>
            </a:r>
          </a:p>
          <a:p>
            <a:pPr algn="just">
              <a:spcBef>
                <a:spcPct val="50000"/>
              </a:spcBef>
            </a:pP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        ПИОНЕР РАДИОНЕЙРОБИОЛОГИИ использовал    также широко известную среди физиологов методику Сеченова-Тюрка. ОН ВПЕРВЫЕ В МИРЕ УСТАНОВИЛ,  что облучение вызывает резкое торможение  спинномозговых   рефлексов, а на основе опытов  с  экранированием  животных свинцом (кроме одной конечности) сделал вывод об определяющем влиянии рентгеновских лучей на центральную нервную систему (ЦНС) по эффектам увеличения   времени рефлекса. Исследователь также установил, что облучение препятствовало </a:t>
            </a:r>
            <a:r>
              <a:rPr lang="ru-RU" sz="1700" dirty="0" err="1">
                <a:latin typeface="Times New Roman" pitchFamily="18" charset="0"/>
                <a:cs typeface="Times New Roman" pitchFamily="18" charset="0"/>
              </a:rPr>
              <a:t>стрихниновым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 судорогам. </a:t>
            </a:r>
          </a:p>
          <a:p>
            <a:pPr algn="just">
              <a:spcBef>
                <a:spcPct val="50000"/>
              </a:spcBef>
            </a:pP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Впоследствии      работы      И.Р. Тарханова    были продолжены   рядом   ученых   в  России  и за рубежом.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640" y="188640"/>
            <a:ext cx="7632848" cy="558800"/>
          </a:xfr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/>
          <a:lstStyle/>
          <a:p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Радиочувствительность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организма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7" y="985432"/>
            <a:ext cx="9036496" cy="5872568"/>
          </a:xfr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ионизирующие излучения в самых малых дозах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(0,001-0,005 Р)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могут служить безусловным раздражителем,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способным вызвать у животных реакцию избегания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 достаточно точной локализацией источника облучения  (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Garcia et al, 1955, 1956, 1957, 1958;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Kimeldorf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et al, 1968;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Горизонтов и др.,1966;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Даренская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и др., 1966)</a:t>
            </a:r>
          </a:p>
          <a:p>
            <a:pPr algn="just">
              <a:lnSpc>
                <a:spcPct val="80000"/>
              </a:lnSpc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изменение соотношения 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активности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и метаболических процессов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серотонинергической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норадренергической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нейромедиаторных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системах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мозга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Штемберг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и др., 1996)</a:t>
            </a:r>
          </a:p>
          <a:p>
            <a:pPr algn="just">
              <a:lnSpc>
                <a:spcPct val="80000"/>
              </a:lnSpc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депрессия биоэлектрических потенциалов коры больших полушарий, повышение реактивности к световым раздражителям,  усиление колебаний биопотенциалов и другие изменения, 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свидетельствующие о повышении возбудимости коры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при  облучении кроликов в дозах от 0,05-1,3 Р (Григорьев,1963) до 5-25 Р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Королькова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1959;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Court et al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1976) </a:t>
            </a:r>
          </a:p>
          <a:p>
            <a:pPr algn="just">
              <a:lnSpc>
                <a:spcPct val="80000"/>
              </a:lnSpc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изменение функций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эмоциогенных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подкорковых центров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резкие сдвиги в позитивно-мотивационной системе у крыс при облучении в дозе 150 Р (Арутюнян,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Гаспарян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1974)</a:t>
            </a:r>
          </a:p>
          <a:p>
            <a:pPr algn="just">
              <a:lnSpc>
                <a:spcPct val="80000"/>
              </a:lnSpc>
            </a:pP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изменения поведения, свидетельствующие об усилении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генерализованного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возбуждения и заметном ослаблении  тормозных процессов,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по-видимому, в силу ослабления тонуса и снижения работоспособности корковых клеток (в особенности при длительном хроническом облучении) (Малюкова,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958; Самойлова, 1959; Лившиц и др.,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973; Сизан,1971 и др.) </a:t>
            </a:r>
          </a:p>
          <a:p>
            <a:pPr algn="just">
              <a:lnSpc>
                <a:spcPct val="80000"/>
              </a:lnSpc>
            </a:pP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РАДИОФОСФЕН – наиболее яркий пример </a:t>
            </a:r>
            <a:r>
              <a:rPr lang="ru-RU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радиочувствительности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  <a:buFontTx/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99593" cy="9525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63688" y="250179"/>
            <a:ext cx="6584476" cy="461665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РАДИО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ФОСФЕН У ЧЕЛОВЕКА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3568" cy="723777"/>
          </a:xfrm>
          <a:prstGeom prst="rect">
            <a:avLst/>
          </a:prstGeom>
          <a:noFill/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4865219"/>
              </p:ext>
            </p:extLst>
          </p:nvPr>
        </p:nvGraphicFramePr>
        <p:xfrm>
          <a:off x="107504" y="980728"/>
          <a:ext cx="8928992" cy="5715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417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66429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1552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Характеристика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3881" marR="53881" marT="0" marB="0">
                    <a:solidFill>
                      <a:schemeClr val="accent2">
                        <a:lumMod val="20000"/>
                        <a:lumOff val="8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Излучение</a:t>
                      </a:r>
                      <a:endParaRPr lang="ru-RU" sz="13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3881" marR="53881" marT="0" marB="0">
                    <a:solidFill>
                      <a:schemeClr val="accent2">
                        <a:lumMod val="20000"/>
                        <a:lumOff val="8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Эффекты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3881" marR="53881" marT="0" marB="0">
                    <a:solidFill>
                      <a:schemeClr val="accent2">
                        <a:lumMod val="20000"/>
                        <a:lumOff val="8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Литература</a:t>
                      </a:r>
                      <a:endParaRPr lang="ru-RU" sz="13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3881" marR="53881" marT="0" marB="0">
                    <a:solidFill>
                      <a:schemeClr val="accent2">
                        <a:lumMod val="20000"/>
                        <a:lumOff val="80000"/>
                        <a:alpha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62088"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Острота</a:t>
                      </a:r>
                      <a:endParaRPr lang="ru-RU" sz="13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3881" marR="53881" marT="0" marB="0">
                    <a:solidFill>
                      <a:schemeClr val="accent2">
                        <a:lumMod val="20000"/>
                        <a:lumOff val="8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Рентгеновские лучи (76 кВ)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3881" marR="53881" marT="0" marB="0">
                    <a:solidFill>
                      <a:schemeClr val="accent2">
                        <a:lumMod val="20000"/>
                        <a:lumOff val="8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Менее 1</a:t>
                      </a:r>
                      <a:r>
                        <a:rPr lang="ru-RU" sz="1300" baseline="30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 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противолежащего угла (проба ограничения), соответствующего 15/200 зрения по таблице </a:t>
                      </a:r>
                      <a:r>
                        <a:rPr lang="ru-RU" sz="13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Снеллена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3881" marR="53881" marT="0" marB="0">
                    <a:solidFill>
                      <a:schemeClr val="accent2">
                        <a:lumMod val="20000"/>
                        <a:lumOff val="8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Newel R.R., </a:t>
                      </a:r>
                      <a:r>
                        <a:rPr lang="en-US" sz="1600" b="1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Borley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W.E. Radiology, 37, 54 (1941)</a:t>
                      </a:r>
                      <a:endParaRPr lang="ru-RU" sz="1600" b="1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3881" marR="53881" marT="0" marB="0">
                    <a:solidFill>
                      <a:schemeClr val="accent2">
                        <a:lumMod val="20000"/>
                        <a:lumOff val="80000"/>
                        <a:alpha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465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μ-Мезоны, </a:t>
                      </a:r>
                      <a:r>
                        <a:rPr lang="ru-RU" sz="1300" b="1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поглощено 500 эВ на 1 рецепторную клетку (вычислено)</a:t>
                      </a:r>
                      <a:endParaRPr lang="ru-RU" sz="1300" b="1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3881" marR="53881" marT="0" marB="0">
                    <a:solidFill>
                      <a:schemeClr val="accent2">
                        <a:lumMod val="20000"/>
                        <a:lumOff val="8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«Точка</a:t>
                      </a:r>
                      <a:r>
                        <a:rPr lang="ru-RU" sz="1600" b="1" baseline="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света», соответствующая частице, выявляемой трубкой Гейгера</a:t>
                      </a:r>
                      <a:endParaRPr lang="ru-RU" sz="1600" b="1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3881" marR="53881" marT="0" marB="0">
                    <a:solidFill>
                      <a:schemeClr val="accent2">
                        <a:lumMod val="20000"/>
                        <a:lumOff val="8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D’Arcy F.J., Porter N.A. Nature, 196, 1013 (1962)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3881" marR="53881" marT="0" marB="0">
                    <a:solidFill>
                      <a:schemeClr val="accent2">
                        <a:lumMod val="20000"/>
                        <a:lumOff val="80000"/>
                        <a:alpha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72417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Пороговая чувствительность (длительная экспозиция)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3881" marR="53881" marT="0" marB="0">
                    <a:solidFill>
                      <a:schemeClr val="accent2">
                        <a:lumMod val="20000"/>
                        <a:lumOff val="8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γ-Излучение 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Ra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Рентгеновские лучи (40-170 кВ)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3881" marR="53881" marT="0" marB="0">
                    <a:solidFill>
                      <a:schemeClr val="accent2">
                        <a:lumMod val="20000"/>
                        <a:lumOff val="8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 </a:t>
                      </a:r>
                      <a:r>
                        <a:rPr lang="ru-RU" sz="13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мфэр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 </a:t>
                      </a:r>
                      <a:r>
                        <a:rPr lang="ru-RU" sz="13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мР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/с (1 мм</a:t>
                      </a:r>
                      <a:r>
                        <a:rPr lang="ru-RU" sz="1300" baseline="30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площади сетчатки)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1,6 </a:t>
                      </a:r>
                      <a:r>
                        <a:rPr lang="ru-RU" sz="1600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мР</a:t>
                      </a:r>
                      <a:r>
                        <a:rPr lang="ru-RU" sz="16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/с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1000 </a:t>
                      </a:r>
                      <a:r>
                        <a:rPr lang="ru-RU" sz="13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мР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/с у пациентов, страдающих куриной слепотой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3881" marR="53881" marT="0" marB="0">
                    <a:solidFill>
                      <a:schemeClr val="accent2">
                        <a:lumMod val="20000"/>
                        <a:lumOff val="8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Lipetz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L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Intern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J. Radiation Biol., Suppl., 2, 227 (1960)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Newel R.R., </a:t>
                      </a:r>
                      <a:r>
                        <a:rPr lang="en-US" sz="13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Borley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W.E. Radiology, 37, 54 (1941)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Pape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R., </a:t>
                      </a:r>
                      <a:r>
                        <a:rPr lang="en-US" sz="13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Zakovsky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J. </a:t>
                      </a:r>
                      <a:r>
                        <a:rPr lang="en-US" sz="13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Fortschr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en-US" sz="13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Geb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en-US" sz="13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Roentgenstrahlen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80 (1954)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3881" marR="53881" marT="0" marB="0">
                    <a:solidFill>
                      <a:schemeClr val="accent2">
                        <a:lumMod val="20000"/>
                        <a:lumOff val="80000"/>
                        <a:alpha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07761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Пороговая чувствительность (кратковременная экспозиция)</a:t>
                      </a:r>
                      <a:endParaRPr lang="ru-RU" sz="13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3881" marR="53881" marT="0" marB="0">
                    <a:solidFill>
                      <a:schemeClr val="accent2">
                        <a:lumMod val="20000"/>
                        <a:lumOff val="8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Рентгеновские лучи (40-170 кВ)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Рентгеновские лучи (135 кВ)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3881" marR="53881" marT="0" marB="0">
                    <a:solidFill>
                      <a:schemeClr val="accent2">
                        <a:lumMod val="20000"/>
                        <a:lumOff val="8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0,5 </a:t>
                      </a:r>
                      <a:r>
                        <a:rPr lang="ru-RU" sz="1600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мР</a:t>
                      </a:r>
                      <a:r>
                        <a:rPr lang="ru-RU" sz="16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(20 мс) на всю сетчатку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Менее 1,0 </a:t>
                      </a:r>
                      <a:r>
                        <a:rPr lang="ru-RU" sz="13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мР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(14 мс) на участок диаметром 33 мм каждой из двух сетчаток; по критерию воспринимаемой реакции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3881" marR="53881" marT="0" marB="0">
                    <a:solidFill>
                      <a:schemeClr val="accent2">
                        <a:lumMod val="20000"/>
                        <a:lumOff val="8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Pape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R., </a:t>
                      </a:r>
                      <a:r>
                        <a:rPr lang="en-US" sz="13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Zakovsky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J. </a:t>
                      </a:r>
                      <a:r>
                        <a:rPr lang="en-US" sz="13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Fortschr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en-US" sz="13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Geb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en-US" sz="13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Roentgenstrahlen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80 (1954)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Гуртовой Г.К., </a:t>
                      </a:r>
                      <a:r>
                        <a:rPr lang="ru-RU" sz="13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Бурдянская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Е.О. «Биофизика», 4, 6, 708 (1959)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3881" marR="53881" marT="0" marB="0">
                    <a:solidFill>
                      <a:schemeClr val="accent2">
                        <a:lumMod val="20000"/>
                        <a:lumOff val="80000"/>
                        <a:alpha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9950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577" y="806042"/>
            <a:ext cx="4251949" cy="5846882"/>
          </a:xfrm>
          <a:prstGeom prst="rect">
            <a:avLst/>
          </a:prstGeom>
          <a:noFill/>
          <a:ln w="25400">
            <a:solidFill>
              <a:schemeClr val="tx2">
                <a:lumMod val="50000"/>
                <a:alpha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108" y="3789040"/>
            <a:ext cx="4192111" cy="2863884"/>
          </a:xfrm>
          <a:prstGeom prst="rect">
            <a:avLst/>
          </a:prstGeom>
          <a:noFill/>
          <a:ln w="25400">
            <a:solidFill>
              <a:schemeClr val="tx2">
                <a:lumMod val="50000"/>
                <a:alpha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 descr="https://translate.google.com/website?sl=en&amp;tl=ru&amp;hl=ru&amp;prev=search&amp;u=http://www.spacefacts.de/bios/personal/patches/avdeyev_sergei.png">
            <a:hlinkClick r:id="rId5" tgtFrame="&quot;wall&quot;"/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042" y="1052736"/>
            <a:ext cx="2160241" cy="237497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</p:pic>
      <p:sp>
        <p:nvSpPr>
          <p:cNvPr id="2" name="Прямоугольник 1"/>
          <p:cNvSpPr/>
          <p:nvPr/>
        </p:nvSpPr>
        <p:spPr>
          <a:xfrm>
            <a:off x="1249757" y="116632"/>
            <a:ext cx="6799875" cy="52322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Сергей Авдеев – космонавт-радиобиолог</a:t>
            </a:r>
            <a:endParaRPr lang="ru-RU" sz="2800" b="1" dirty="0"/>
          </a:p>
        </p:txBody>
      </p:sp>
      <p:pic>
        <p:nvPicPr>
          <p:cNvPr id="7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55576" cy="800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58388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 Box 4"/>
          <p:cNvSpPr txBox="1">
            <a:spLocks noChangeArrowheads="1"/>
          </p:cNvSpPr>
          <p:nvPr/>
        </p:nvSpPr>
        <p:spPr bwMode="auto">
          <a:xfrm>
            <a:off x="913758" y="89436"/>
            <a:ext cx="8064896" cy="1323439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Гиперболические зависимости вероятностей </a:t>
            </a:r>
            <a:r>
              <a:rPr lang="ru-RU" altLang="ru-RU" sz="2000" dirty="0" err="1">
                <a:latin typeface="Times New Roman" pitchFamily="18" charset="0"/>
                <a:cs typeface="Times New Roman" pitchFamily="18" charset="0"/>
              </a:rPr>
              <a:t>радиоустойчивости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 ЦНС (в %) </a:t>
            </a:r>
            <a:r>
              <a:rPr lang="ru-RU" altLang="ru-RU" sz="2000" dirty="0" err="1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 системе координат: «сила – длительность» раздражающего ионизирующего воздействия. Кривые «равного эффекта», «токовая» зависимость.</a:t>
            </a:r>
          </a:p>
        </p:txBody>
      </p:sp>
      <p:sp>
        <p:nvSpPr>
          <p:cNvPr id="25602" name="Text Box 5"/>
          <p:cNvSpPr txBox="1">
            <a:spLocks noChangeArrowheads="1"/>
          </p:cNvSpPr>
          <p:nvPr/>
        </p:nvSpPr>
        <p:spPr bwMode="auto">
          <a:xfrm>
            <a:off x="1668811" y="6271241"/>
            <a:ext cx="6554787" cy="584775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  <a:effectLst>
            <a:prstShdw prst="shdw17" dist="17961" dir="2700000">
              <a:srgbClr val="988492"/>
            </a:prstShdw>
          </a:effectLst>
        </p:spPr>
        <p:txBody>
          <a:bodyPr>
            <a:spAutoFit/>
          </a:bodyPr>
          <a:lstStyle/>
          <a:p>
            <a:pPr algn="ctr"/>
            <a:r>
              <a:rPr lang="ru-RU" altLang="ru-RU" sz="1600" dirty="0">
                <a:latin typeface="Times New Roman" pitchFamily="18" charset="0"/>
                <a:cs typeface="Times New Roman" pitchFamily="18" charset="0"/>
              </a:rPr>
              <a:t>По оси абсцисс – время облучения, с; по оси ординат – мощность дозы, Р/с (Ушаков И.Б., Карпов В.Н., 1997).  </a:t>
            </a:r>
          </a:p>
        </p:txBody>
      </p:sp>
      <p:pic>
        <p:nvPicPr>
          <p:cNvPr id="64519" name="Picture 7" descr="рис_01"/>
          <p:cNvPicPr>
            <a:picLocks noChangeAspect="1" noChangeArrowheads="1"/>
          </p:cNvPicPr>
          <p:nvPr/>
        </p:nvPicPr>
        <p:blipFill>
          <a:blip r:embed="rId3" cstate="print">
            <a:lum contrast="12000"/>
          </a:blip>
          <a:srcRect/>
          <a:stretch>
            <a:fillRect/>
          </a:stretch>
        </p:blipFill>
        <p:spPr bwMode="auto">
          <a:xfrm>
            <a:off x="2497487" y="1412875"/>
            <a:ext cx="4897437" cy="47117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  <a:effectLst>
            <a:outerShdw dist="107763" dir="2700000" algn="ctr" rotWithShape="0">
              <a:schemeClr val="tx1">
                <a:alpha val="50000"/>
              </a:schemeClr>
            </a:outerShdw>
          </a:effectLst>
        </p:spPr>
      </p:pic>
      <p:pic>
        <p:nvPicPr>
          <p:cNvPr id="6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99593" cy="9525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 Box 4"/>
          <p:cNvSpPr txBox="1">
            <a:spLocks noChangeArrowheads="1"/>
          </p:cNvSpPr>
          <p:nvPr/>
        </p:nvSpPr>
        <p:spPr bwMode="auto">
          <a:xfrm>
            <a:off x="1075063" y="16396"/>
            <a:ext cx="7921005" cy="461665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dirty="0">
                <a:latin typeface="Times New Roman" pitchFamily="18" charset="0"/>
                <a:cs typeface="Times New Roman" pitchFamily="18" charset="0"/>
              </a:rPr>
              <a:t>Нейрон как микродозиметр</a:t>
            </a:r>
            <a:r>
              <a:rPr lang="en-US" alt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400" dirty="0">
                <a:latin typeface="Times New Roman" pitchFamily="18" charset="0"/>
                <a:cs typeface="Times New Roman" pitchFamily="18" charset="0"/>
              </a:rPr>
              <a:t>ионизирующего излучения</a:t>
            </a:r>
          </a:p>
        </p:txBody>
      </p:sp>
      <p:pic>
        <p:nvPicPr>
          <p:cNvPr id="6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516" cy="725839"/>
          </a:xfrm>
          <a:prstGeom prst="rect">
            <a:avLst/>
          </a:prstGeom>
          <a:noFill/>
        </p:spPr>
      </p:pic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6956857" y="1340768"/>
            <a:ext cx="2160365" cy="1944216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/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Карпов Владимир Никитович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(1952 – 2013) – доктор биологических наук, профессор. Выпускник МИФИ. </a:t>
            </a:r>
          </a:p>
        </p:txBody>
      </p:sp>
      <p:pic>
        <p:nvPicPr>
          <p:cNvPr id="26627" name="Picture 35" descr="Graphic2"/>
          <p:cNvPicPr>
            <a:picLocks noChangeAspect="1" noChangeArrowheads="1"/>
          </p:cNvPicPr>
          <p:nvPr/>
        </p:nvPicPr>
        <p:blipFill>
          <a:blip r:embed="rId4" cstate="print">
            <a:lum bright="12000"/>
          </a:blip>
          <a:srcRect/>
          <a:stretch>
            <a:fillRect/>
          </a:stretch>
        </p:blipFill>
        <p:spPr bwMode="auto">
          <a:xfrm>
            <a:off x="0" y="725839"/>
            <a:ext cx="4418958" cy="5583102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4392613" y="4000617"/>
            <a:ext cx="4572000" cy="2308324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>
            <a:spAutoFit/>
          </a:bodyPr>
          <a:lstStyle/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 новаций: радиобиология, профессиональная надежность и здоровье, математическое планирование и системные исследования воздействий факторов различной энергетической природы. Участвовал в ликвидации последствий аварии на Чернобыльской АЭС.</a:t>
            </a:r>
            <a:endParaRPr lang="ru-RU" sz="1800" dirty="0"/>
          </a:p>
        </p:txBody>
      </p:sp>
      <p:pic>
        <p:nvPicPr>
          <p:cNvPr id="7" name="Объект 3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6582" y="847968"/>
            <a:ext cx="2313282" cy="3084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tx1">
                <a:lumMod val="95000"/>
                <a:lumOff val="5000"/>
                <a:alpha val="7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sp>
        <p:nvSpPr>
          <p:cNvPr id="26626" name="Text Box 23"/>
          <p:cNvSpPr txBox="1">
            <a:spLocks noChangeArrowheads="1"/>
          </p:cNvSpPr>
          <p:nvPr/>
        </p:nvSpPr>
        <p:spPr bwMode="auto">
          <a:xfrm>
            <a:off x="322263" y="6253163"/>
            <a:ext cx="8642350" cy="523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A5C"/>
            </a:prstShdw>
          </a:effectLst>
        </p:spPr>
        <p:txBody>
          <a:bodyPr>
            <a:spAutoFit/>
          </a:bodyPr>
          <a:lstStyle/>
          <a:p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А – схема расположения чувствительной области;</a:t>
            </a:r>
          </a:p>
          <a:p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Б – ионные каналы в качестве чувствительных к излучению микроэлементов возбудимой мембраны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1115616" y="116632"/>
            <a:ext cx="7819256" cy="1107996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Типичные гиперболические зависимости равных эффектов для соотношений «интенсивность-длительность» воздействия излучений и других физических факторов</a:t>
            </a:r>
          </a:p>
        </p:txBody>
      </p:sp>
      <p:sp>
        <p:nvSpPr>
          <p:cNvPr id="35849" name="Text Box 9"/>
          <p:cNvSpPr txBox="1">
            <a:spLocks noChangeArrowheads="1"/>
          </p:cNvSpPr>
          <p:nvPr/>
        </p:nvSpPr>
        <p:spPr bwMode="auto">
          <a:xfrm>
            <a:off x="135376" y="1524000"/>
            <a:ext cx="4572000" cy="4801314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81000" indent="-290513" algn="just"/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- резервное время на высотах 7-12 км при дыхании воздухом: </a:t>
            </a: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по оси абсцисс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- время, мин; </a:t>
            </a: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по оси ординат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высота, км;</a:t>
            </a:r>
          </a:p>
          <a:p>
            <a:pPr marL="381000" indent="-290513" algn="just"/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- устойчивость человека к действию перегрузок различного направления (логарифмический масштаб): </a:t>
            </a: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по оси абсцисс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- время, мин; </a:t>
            </a: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по оси ординат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1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перегрузка, ед.;</a:t>
            </a:r>
          </a:p>
          <a:p>
            <a:pPr marL="381000" indent="-290513" algn="just"/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- допустимое время пребывания в шуме без использования индивидуальных средств защиты: </a:t>
            </a: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по оси абсцисс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- время, с; </a:t>
            </a: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по оси ординат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1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уровень шума, дБ(А);</a:t>
            </a:r>
          </a:p>
          <a:p>
            <a:pPr marL="381000" indent="-290513" algn="just"/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- способ определения эквивалентных и эффективных уровней экстремальных воздействий в любой момент времени.</a:t>
            </a:r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4972472" y="1371600"/>
            <a:ext cx="3962400" cy="5334000"/>
            <a:chOff x="3024" y="864"/>
            <a:chExt cx="2496" cy="3360"/>
          </a:xfrm>
        </p:grpSpPr>
        <p:sp>
          <p:nvSpPr>
            <p:cNvPr id="35842" name="Rectangle 2"/>
            <p:cNvSpPr>
              <a:spLocks noChangeArrowheads="1"/>
            </p:cNvSpPr>
            <p:nvPr/>
          </p:nvSpPr>
          <p:spPr bwMode="auto">
            <a:xfrm>
              <a:off x="3120" y="960"/>
              <a:ext cx="2400" cy="3264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3024" y="864"/>
              <a:ext cx="2400" cy="3285"/>
              <a:chOff x="3024" y="864"/>
              <a:chExt cx="2400" cy="3285"/>
            </a:xfrm>
          </p:grpSpPr>
          <p:sp>
            <p:nvSpPr>
              <p:cNvPr id="35855" name="Rectangle 15"/>
              <p:cNvSpPr>
                <a:spLocks noChangeArrowheads="1"/>
              </p:cNvSpPr>
              <p:nvPr/>
            </p:nvSpPr>
            <p:spPr bwMode="auto">
              <a:xfrm>
                <a:off x="3024" y="864"/>
                <a:ext cx="2400" cy="3264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35856" name="Picture 16" descr="15-г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contrast="18000"/>
              </a:blip>
              <a:srcRect/>
              <a:stretch>
                <a:fillRect/>
              </a:stretch>
            </p:blipFill>
            <p:spPr bwMode="auto">
              <a:xfrm>
                <a:off x="3089" y="981"/>
                <a:ext cx="2306" cy="3168"/>
              </a:xfrm>
              <a:prstGeom prst="rect">
                <a:avLst/>
              </a:prstGeom>
              <a:noFill/>
            </p:spPr>
          </p:pic>
        </p:grpSp>
      </p:grpSp>
      <p:pic>
        <p:nvPicPr>
          <p:cNvPr id="9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99593" cy="9525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65" name="Rectangle 13"/>
          <p:cNvSpPr>
            <a:spLocks noChangeArrowheads="1"/>
          </p:cNvSpPr>
          <p:nvPr/>
        </p:nvSpPr>
        <p:spPr bwMode="auto">
          <a:xfrm>
            <a:off x="323850" y="5229225"/>
            <a:ext cx="8569325" cy="1439863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prstShdw prst="shdw17" dist="17961" dir="2700000">
              <a:srgbClr val="FFFFCC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166" name="Text Box 14"/>
          <p:cNvSpPr txBox="1">
            <a:spLocks noChangeArrowheads="1"/>
          </p:cNvSpPr>
          <p:nvPr/>
        </p:nvSpPr>
        <p:spPr bwMode="auto">
          <a:xfrm>
            <a:off x="1187625" y="0"/>
            <a:ext cx="7272808" cy="830997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663575"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0" hangingPunct="0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Резистентность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центральной нервной</a:t>
            </a:r>
          </a:p>
          <a:p>
            <a:pPr algn="ctr" eaLnBrk="0" hangingPunct="0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системы в зависимости от дозы облучения</a:t>
            </a:r>
          </a:p>
        </p:txBody>
      </p:sp>
      <p:sp>
        <p:nvSpPr>
          <p:cNvPr id="49167" name="Text Box 15"/>
          <p:cNvSpPr txBox="1">
            <a:spLocks noChangeArrowheads="1"/>
          </p:cNvSpPr>
          <p:nvPr/>
        </p:nvSpPr>
        <p:spPr bwMode="auto">
          <a:xfrm>
            <a:off x="395288" y="5302250"/>
            <a:ext cx="8497887" cy="1384995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860425">
              <a:defRPr>
                <a:solidFill>
                  <a:schemeClr val="tx1"/>
                </a:solidFill>
                <a:latin typeface="Arial" charset="0"/>
              </a:defRPr>
            </a:lvl2pPr>
            <a:lvl3pPr marL="1050925"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0" hangingPunct="0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 – половое поведение;</a:t>
            </a:r>
          </a:p>
          <a:p>
            <a:pPr algn="just" eaLnBrk="0" hangingPunct="0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2 – условно-рефлекторная деятельность;</a:t>
            </a:r>
          </a:p>
          <a:p>
            <a:pPr algn="just" eaLnBrk="0" hangingPunct="0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3 – поведение обученных животных;</a:t>
            </a:r>
          </a:p>
          <a:p>
            <a:pPr algn="just" eaLnBrk="0" hangingPunct="0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4 – поведение животных, способных решить задачу;</a:t>
            </a:r>
          </a:p>
          <a:p>
            <a:pPr algn="just" eaLnBrk="0" hangingPunct="0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5 – принятие недетерминированных («</a:t>
            </a:r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инсайт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») решений;</a:t>
            </a:r>
          </a:p>
          <a:p>
            <a:pPr algn="just" eaLnBrk="0" hangingPunct="0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6 – радиационное поражение вегетативной нервной системы.</a:t>
            </a:r>
          </a:p>
        </p:txBody>
      </p:sp>
      <p:sp>
        <p:nvSpPr>
          <p:cNvPr id="49168" name="Text Box 16"/>
          <p:cNvSpPr txBox="1">
            <a:spLocks noChangeArrowheads="1"/>
          </p:cNvSpPr>
          <p:nvPr/>
        </p:nvSpPr>
        <p:spPr bwMode="auto">
          <a:xfrm>
            <a:off x="5292725" y="5302250"/>
            <a:ext cx="3527425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860425">
              <a:defRPr>
                <a:solidFill>
                  <a:schemeClr val="tx1"/>
                </a:solidFill>
                <a:latin typeface="Arial" charset="0"/>
              </a:defRPr>
            </a:lvl2pPr>
            <a:lvl3pPr marL="1050925"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0" hangingPunct="0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 оси абсцисс – поглощенная доза, Гр;</a:t>
            </a:r>
          </a:p>
          <a:p>
            <a:pPr algn="just" eaLnBrk="0" hangingPunct="0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 оси ординат – вероятность, </a:t>
            </a:r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отн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. ед.</a:t>
            </a:r>
          </a:p>
          <a:p>
            <a:pPr algn="just" eaLnBrk="0" hangingPunct="0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(Ушаков, Карпов, 1997)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9169" name="Picture 17" descr="рис_02"/>
          <p:cNvPicPr>
            <a:picLocks noChangeAspect="1" noChangeArrowheads="1"/>
          </p:cNvPicPr>
          <p:nvPr/>
        </p:nvPicPr>
        <p:blipFill>
          <a:blip r:embed="rId3" cstate="print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462" y="981075"/>
            <a:ext cx="4752975" cy="3960813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  <a:effectLst>
            <a:outerShdw dist="107763" dir="2700000" algn="ctr" rotWithShape="0">
              <a:schemeClr val="tx1">
                <a:alpha val="50000"/>
              </a:schemeClr>
            </a:outerShdw>
          </a:effectLst>
        </p:spPr>
      </p:pic>
      <p:pic>
        <p:nvPicPr>
          <p:cNvPr id="7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99593" cy="9525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5162222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Рисунок 1" descr="ДН_одн"/>
          <p:cNvPicPr>
            <a:picLocks noChangeAspect="1" noChangeArrowheads="1"/>
          </p:cNvPicPr>
          <p:nvPr/>
        </p:nvPicPr>
        <p:blipFill>
          <a:blip r:embed="rId3" cstate="print"/>
          <a:srcRect l="12257" t="2545" r="24515" b="10579"/>
          <a:stretch>
            <a:fillRect/>
          </a:stretch>
        </p:blipFill>
        <p:spPr bwMode="auto">
          <a:xfrm>
            <a:off x="755576" y="2012665"/>
            <a:ext cx="4013597" cy="3858769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</p:pic>
      <p:pic>
        <p:nvPicPr>
          <p:cNvPr id="38914" name="Рисунок 2" descr="ДН_О"/>
          <p:cNvPicPr>
            <a:picLocks noChangeAspect="1" noChangeArrowheads="1"/>
          </p:cNvPicPr>
          <p:nvPr/>
        </p:nvPicPr>
        <p:blipFill>
          <a:blip r:embed="rId4" cstate="print"/>
          <a:srcRect l="7596" t="3957" r="25108" b="5031"/>
          <a:stretch>
            <a:fillRect/>
          </a:stretch>
        </p:blipFill>
        <p:spPr bwMode="auto">
          <a:xfrm>
            <a:off x="4918186" y="2012665"/>
            <a:ext cx="3901964" cy="3858769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</p:pic>
      <p:sp>
        <p:nvSpPr>
          <p:cNvPr id="38915" name="Подзаголовок 4"/>
          <p:cNvSpPr>
            <a:spLocks noGrp="1"/>
          </p:cNvSpPr>
          <p:nvPr>
            <p:ph type="subTitle" idx="4294967295"/>
          </p:nvPr>
        </p:nvSpPr>
        <p:spPr>
          <a:xfrm>
            <a:off x="179512" y="5871434"/>
            <a:ext cx="8821613" cy="986566"/>
          </a:xfr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/>
          <a:lstStyle/>
          <a:p>
            <a:pPr algn="ctr" eaLnBrk="1" hangingPunct="1">
              <a:lnSpc>
                <a:spcPct val="80000"/>
              </a:lnSpc>
              <a:spcBef>
                <a:spcPct val="60000"/>
              </a:spcBef>
              <a:buFont typeface="Arial" charset="0"/>
              <a:buNone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Примечание:  </a:t>
            </a:r>
            <a:r>
              <a:rPr lang="en-US" sz="1400" b="1" i="1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– коэффициент корреляции, </a:t>
            </a:r>
            <a:r>
              <a:rPr lang="en-US" sz="1400" b="1" i="1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1400" b="1" i="1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– коэффициент диагностической значимости.</a:t>
            </a:r>
          </a:p>
          <a:p>
            <a:pPr algn="ctr" eaLnBrk="1" hangingPunct="1">
              <a:lnSpc>
                <a:spcPct val="80000"/>
              </a:lnSpc>
              <a:buFont typeface="Arial" charset="0"/>
              <a:buNone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А - деструктивные нейроны мозжечка = 0,2988+0,3505х+2,2481у–0,2350х</a:t>
            </a:r>
            <a:r>
              <a:rPr lang="ru-RU" sz="1400" b="1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–5,3769у</a:t>
            </a:r>
            <a:r>
              <a:rPr lang="ru-RU" sz="1400" b="1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+3,4404у</a:t>
            </a:r>
            <a:r>
              <a:rPr lang="ru-RU" sz="1400" b="1" baseline="30000" dirty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=0,55; 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1400" b="1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=0,74)</a:t>
            </a:r>
          </a:p>
          <a:p>
            <a:pPr algn="ctr" eaLnBrk="1" hangingPunct="1">
              <a:lnSpc>
                <a:spcPct val="80000"/>
              </a:lnSpc>
              <a:buFont typeface="Arial" charset="0"/>
              <a:buNone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Б - деструктивные нейроны теменной коры = 0,5388+1,6997x–10,5959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²+9,0057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³+0,1395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² (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=0,27; 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1400" b="1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=0,52)</a:t>
            </a:r>
          </a:p>
        </p:txBody>
      </p:sp>
      <p:sp>
        <p:nvSpPr>
          <p:cNvPr id="38917" name="Text Box 6"/>
          <p:cNvSpPr txBox="1">
            <a:spLocks noChangeArrowheads="1"/>
          </p:cNvSpPr>
          <p:nvPr/>
        </p:nvSpPr>
        <p:spPr bwMode="auto">
          <a:xfrm>
            <a:off x="2762374" y="1643333"/>
            <a:ext cx="360363" cy="369332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38918" name="Text Box 7"/>
          <p:cNvSpPr txBox="1">
            <a:spLocks noChangeArrowheads="1"/>
          </p:cNvSpPr>
          <p:nvPr/>
        </p:nvSpPr>
        <p:spPr bwMode="auto">
          <a:xfrm>
            <a:off x="7173711" y="1643333"/>
            <a:ext cx="360363" cy="366712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>
                <a:latin typeface="Times New Roman" pitchFamily="18" charset="0"/>
                <a:cs typeface="Times New Roman" pitchFamily="18" charset="0"/>
              </a:rPr>
              <a:t>Б</a:t>
            </a:r>
          </a:p>
        </p:txBody>
      </p:sp>
      <p:sp>
        <p:nvSpPr>
          <p:cNvPr id="38919" name="Прямоугольник 1"/>
          <p:cNvSpPr>
            <a:spLocks noChangeArrowheads="1"/>
          </p:cNvSpPr>
          <p:nvPr/>
        </p:nvSpPr>
        <p:spPr bwMode="auto">
          <a:xfrm>
            <a:off x="1101836" y="188640"/>
            <a:ext cx="7632700" cy="1200329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Arial" charset="0"/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Зависимость доли деструктивных нейронов (ДН) мозжечка и теменной коры крыс от дозы облучения (10-100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сГр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 и времени пострадиационного периода</a:t>
            </a:r>
          </a:p>
        </p:txBody>
      </p:sp>
      <p:pic>
        <p:nvPicPr>
          <p:cNvPr id="9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99593" cy="9525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3" name="Picture 2" descr="C:\Users\1\Desktop\Обложка Ушаков Малые радиационные воздействия Вариант 2 7БЦ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7939"/>
            <a:ext cx="3624262" cy="260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4" name="Рисунок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02" y="1087663"/>
            <a:ext cx="3622057" cy="2490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5" name="Прямоугольник 6"/>
          <p:cNvSpPr>
            <a:spLocks noChangeArrowheads="1"/>
          </p:cNvSpPr>
          <p:nvPr/>
        </p:nvSpPr>
        <p:spPr bwMode="auto">
          <a:xfrm>
            <a:off x="3624262" y="517776"/>
            <a:ext cx="5519740" cy="6230424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ru-RU" sz="145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ЦНС обладает безусловной </a:t>
            </a:r>
            <a:r>
              <a:rPr lang="ru-RU" sz="1450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ЧУВСТВИТЕЛЬНОСТЬЮ </a:t>
            </a:r>
            <a:r>
              <a:rPr lang="ru-RU" sz="145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радиационному фактору в малых дозах. Изменения неспецифичны, </a:t>
            </a:r>
            <a:r>
              <a:rPr lang="ru-RU" sz="1450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протекают волнообразно и не имеют линейной дозовой или временной зависимости. </a:t>
            </a:r>
            <a:r>
              <a:rPr lang="ru-RU" sz="145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Они есть и в контроле и различаются с опытом лишь процентным соотношением.</a:t>
            </a:r>
          </a:p>
          <a:p>
            <a:pPr algn="just">
              <a:lnSpc>
                <a:spcPct val="115000"/>
              </a:lnSpc>
            </a:pPr>
            <a:r>
              <a:rPr lang="ru-RU" sz="145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При всех дозах и сроках преобладают </a:t>
            </a:r>
            <a:r>
              <a:rPr lang="ru-RU" sz="1450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ПОГРАНИЧНЫЕ</a:t>
            </a:r>
            <a:r>
              <a:rPr lang="ru-RU" sz="145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сдвиги, отражающие различные варианты физиологической нормы нейронов. Они обратимы и при определенных условиях на их основе могут возникать различные формы адаптационных или </a:t>
            </a:r>
            <a:r>
              <a:rPr lang="ru-RU" sz="145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альтеративных</a:t>
            </a:r>
            <a:r>
              <a:rPr lang="ru-RU" sz="145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изменений.</a:t>
            </a:r>
          </a:p>
          <a:p>
            <a:pPr algn="just">
              <a:lnSpc>
                <a:spcPct val="115000"/>
              </a:lnSpc>
            </a:pPr>
            <a:r>
              <a:rPr lang="ru-RU" sz="145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Облучение вызывает более выраженные, чем в возрастном контроле </a:t>
            </a:r>
            <a:r>
              <a:rPr lang="ru-RU" sz="1450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ИЗМЕНЕНИЯ СООТНОШЕНИЙ </a:t>
            </a:r>
            <a:r>
              <a:rPr lang="ru-RU" sz="145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различных типов нейронов, происходящие в пределах функциональной нормы: сохраняется целостность ядра, ядрышка и цитоплазмы; сдвиги обратимы.</a:t>
            </a:r>
          </a:p>
          <a:p>
            <a:pPr algn="just">
              <a:lnSpc>
                <a:spcPct val="115000"/>
              </a:lnSpc>
            </a:pPr>
            <a:r>
              <a:rPr lang="ru-RU" sz="145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 </a:t>
            </a:r>
            <a:r>
              <a:rPr lang="ru-RU" sz="1450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течение  жизни СНИЖАЮТСЯ РАЗМЕРЫ НЕЙРОНОВ: облучение в дозах 10 и 100 </a:t>
            </a:r>
            <a:r>
              <a:rPr lang="ru-RU" sz="1450" dirty="0" err="1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сГр</a:t>
            </a:r>
            <a:r>
              <a:rPr lang="ru-RU" sz="1450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усиливает этот процесс, </a:t>
            </a:r>
            <a:r>
              <a:rPr lang="ru-RU" sz="145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 в дозах 20 и 50 </a:t>
            </a:r>
            <a:r>
              <a:rPr lang="ru-RU" sz="145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сГр</a:t>
            </a:r>
            <a:r>
              <a:rPr lang="ru-RU" sz="145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не изменяет. После 18 месяцев независимо от дозы облучения содержание белка в нейронах снижалось.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145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5. Практически все изучаемые показатели были более лабильными при самой малой исследуемой </a:t>
            </a:r>
            <a:r>
              <a:rPr lang="ru-RU" sz="1450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дозе 10 </a:t>
            </a:r>
            <a:r>
              <a:rPr lang="ru-RU" sz="1450" dirty="0" err="1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сГр</a:t>
            </a:r>
            <a:r>
              <a:rPr lang="ru-RU" sz="1450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ru-RU" sz="145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 </a:t>
            </a:r>
            <a:r>
              <a:rPr lang="ru-RU" sz="1450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вероятно свидетельствует о «РАЗДРАЖАЮЩЕМ» эффекте малых доз.</a:t>
            </a:r>
          </a:p>
        </p:txBody>
      </p:sp>
      <p:sp>
        <p:nvSpPr>
          <p:cNvPr id="40966" name="Прямоугольник 7"/>
          <p:cNvSpPr>
            <a:spLocks noChangeArrowheads="1"/>
          </p:cNvSpPr>
          <p:nvPr/>
        </p:nvSpPr>
        <p:spPr bwMode="auto">
          <a:xfrm>
            <a:off x="1112838" y="711"/>
            <a:ext cx="7707634" cy="517065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ВЛИЯНИЕ МАЛЫХ ДОЗ НА ГОЛОВНОЙ МОЗГ </a:t>
            </a:r>
          </a:p>
        </p:txBody>
      </p:sp>
      <p:pic>
        <p:nvPicPr>
          <p:cNvPr id="7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99593" cy="9525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2"/>
          <p:cNvSpPr>
            <a:spLocks noChangeArrowheads="1"/>
          </p:cNvSpPr>
          <p:nvPr/>
        </p:nvSpPr>
        <p:spPr bwMode="auto">
          <a:xfrm>
            <a:off x="1043608" y="0"/>
            <a:ext cx="7797180" cy="2616101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ОБЭ протонов и ускоренных многозарядных ионов, моделирующих эффекты тяжелых заряженных частиц галактических космических лучей </a:t>
            </a:r>
          </a:p>
          <a:p>
            <a:pPr algn="ctr"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Эксперименты на ускорителях </a:t>
            </a:r>
          </a:p>
          <a:p>
            <a:pPr algn="ctr">
              <a:defRPr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4842" y="1877437"/>
            <a:ext cx="7374711" cy="2737023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</p:pic>
      <p:sp>
        <p:nvSpPr>
          <p:cNvPr id="22533" name="Прямоугольник 9"/>
          <p:cNvSpPr>
            <a:spLocks noChangeArrowheads="1"/>
          </p:cNvSpPr>
          <p:nvPr/>
        </p:nvSpPr>
        <p:spPr bwMode="auto">
          <a:xfrm>
            <a:off x="449795" y="4653136"/>
            <a:ext cx="8390993" cy="2123658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457200"/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Гамма-облучение крыс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установке ГОБО-60 с источником </a:t>
            </a:r>
            <a:r>
              <a:rPr lang="ru-RU" sz="1600" baseline="30000" dirty="0">
                <a:latin typeface="Times New Roman" pitchFamily="18" charset="0"/>
                <a:cs typeface="Times New Roman" pitchFamily="18" charset="0"/>
              </a:rPr>
              <a:t>137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Cs (72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г-экв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Ra)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при 2.34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сГр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ч. В течение месяца было проведено 6 суточных сеансов облучения с интервалами от 3 до 5 суток. </a:t>
            </a:r>
          </a:p>
          <a:p>
            <a:pPr indent="457200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Суммарная доза облучения составила </a:t>
            </a: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 Гр. </a:t>
            </a:r>
          </a:p>
          <a:p>
            <a:pPr indent="457200"/>
            <a:r>
              <a:rPr lang="ru-RU" sz="1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Облучение протонами и ионами углерода-12 проводили на установках «Фазотрон» и «</a:t>
            </a:r>
            <a:r>
              <a:rPr lang="ru-RU" sz="1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Нуклотрон</a:t>
            </a:r>
            <a:r>
              <a:rPr lang="ru-RU" sz="1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 соответственно в ОИЯИ (Дубна). </a:t>
            </a:r>
          </a:p>
          <a:p>
            <a:pPr indent="457200"/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Дозы протонов (165 МэВ) 1.5 и 3 Гр, доза облучения ионами углерода – 1 Гр,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энергия 160 МэВ; линейная передача энергии – 0.53 кэВ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микрон.</a:t>
            </a:r>
            <a:endParaRPr lang="ru-RU" sz="1600" dirty="0"/>
          </a:p>
        </p:txBody>
      </p:sp>
      <p:pic>
        <p:nvPicPr>
          <p:cNvPr id="6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99593" cy="9525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Прямоугольник 2"/>
          <p:cNvSpPr>
            <a:spLocks noChangeArrowheads="1"/>
          </p:cNvSpPr>
          <p:nvPr/>
        </p:nvSpPr>
        <p:spPr bwMode="auto">
          <a:xfrm>
            <a:off x="4067175" y="1773207"/>
            <a:ext cx="4864100" cy="5062924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19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Нарушения от тяжелых ионов даже в малых дозах развиваются и усиливаются во времени. 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При воздействии ионов </a:t>
            </a:r>
            <a:r>
              <a:rPr lang="en-US" sz="1900" baseline="30000" dirty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,  с меньшей относительной биологической эффективностью, чем у </a:t>
            </a:r>
            <a:r>
              <a:rPr lang="ru-RU" sz="1900" baseline="30000" dirty="0">
                <a:latin typeface="Times New Roman" pitchFamily="18" charset="0"/>
                <a:cs typeface="Times New Roman" pitchFamily="18" charset="0"/>
              </a:rPr>
              <a:t>56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, и </a:t>
            </a:r>
            <a:r>
              <a:rPr lang="ru-RU" sz="19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 более ранних сроках, чем при </a:t>
            </a:r>
            <a:r>
              <a:rPr lang="ru-RU" sz="19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гамма-облучении</a:t>
            </a:r>
            <a:r>
              <a:rPr lang="ru-RU" sz="19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происходят СУЩЕСТВЕННЫЕ ИЗМЕНЕНИЯ в обмене моноаминов в мозге, причем наиболее чувствительными структурами являются ПРЕФРОНТАЛЬНАЯ КОРА, </a:t>
            </a:r>
            <a:r>
              <a:rPr lang="en-US" sz="19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nucleus </a:t>
            </a:r>
            <a:r>
              <a:rPr lang="en-US" sz="19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accumbens</a:t>
            </a:r>
            <a:r>
              <a:rPr lang="ru-RU" sz="19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и ГИППОКАМП. 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В то же время эффекты воздействия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высоко-энергетических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ПРОТОНОВ в аналогичных дозах практически аналогичны эффектам гамма-излучений и могут быть оценены как незначительные.</a:t>
            </a:r>
            <a:endParaRPr lang="ru-RU" sz="19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31266" y="31012"/>
            <a:ext cx="7705725" cy="830997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ОБЭ тяжелых заряженных частиц галактических космических лучей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9940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241" y="1916113"/>
            <a:ext cx="3469641" cy="4537223"/>
          </a:xfrm>
          <a:prstGeom prst="rect">
            <a:avLst/>
          </a:prstGeom>
          <a:noFill/>
          <a:ln w="9525">
            <a:solidFill>
              <a:schemeClr val="tx1">
                <a:alpha val="50195"/>
              </a:schemeClr>
            </a:solidFill>
            <a:miter lim="800000"/>
            <a:headEnd/>
            <a:tailEnd/>
          </a:ln>
          <a:effectLst>
            <a:outerShdw dist="35921" dir="2700000" algn="ctr" rotWithShape="0">
              <a:schemeClr val="bg2">
                <a:alpha val="62999"/>
              </a:schemeClr>
            </a:outerShdw>
          </a:effectLst>
        </p:spPr>
      </p:pic>
      <p:pic>
        <p:nvPicPr>
          <p:cNvPr id="6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99593" cy="9525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6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ъект 2"/>
          <p:cNvSpPr>
            <a:spLocks noGrp="1"/>
          </p:cNvSpPr>
          <p:nvPr>
            <p:ph idx="4294967295"/>
          </p:nvPr>
        </p:nvSpPr>
        <p:spPr>
          <a:xfrm>
            <a:off x="995943" y="548680"/>
            <a:ext cx="8064500" cy="2952328"/>
          </a:xfrm>
          <a:solidFill>
            <a:schemeClr val="bg1">
              <a:alpha val="80000"/>
            </a:schemeClr>
          </a:solidFill>
          <a:ln w="9525">
            <a:solidFill>
              <a:schemeClr val="accent1"/>
            </a:solidFill>
          </a:ln>
        </p:spPr>
        <p:txBody>
          <a:bodyPr/>
          <a:lstStyle/>
          <a:p>
            <a:pPr marL="0" indent="0" eaLnBrk="1" hangingPunct="1">
              <a:lnSpc>
                <a:spcPct val="150000"/>
              </a:lnSpc>
              <a:spcAft>
                <a:spcPts val="1000"/>
              </a:spcAft>
              <a:buNone/>
              <a:defRPr/>
            </a:pPr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Работы Евгения Александровича Красавина – основа будущего развития радиобиологии </a:t>
            </a:r>
            <a:r>
              <a:rPr lang="ru-RU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плотноионизирующих</a:t>
            </a:r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излучений </a:t>
            </a:r>
          </a:p>
          <a:p>
            <a:pPr marL="0" indent="0" eaLnBrk="1" hangingPunct="1">
              <a:lnSpc>
                <a:spcPct val="150000"/>
              </a:lnSpc>
              <a:spcAft>
                <a:spcPts val="1000"/>
              </a:spcAft>
              <a:buNone/>
              <a:defRPr/>
            </a:pPr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Земле и в Космосе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ctr" eaLnBrk="1" hangingPunct="1">
              <a:lnSpc>
                <a:spcPct val="150000"/>
              </a:lnSpc>
              <a:spcAft>
                <a:spcPts val="1000"/>
              </a:spcAft>
              <a:buNone/>
              <a:defRPr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0" name="Text Box 5"/>
          <p:cNvSpPr txBox="1">
            <a:spLocks noChangeArrowheads="1"/>
          </p:cNvSpPr>
          <p:nvPr/>
        </p:nvSpPr>
        <p:spPr bwMode="auto">
          <a:xfrm>
            <a:off x="0" y="4869160"/>
            <a:ext cx="5868144" cy="550920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27000">
              <a:lnSpc>
                <a:spcPct val="116000"/>
              </a:lnSpc>
            </a:pPr>
            <a:r>
              <a:rPr lang="ru-RU" sz="1400" dirty="0">
                <a:latin typeface="Times New Roman" panose="02020603050405020304" pitchFamily="18" charset="0"/>
              </a:rPr>
              <a:t>                                          </a:t>
            </a:r>
            <a:r>
              <a:rPr lang="ru-RU" sz="2800" dirty="0">
                <a:latin typeface="Times New Roman" panose="02020603050405020304" pitchFamily="18" charset="0"/>
              </a:rPr>
              <a:t>20.04.1942 – 17.07.2025</a:t>
            </a:r>
            <a:endParaRPr lang="ru-RU" sz="2800" dirty="0"/>
          </a:p>
        </p:txBody>
      </p:sp>
      <p:pic>
        <p:nvPicPr>
          <p:cNvPr id="6" name="Picture 2" descr="C:\Users\Антон\Desktop\Дела и дни\2025\10. Октябрь\13.10.2025\Сделать презентацию с 3 слайда\10=слайд\КРАСАВИН Евгений Александрович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389673"/>
            <a:ext cx="3118288" cy="4258363"/>
          </a:xfrm>
          <a:prstGeom prst="rect">
            <a:avLst/>
          </a:prstGeom>
          <a:noFill/>
          <a:ln w="25400">
            <a:solidFill>
              <a:schemeClr val="accent1">
                <a:alpha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858236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6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94251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-1" y="3068960"/>
            <a:ext cx="9144000" cy="3785652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Е.А. Красавиным была выдвинута и экспериментально обоснована 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новая концепция радиационного риска при пилотируемых полетах в дальний космос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(марсианская миссия, полеты к астероидам, лунная программа). Она базируется на результатах экспериментов, свидетельствующих о высокой 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биологической эффективности ТЗЧ, входящих в состав галактических космических лучей, которые могут обуславливать развитие когнитивных нарушений,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влияющих на операторскую деятельность экипажей в ходе полета 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(ВВПМТ). </a:t>
            </a:r>
          </a:p>
        </p:txBody>
      </p:sp>
      <p:pic>
        <p:nvPicPr>
          <p:cNvPr id="6146" name="Picture 2" descr="C:\Users\Антон\Desktop\Дела и дни\2025\10. Октябрь\13.10.2025\Сделать презентацию с 3 слайда\Исходное\5=IGOR34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7" y="0"/>
            <a:ext cx="5544616" cy="3179895"/>
          </a:xfrm>
          <a:prstGeom prst="rect">
            <a:avLst/>
          </a:prstGeom>
          <a:noFill/>
          <a:ln w="38100">
            <a:solidFill>
              <a:schemeClr val="accent1">
                <a:alpha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188640"/>
            <a:ext cx="6012160" cy="1440160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КОСМИЧЕСКАЯ РАДИОБИОЛОГИЯ</a:t>
            </a:r>
            <a:endParaRPr kumimoji="0" lang="ru-RU" sz="2000" b="1" i="0" u="none" strike="noStrike" kern="1200" cap="none" spc="0" normalizeH="0" baseline="0" noProof="0" dirty="0">
              <a:ln w="6350">
                <a:noFill/>
              </a:ln>
              <a:gradFill>
                <a:gsLst>
                  <a:gs pos="0">
                    <a:schemeClr val="accent1">
                      <a:tint val="73000"/>
                      <a:satMod val="145000"/>
                    </a:schemeClr>
                  </a:gs>
                  <a:gs pos="73000">
                    <a:schemeClr val="accent1">
                      <a:tint val="73000"/>
                      <a:satMod val="145000"/>
                    </a:schemeClr>
                  </a:gs>
                  <a:gs pos="100000">
                    <a:schemeClr val="accent1">
                      <a:tint val="83000"/>
                      <a:satMod val="143000"/>
                    </a:schemeClr>
                  </a:gs>
                </a:gsLst>
                <a:lin ang="4800000" scaled="1"/>
              </a:gra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6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Антон\Desktop\Дела и дни\2025\10. Октябрь\13.10.2025\Сделать презентацию с 3 слайда\9=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03986"/>
            <a:ext cx="6840760" cy="2910370"/>
          </a:xfrm>
          <a:prstGeom prst="rect">
            <a:avLst/>
          </a:prstGeom>
          <a:noFill/>
          <a:ln w="38100">
            <a:solidFill>
              <a:schemeClr val="accent1">
                <a:alpha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-1382" y="3075626"/>
            <a:ext cx="9144000" cy="3785652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Радиационная индукция и восстановление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двунитиевых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разрывов ДНК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гиппокампе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крыс после воздействия ускоренных ионов </a:t>
            </a:r>
            <a:r>
              <a:rPr lang="ru-RU" sz="2000" baseline="30000" dirty="0">
                <a:latin typeface="Times New Roman" pitchFamily="18" charset="0"/>
                <a:cs typeface="Times New Roman" pitchFamily="18" charset="0"/>
              </a:rPr>
              <a:t>78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Kr с энергией 2.58 ГэВ/нуклон специально изучались в лаборатории Е.А. Красавина с помощью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иммуногистохимического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окрашивания срезов мозга антителами, специфичными к белкам γH2AX и 53BP1. 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После воздействия ТЗЧ в различных структурах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гиппокампа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обнаруживаются сложные скопления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двунитиевых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разрывов.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Оказалось, что большинство очагов этих белков 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является частью сложных кластеров (~ 80 %) и они хорошо локализуются регистрируемыми белками репарации (восстановления; ~ 75 %) вдоль траекторий ТЗЧ.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Через 24 часа после облучения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гиппокампа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наблюдается эффективное устранение γH2AX/53BP1, их пик образования приходится на 4-й час после облучения. </a:t>
            </a:r>
          </a:p>
        </p:txBody>
      </p:sp>
      <p:pic>
        <p:nvPicPr>
          <p:cNvPr id="4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858236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852299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6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790228" cy="836711"/>
          </a:xfrm>
          <a:prstGeom prst="rect">
            <a:avLst/>
          </a:prstGeom>
          <a:noFill/>
        </p:spPr>
      </p:pic>
      <p:pic>
        <p:nvPicPr>
          <p:cNvPr id="8194" name="Picture 2" descr="C:\Users\Антон\Desktop\Дела и дни\2025\10. Октябрь\13.10.2025\Сделать презентацию с 3 слайда\9=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03986"/>
            <a:ext cx="6840760" cy="2910370"/>
          </a:xfrm>
          <a:prstGeom prst="rect">
            <a:avLst/>
          </a:prstGeom>
          <a:noFill/>
          <a:ln w="38100">
            <a:solidFill>
              <a:schemeClr val="accent1">
                <a:alpha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-1382" y="3075626"/>
            <a:ext cx="9144000" cy="3908762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1600" dirty="0"/>
              <a:t>Визуализация </a:t>
            </a:r>
            <a:r>
              <a:rPr lang="ru-RU" sz="1600" dirty="0" err="1"/>
              <a:t>двунитевых</a:t>
            </a:r>
            <a:r>
              <a:rPr lang="ru-RU" sz="1600" dirty="0"/>
              <a:t>  повреждений ДНК  в ядрах клеток зубчатой фасции </a:t>
            </a:r>
            <a:r>
              <a:rPr lang="ru-RU" sz="1600" dirty="0" err="1"/>
              <a:t>гиппокампа</a:t>
            </a:r>
            <a:r>
              <a:rPr lang="ru-RU" sz="1600" dirty="0"/>
              <a:t> крыс при действии ускоренных протонов с энергией 150 МэВ в дозе 3 Гр. </a:t>
            </a:r>
            <a:r>
              <a:rPr lang="ru-RU" sz="1600" dirty="0">
                <a:solidFill>
                  <a:srgbClr val="0070C0"/>
                </a:solidFill>
              </a:rPr>
              <a:t>Ядра клеток (синий); </a:t>
            </a:r>
            <a:r>
              <a:rPr lang="ru-RU" sz="1600" dirty="0"/>
              <a:t>маркеры радиационно-индуцированных кластерных </a:t>
            </a:r>
            <a:r>
              <a:rPr lang="ru-RU" sz="1600" dirty="0" err="1"/>
              <a:t>двунитевых</a:t>
            </a:r>
            <a:r>
              <a:rPr lang="ru-RU" sz="1600" dirty="0"/>
              <a:t> разрывов ДНК – </a:t>
            </a:r>
            <a:r>
              <a:rPr lang="ru-RU" sz="1600" dirty="0">
                <a:solidFill>
                  <a:srgbClr val="00B050"/>
                </a:solidFill>
              </a:rPr>
              <a:t>γH2AX  (зеленый) </a:t>
            </a:r>
            <a:r>
              <a:rPr lang="ru-RU" sz="1600" dirty="0"/>
              <a:t>и </a:t>
            </a:r>
            <a:r>
              <a:rPr lang="ru-RU" sz="1600" dirty="0">
                <a:solidFill>
                  <a:srgbClr val="FF0000"/>
                </a:solidFill>
              </a:rPr>
              <a:t>53BP1 (красный); </a:t>
            </a:r>
            <a:r>
              <a:rPr lang="ru-RU" sz="1600" dirty="0" err="1"/>
              <a:t>Merge</a:t>
            </a:r>
            <a:r>
              <a:rPr lang="ru-RU" sz="1600" dirty="0"/>
              <a:t> – </a:t>
            </a:r>
            <a:r>
              <a:rPr lang="ru-RU" sz="1600" dirty="0" err="1"/>
              <a:t>колокализация</a:t>
            </a:r>
            <a:r>
              <a:rPr lang="ru-RU" sz="1600" dirty="0"/>
              <a:t>  γH2AX и 53BP1 фокусов повреждения.</a:t>
            </a:r>
            <a:r>
              <a:rPr lang="ru-RU" sz="15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    Эти уникальные данные 2019 г. указывают на то, что</a:t>
            </a:r>
            <a:r>
              <a:rPr lang="ru-RU" sz="1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прохождение ТЗЧ через генетический аппарат клетки вызывает повреждения с высокой степенью кластеризации.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Они во многом объясняют высокий уровень биологической активности ТЗЧ в зависимости от различных масштабов радиационного воздействия: летальных исходов, злокачественной трансформации нормальных клеток или развития хромосомных аберраций различного типа. </a:t>
            </a:r>
            <a:r>
              <a:rPr lang="ru-RU" sz="1800">
                <a:latin typeface="Times New Roman" pitchFamily="18" charset="0"/>
                <a:cs typeface="Times New Roman" pitchFamily="18" charset="0"/>
              </a:rPr>
              <a:t>Эти сдвиги не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восстанавливаются в течение длительного времени и, по-видимому, 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определяют последующие возможные специфические </a:t>
            </a: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нейрорадиобиологические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эффекты – нарушение высших интегративных функций мозга. </a:t>
            </a:r>
          </a:p>
        </p:txBody>
      </p:sp>
    </p:spTree>
    <p:extLst>
      <p:ext uri="{BB962C8B-B14F-4D97-AF65-F5344CB8AC3E}">
        <p14:creationId xmlns:p14="http://schemas.microsoft.com/office/powerpoint/2010/main" val="85852299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6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94251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-1" y="3351671"/>
            <a:ext cx="9144000" cy="347787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          Итак, в экспериментах на ускорителях заряженных частиц 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Е.А. Красавиным, А.С.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Штембергом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и их коллегами выявлено, что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высокоэнергетичные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тяжелые ионы вызывают выраженные нарушения когнитивных функций у животных.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Это сильно меняет парадигму космической радиобиологии применительно к длительным полетам вне магнитосферы Земли. 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Новая парадигма требует изменения основных направлений научных исследований в области космической радиобиологии,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обуславливает необходимость разработки новых нормативных документов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Шафиркин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А.В.,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Шуршаков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В.А. 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соавт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.) обеспечения радиационной безопасности при пилотируемых полетах в дальний космос.           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ПРЕДСТОИТ ЕЩЁ МНОГО СЛОЖНОЙ  ИНТЕРЕСНОЙ РАБОТЫ!</a:t>
            </a:r>
          </a:p>
        </p:txBody>
      </p:sp>
      <p:pic>
        <p:nvPicPr>
          <p:cNvPr id="6146" name="Picture 2" descr="C:\Users\Антон\Desktop\Дела и дни\2025\10. Октябрь\13.10.2025\Сделать презентацию с 3 слайда\Исходное\5=IGOR34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5" y="63261"/>
            <a:ext cx="5551735" cy="3179895"/>
          </a:xfrm>
          <a:prstGeom prst="rect">
            <a:avLst/>
          </a:prstGeom>
          <a:noFill/>
          <a:ln w="38100">
            <a:solidFill>
              <a:schemeClr val="accent1">
                <a:alpha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785583"/>
            <a:ext cx="5038723" cy="2957512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</p:pic>
      <p:sp>
        <p:nvSpPr>
          <p:cNvPr id="7" name="Прямоугольник 1"/>
          <p:cNvSpPr>
            <a:spLocks noChangeArrowheads="1"/>
          </p:cNvSpPr>
          <p:nvPr/>
        </p:nvSpPr>
        <p:spPr bwMode="auto">
          <a:xfrm>
            <a:off x="899592" y="44450"/>
            <a:ext cx="8218665" cy="156966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Синхронное комбинированное воздействие длительного </a:t>
            </a:r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фракционированного гамма-излучения и 30-суточного </a:t>
            </a:r>
            <a:r>
              <a:rPr lang="ru-RU" altLang="ru-RU" sz="1800" b="1" dirty="0" err="1">
                <a:latin typeface="Times New Roman" pitchFamily="18" charset="0"/>
                <a:cs typeface="Times New Roman" pitchFamily="18" charset="0"/>
              </a:rPr>
              <a:t>антиортостатического</a:t>
            </a:r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 вывешивания крыс (модель невесомости) на динамику дискриминантного обучения и обмен моноаминов и их метаболитов в различных структурах мозга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616507" y="6581775"/>
            <a:ext cx="1871662" cy="307777"/>
          </a:xfrm>
          <a:prstGeom prst="rect">
            <a:avLst/>
          </a:prstGeom>
          <a:solidFill>
            <a:srgbClr val="B3ED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r">
              <a:defRPr/>
            </a:pPr>
            <a:r>
              <a:rPr lang="ru-RU" sz="14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А.С. Штемберг, 2012</a:t>
            </a:r>
          </a:p>
        </p:txBody>
      </p:sp>
      <p:sp>
        <p:nvSpPr>
          <p:cNvPr id="6151" name="Прямоугольник 1"/>
          <p:cNvSpPr>
            <a:spLocks noChangeArrowheads="1"/>
          </p:cNvSpPr>
          <p:nvPr/>
        </p:nvSpPr>
        <p:spPr bwMode="auto">
          <a:xfrm>
            <a:off x="-1" y="1290343"/>
            <a:ext cx="9118257" cy="2400657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altLang="ru-RU" sz="15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результате комбинированного воздействия </a:t>
            </a:r>
            <a:r>
              <a:rPr lang="ru-RU" altLang="ru-RU" sz="1500" dirty="0">
                <a:latin typeface="Times New Roman" pitchFamily="18" charset="0"/>
                <a:cs typeface="Times New Roman" pitchFamily="18" charset="0"/>
              </a:rPr>
              <a:t>гамма-излучения (</a:t>
            </a:r>
            <a:r>
              <a:rPr lang="ru-RU" altLang="ru-RU" sz="1500" baseline="30000" dirty="0">
                <a:latin typeface="Times New Roman" pitchFamily="18" charset="0"/>
                <a:cs typeface="Times New Roman" pitchFamily="18" charset="0"/>
              </a:rPr>
              <a:t>137</a:t>
            </a:r>
            <a:r>
              <a:rPr lang="ru-RU" altLang="ru-RU" sz="1500" dirty="0">
                <a:latin typeface="Times New Roman" pitchFamily="18" charset="0"/>
                <a:cs typeface="Times New Roman" pitchFamily="18" charset="0"/>
              </a:rPr>
              <a:t>Cs, мощность дозы 137 </a:t>
            </a:r>
            <a:r>
              <a:rPr lang="ru-RU" altLang="ru-RU" sz="1500" dirty="0" err="1">
                <a:latin typeface="Times New Roman" pitchFamily="18" charset="0"/>
                <a:cs typeface="Times New Roman" pitchFamily="18" charset="0"/>
              </a:rPr>
              <a:t>сГр</a:t>
            </a:r>
            <a:r>
              <a:rPr lang="ru-RU" altLang="ru-RU" sz="1500" dirty="0">
                <a:latin typeface="Times New Roman" pitchFamily="18" charset="0"/>
                <a:cs typeface="Times New Roman" pitchFamily="18" charset="0"/>
              </a:rPr>
              <a:t>/ч, суммарная доза 300 </a:t>
            </a:r>
            <a:r>
              <a:rPr lang="ru-RU" altLang="ru-RU" sz="1500" dirty="0" err="1">
                <a:latin typeface="Times New Roman" pitchFamily="18" charset="0"/>
                <a:cs typeface="Times New Roman" pitchFamily="18" charset="0"/>
              </a:rPr>
              <a:t>сГр</a:t>
            </a:r>
            <a:r>
              <a:rPr lang="ru-RU" altLang="ru-RU" sz="1500" dirty="0">
                <a:latin typeface="Times New Roman" pitchFamily="18" charset="0"/>
                <a:cs typeface="Times New Roman" pitchFamily="18" charset="0"/>
              </a:rPr>
              <a:t>, в течение месяца 6 суточных сеансов облучения по 50 </a:t>
            </a:r>
            <a:r>
              <a:rPr lang="ru-RU" altLang="ru-RU" sz="1500" dirty="0" err="1">
                <a:latin typeface="Times New Roman" pitchFamily="18" charset="0"/>
                <a:cs typeface="Times New Roman" pitchFamily="18" charset="0"/>
              </a:rPr>
              <a:t>сГр</a:t>
            </a:r>
            <a:r>
              <a:rPr lang="ru-RU" altLang="ru-RU" sz="1500" dirty="0">
                <a:latin typeface="Times New Roman" pitchFamily="18" charset="0"/>
                <a:cs typeface="Times New Roman" pitchFamily="18" charset="0"/>
              </a:rPr>
              <a:t> в сутки) и 30-суточного вывешивания на динамику </a:t>
            </a:r>
            <a:r>
              <a:rPr lang="ru-RU" altLang="ru-RU" sz="1500" dirty="0" err="1">
                <a:latin typeface="Times New Roman" pitchFamily="18" charset="0"/>
                <a:cs typeface="Times New Roman" pitchFamily="18" charset="0"/>
              </a:rPr>
              <a:t>дискриминантного</a:t>
            </a:r>
            <a:r>
              <a:rPr lang="ru-RU" altLang="ru-RU" sz="1500" dirty="0">
                <a:latin typeface="Times New Roman" pitchFamily="18" charset="0"/>
                <a:cs typeface="Times New Roman" pitchFamily="18" charset="0"/>
              </a:rPr>
              <a:t> обучения и обмен моноаминов и их метаболитов в различных структурах мозга (</a:t>
            </a:r>
            <a:r>
              <a:rPr lang="ru-RU" altLang="ru-RU" sz="1500" dirty="0" err="1">
                <a:latin typeface="Times New Roman" pitchFamily="18" charset="0"/>
                <a:cs typeface="Times New Roman" pitchFamily="18" charset="0"/>
              </a:rPr>
              <a:t>префронтальная</a:t>
            </a:r>
            <a:r>
              <a:rPr lang="ru-RU" altLang="ru-RU" sz="1500" dirty="0">
                <a:latin typeface="Times New Roman" pitchFamily="18" charset="0"/>
                <a:cs typeface="Times New Roman" pitchFamily="18" charset="0"/>
              </a:rPr>
              <a:t> кора, </a:t>
            </a:r>
            <a:r>
              <a:rPr lang="ru-RU" altLang="ru-RU" sz="1500" dirty="0" err="1">
                <a:latin typeface="Times New Roman" pitchFamily="18" charset="0"/>
                <a:cs typeface="Times New Roman" pitchFamily="18" charset="0"/>
              </a:rPr>
              <a:t>гиппокамп</a:t>
            </a:r>
            <a:r>
              <a:rPr lang="ru-RU" altLang="ru-RU" sz="1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altLang="ru-RU" sz="1500" dirty="0" err="1">
                <a:latin typeface="Times New Roman" pitchFamily="18" charset="0"/>
                <a:cs typeface="Times New Roman" pitchFamily="18" charset="0"/>
              </a:rPr>
              <a:t>стриатум</a:t>
            </a:r>
            <a:r>
              <a:rPr lang="ru-RU" altLang="ru-RU" sz="1500" dirty="0">
                <a:latin typeface="Times New Roman" pitchFamily="18" charset="0"/>
                <a:cs typeface="Times New Roman" pitchFamily="18" charset="0"/>
              </a:rPr>
              <a:t>, прилежащее ядро, гипоталамус) </a:t>
            </a:r>
            <a:r>
              <a:rPr lang="ru-RU" altLang="ru-RU" sz="15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незначительно изменилась динамика когнитивных процессов у животных. Крысы, подвергнутые облучению и вывешиванию, демонстрировали наиболее резкие колебания </a:t>
            </a:r>
            <a:r>
              <a:rPr lang="ru-RU" altLang="ru-RU" sz="1500" dirty="0">
                <a:latin typeface="Times New Roman" pitchFamily="18" charset="0"/>
                <a:cs typeface="Times New Roman" pitchFamily="18" charset="0"/>
              </a:rPr>
              <a:t>некоторых показателей высшей нервной деятельности и замедление формирования базовых условно-рефлекторных реакций. Наиболее значимые нейрохимические изменения были зарегистрированы в </a:t>
            </a:r>
            <a:r>
              <a:rPr lang="ru-RU" altLang="ru-RU" sz="15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серотонинергической</a:t>
            </a:r>
            <a:r>
              <a:rPr lang="ru-RU" altLang="ru-RU" sz="15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системе </a:t>
            </a:r>
            <a:r>
              <a:rPr lang="ru-RU" altLang="ru-RU" sz="1500" dirty="0">
                <a:latin typeface="Times New Roman" pitchFamily="18" charset="0"/>
                <a:cs typeface="Times New Roman" pitchFamily="18" charset="0"/>
              </a:rPr>
              <a:t>животных, подвергнутых </a:t>
            </a:r>
            <a:r>
              <a:rPr lang="ru-RU" altLang="ru-RU" sz="1500" dirty="0" err="1">
                <a:latin typeface="Times New Roman" pitchFamily="18" charset="0"/>
                <a:cs typeface="Times New Roman" pitchFamily="18" charset="0"/>
              </a:rPr>
              <a:t>антиортостатическому</a:t>
            </a:r>
            <a:r>
              <a:rPr lang="ru-RU" altLang="ru-RU" sz="1500" dirty="0">
                <a:latin typeface="Times New Roman" pitchFamily="18" charset="0"/>
                <a:cs typeface="Times New Roman" pitchFamily="18" charset="0"/>
              </a:rPr>
              <a:t> вывешиванию, что свидетельствует об изменениях их эмоционально-мотивационных состояний.</a:t>
            </a:r>
          </a:p>
        </p:txBody>
      </p:sp>
      <p:pic>
        <p:nvPicPr>
          <p:cNvPr id="6152" name="Рисунок 3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86418" y="4037659"/>
            <a:ext cx="3131840" cy="2559353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</p:pic>
      <p:pic>
        <p:nvPicPr>
          <p:cNvPr id="9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755577" cy="8000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Прямоугольник 1"/>
          <p:cNvSpPr>
            <a:spLocks noChangeArrowheads="1"/>
          </p:cNvSpPr>
          <p:nvPr/>
        </p:nvSpPr>
        <p:spPr bwMode="auto">
          <a:xfrm>
            <a:off x="755576" y="1"/>
            <a:ext cx="5472608" cy="830997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>
                <a:latin typeface="Times New Roman" pitchFamily="18" charset="0"/>
                <a:cs typeface="Times New Roman" pitchFamily="18" charset="0"/>
              </a:rPr>
              <a:t>ПРОЕКТ «БИОН-М» № 1  </a:t>
            </a:r>
          </a:p>
          <a:p>
            <a:pPr algn="ctr"/>
            <a:r>
              <a:rPr lang="ru-RU" altLang="ru-RU" sz="2400" b="1" dirty="0">
                <a:latin typeface="Times New Roman" pitchFamily="18" charset="0"/>
                <a:cs typeface="Times New Roman" pitchFamily="18" charset="0"/>
              </a:rPr>
              <a:t>19.04–19.05.2013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39533" y="3282992"/>
            <a:ext cx="5976218" cy="252376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2. Исследования по гравитационной биологии, биотехнологии и экзобиологии</a:t>
            </a:r>
          </a:p>
          <a:p>
            <a:pPr algn="just">
              <a:defRPr/>
            </a:pP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 исследование влияния невесомости и факторов открытого космического пространства на внутриклеточные процессы жизнедеятельности.</a:t>
            </a:r>
          </a:p>
          <a:p>
            <a:pPr algn="just">
              <a:defRPr/>
            </a:pPr>
            <a:r>
              <a:rPr lang="ru-RU" sz="18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Объекты исследований</a:t>
            </a:r>
            <a:r>
              <a:rPr lang="ru-RU" sz="1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171450" indent="-171450" algn="just"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низшие беспозвоночные животные (улитки);</a:t>
            </a:r>
          </a:p>
          <a:p>
            <a:pPr marL="171450" indent="-171450" algn="just"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низшие позвоночные животные (рыбы);</a:t>
            </a:r>
          </a:p>
          <a:p>
            <a:pPr marL="171450" indent="-171450" algn="just"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микроорганизмы, семена, высшие растения, культуры клеток и тканей;</a:t>
            </a:r>
          </a:p>
          <a:p>
            <a:pPr marL="171450" indent="-171450" algn="just"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биопрепараты.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39533" y="5771998"/>
            <a:ext cx="6842204" cy="984885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 Радиобиологические и радиационно-физические исследования</a:t>
            </a:r>
          </a:p>
          <a:p>
            <a:pPr algn="just">
              <a:defRPr/>
            </a:pP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: изучение биологически значимых характеристик космического ионизирующего излучения и эффектов его воздействия на живые системы в условиях открытого пространства и внутри космического аппарата.</a:t>
            </a:r>
          </a:p>
        </p:txBody>
      </p:sp>
      <p:pic>
        <p:nvPicPr>
          <p:cNvPr id="14" name="Picture 5" descr="бион-м для плаката 240"/>
          <p:cNvPicPr>
            <a:picLocks noChangeAspect="1" noChangeArrowheads="1"/>
          </p:cNvPicPr>
          <p:nvPr/>
        </p:nvPicPr>
        <p:blipFill>
          <a:blip r:embed="rId3" cstate="print"/>
          <a:srcRect l="1047" t="7318" b="7318"/>
          <a:stretch>
            <a:fillRect/>
          </a:stretch>
        </p:blipFill>
        <p:spPr bwMode="auto">
          <a:xfrm>
            <a:off x="6400304" y="1"/>
            <a:ext cx="2608918" cy="18240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" name="Picture 5" descr="M-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30112" y="1898650"/>
            <a:ext cx="1213888" cy="2707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01739" y="5367564"/>
            <a:ext cx="1922291" cy="14440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28184" y="1902062"/>
            <a:ext cx="1594051" cy="21309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86793" y="4130675"/>
            <a:ext cx="1389888" cy="12252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755577" cy="80002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07950" y="789937"/>
            <a:ext cx="5976218" cy="252376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1. Биомедицинские  эксперименты</a:t>
            </a:r>
          </a:p>
          <a:p>
            <a:pPr algn="just">
              <a:defRPr/>
            </a:pP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 комплексное исследование влияния невесомости на организм и его отдельные функциональные системы. Изучение структурных и функциональных реакций животных на действие факторов космического полета с использованием методов исследований на клеточном, молекулярном и системном уровнях организации живого. </a:t>
            </a:r>
          </a:p>
          <a:p>
            <a:pPr algn="just">
              <a:defRPr/>
            </a:pPr>
            <a:r>
              <a:rPr lang="ru-RU" sz="18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Объекты исследований</a:t>
            </a:r>
            <a:r>
              <a:rPr lang="ru-RU" sz="1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монгольские песчанки (</a:t>
            </a:r>
            <a:r>
              <a:rPr lang="ru-RU" sz="140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Meriones</a:t>
            </a:r>
            <a:r>
              <a:rPr lang="ru-RU" sz="14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unguiculatus</a:t>
            </a:r>
            <a:r>
              <a:rPr lang="ru-RU" sz="14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) – 8 самцов;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мыши С 57bl – 45 самцов, из которых 5 мышам были имплантированы датчики артериального давления;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15 </a:t>
            </a:r>
            <a:r>
              <a:rPr lang="ru-RU" sz="140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гекконов</a:t>
            </a:r>
            <a:r>
              <a:rPr lang="ru-RU" sz="14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Прямоугольник 7"/>
          <p:cNvSpPr>
            <a:spLocks noChangeArrowheads="1"/>
          </p:cNvSpPr>
          <p:nvPr/>
        </p:nvSpPr>
        <p:spPr bwMode="auto">
          <a:xfrm>
            <a:off x="253938" y="1193234"/>
            <a:ext cx="8640960" cy="1035777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lIns="90000" tIns="25200" rIns="90000" bIns="2520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defRPr/>
            </a:pPr>
            <a:r>
              <a:rPr lang="ru-RU" alt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Впервые в мире в 45-суточном космическом полете </a:t>
            </a:r>
            <a:r>
              <a:rPr lang="ru-RU" altLang="ru-RU" sz="1600" dirty="0">
                <a:latin typeface="Times New Roman" pitchFamily="18" charset="0"/>
                <a:cs typeface="Times New Roman" pitchFamily="18" charset="0"/>
              </a:rPr>
              <a:t>проводилось биотехнологические, экзобиологические, астробиологические, радиобиологические и радиационные исследования с различными биологическими видами, а также технологические эксперименты, всего более 22.</a:t>
            </a:r>
          </a:p>
        </p:txBody>
      </p:sp>
      <p:sp>
        <p:nvSpPr>
          <p:cNvPr id="41" name="Прямоугольник 3"/>
          <p:cNvSpPr>
            <a:spLocks noChangeArrowheads="1"/>
          </p:cNvSpPr>
          <p:nvPr/>
        </p:nvSpPr>
        <p:spPr bwMode="auto">
          <a:xfrm>
            <a:off x="1127301" y="69850"/>
            <a:ext cx="6181004" cy="1123384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ru-RU" altLang="ru-RU" sz="2400" dirty="0">
                <a:latin typeface="Times New Roman" pitchFamily="18" charset="0"/>
                <a:cs typeface="Times New Roman" pitchFamily="18" charset="0"/>
              </a:rPr>
              <a:t>Биологические исследования на космическом спутнике «Фотон-М» № 4 </a:t>
            </a:r>
          </a:p>
          <a:p>
            <a:pPr algn="ctr">
              <a:defRPr/>
            </a:pPr>
            <a:r>
              <a:rPr lang="ru-RU" altLang="ru-RU" sz="1900" dirty="0">
                <a:latin typeface="Times New Roman" pitchFamily="18" charset="0"/>
                <a:cs typeface="Times New Roman" pitchFamily="18" charset="0"/>
              </a:rPr>
              <a:t>(18 июля – 1 сентября 2014 года)</a:t>
            </a:r>
          </a:p>
        </p:txBody>
      </p:sp>
      <p:sp>
        <p:nvSpPr>
          <p:cNvPr id="6" name="Прямоугольник 7"/>
          <p:cNvSpPr>
            <a:spLocks noChangeArrowheads="1"/>
          </p:cNvSpPr>
          <p:nvPr/>
        </p:nvSpPr>
        <p:spPr bwMode="auto">
          <a:xfrm>
            <a:off x="179513" y="2272924"/>
            <a:ext cx="8640960" cy="789556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lIns="90000" tIns="25200" rIns="90000" bIns="2520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ru-RU" altLang="ru-RU" sz="1600" dirty="0">
                <a:latin typeface="Times New Roman" pitchFamily="18" charset="0"/>
                <a:cs typeface="Times New Roman" pitchFamily="18" charset="0"/>
              </a:rPr>
              <a:t>Ключевыми проблемами при реализации научной программы исследований – изучение реакций организма на факторы  полета на клеточном и молекулярном уровнях организации живого, отработка перспективных технологий для межпланетных полетов.</a:t>
            </a:r>
          </a:p>
        </p:txBody>
      </p:sp>
      <p:sp>
        <p:nvSpPr>
          <p:cNvPr id="7" name="Прямоугольник 7"/>
          <p:cNvSpPr>
            <a:spLocks noChangeArrowheads="1"/>
          </p:cNvSpPr>
          <p:nvPr/>
        </p:nvSpPr>
        <p:spPr bwMode="auto">
          <a:xfrm>
            <a:off x="179513" y="3088469"/>
            <a:ext cx="8640960" cy="297113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lIns="90000" tIns="25200" rIns="90000" bIns="25200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ru-RU" altLang="ru-RU" sz="1600" dirty="0">
                <a:latin typeface="Times New Roman" pitchFamily="18" charset="0"/>
                <a:cs typeface="Times New Roman" pitchFamily="18" charset="0"/>
              </a:rPr>
              <a:t>Участвовало более 10 научных организаций России. </a:t>
            </a:r>
          </a:p>
        </p:txBody>
      </p:sp>
      <p:sp>
        <p:nvSpPr>
          <p:cNvPr id="10" name="Прямоугольник 7"/>
          <p:cNvSpPr>
            <a:spLocks noChangeArrowheads="1"/>
          </p:cNvSpPr>
          <p:nvPr/>
        </p:nvSpPr>
        <p:spPr bwMode="auto">
          <a:xfrm>
            <a:off x="107505" y="6237312"/>
            <a:ext cx="8784976" cy="60489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  <a:scene3d>
            <a:camera prst="orthographicFront"/>
            <a:lightRig rig="threePt" dir="t"/>
          </a:scene3d>
          <a:sp3d>
            <a:bevelB/>
          </a:sp3d>
        </p:spPr>
        <p:txBody>
          <a:bodyPr wrap="square" lIns="90000" tIns="25200" rIns="90000" bIns="25200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д.б.н. В.Н. Сычев, чл.-корр. РАН Л.Б. </a:t>
            </a:r>
            <a:r>
              <a:rPr lang="ru-RU" altLang="ru-RU" dirty="0" err="1">
                <a:latin typeface="Times New Roman" pitchFamily="18" charset="0"/>
                <a:cs typeface="Times New Roman" pitchFamily="18" charset="0"/>
              </a:rPr>
              <a:t>Буравкова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 и др., </a:t>
            </a:r>
            <a:r>
              <a:rPr lang="ru-RU" altLang="ru-RU" dirty="0" err="1">
                <a:latin typeface="Times New Roman" pitchFamily="18" charset="0"/>
                <a:cs typeface="Times New Roman" pitchFamily="18" charset="0"/>
              </a:rPr>
              <a:t>д.ф-м.н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. И.В. Огнева, О-10 – д.б.н. В.А. </a:t>
            </a:r>
            <a:r>
              <a:rPr lang="ru-RU" altLang="ru-RU" dirty="0" err="1">
                <a:latin typeface="Times New Roman" pitchFamily="18" charset="0"/>
                <a:cs typeface="Times New Roman" pitchFamily="18" charset="0"/>
              </a:rPr>
              <a:t>Шуршаков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 и др.,</a:t>
            </a:r>
          </a:p>
          <a:p>
            <a:pPr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О-12 – д.м.н. В.К. Ильин и др., О-13 – к.т.н.  И.А. Смирнов и др., </a:t>
            </a:r>
            <a:r>
              <a:rPr lang="ru-RU" altLang="ru-RU" dirty="0" err="1">
                <a:latin typeface="Times New Roman" pitchFamily="18" charset="0"/>
                <a:cs typeface="Times New Roman" pitchFamily="18" charset="0"/>
              </a:rPr>
              <a:t>к.б.н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 Т.С. Гурьева и др., О-15 – Е.Н. </a:t>
            </a:r>
            <a:r>
              <a:rPr lang="ru-RU" altLang="ru-RU" dirty="0" err="1">
                <a:latin typeface="Times New Roman" pitchFamily="18" charset="0"/>
                <a:cs typeface="Times New Roman" pitchFamily="18" charset="0"/>
              </a:rPr>
              <a:t>Ярманова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 и др., О-161 – к.м.н. Д.В. Раков, д.м.н., проф. Е.А. Ильин, В.И. </a:t>
            </a:r>
            <a:r>
              <a:rPr lang="ru-RU" altLang="ru-RU" dirty="0" err="1">
                <a:latin typeface="Times New Roman" pitchFamily="18" charset="0"/>
                <a:cs typeface="Times New Roman" pitchFamily="18" charset="0"/>
              </a:rPr>
              <a:t>Гулимова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 и др.</a:t>
            </a:r>
          </a:p>
        </p:txBody>
      </p:sp>
      <p:pic>
        <p:nvPicPr>
          <p:cNvPr id="12305" name="Рисунок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1725" y="69850"/>
            <a:ext cx="1644650" cy="952500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</p:pic>
      <p:grpSp>
        <p:nvGrpSpPr>
          <p:cNvPr id="2" name="Группа 1"/>
          <p:cNvGrpSpPr>
            <a:grpSpLocks/>
          </p:cNvGrpSpPr>
          <p:nvPr/>
        </p:nvGrpSpPr>
        <p:grpSpPr bwMode="auto">
          <a:xfrm>
            <a:off x="252413" y="3413125"/>
            <a:ext cx="8639175" cy="2706688"/>
            <a:chOff x="312667" y="3386609"/>
            <a:chExt cx="8637658" cy="2706687"/>
          </a:xfrm>
        </p:grpSpPr>
        <p:pic>
          <p:nvPicPr>
            <p:cNvPr id="13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7118" r="14819"/>
            <a:stretch>
              <a:fillRect/>
            </a:stretch>
          </p:blipFill>
          <p:spPr bwMode="auto">
            <a:xfrm>
              <a:off x="312667" y="3386609"/>
              <a:ext cx="1979613" cy="1693862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14" name="Picture 4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187400" y="4508971"/>
              <a:ext cx="2376488" cy="158432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17" name="Picture 5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979738" y="3386609"/>
              <a:ext cx="2538412" cy="1693862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4633913" y="4489921"/>
              <a:ext cx="2411412" cy="160337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16" name="Picture 9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6410325" y="3386609"/>
              <a:ext cx="2540000" cy="169227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</p:grpSp>
      <p:pic>
        <p:nvPicPr>
          <p:cNvPr id="18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947403" cy="10031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2057400"/>
            <a:ext cx="8923338" cy="480060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endParaRPr lang="ru-RU" altLang="ru-RU" sz="25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endParaRPr lang="ru-RU" altLang="ru-RU" sz="25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endParaRPr lang="ru-RU" altLang="ru-RU" sz="36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473700" y="1484784"/>
            <a:ext cx="8202756" cy="3963205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  <a:effectLst/>
        </p:spPr>
        <p:txBody>
          <a:bodyPr wrap="square" lIns="84392" tIns="42198" rIns="84392" bIns="42198">
            <a:spAutoFit/>
          </a:bodyPr>
          <a:lstStyle/>
          <a:p>
            <a:pPr algn="ctr" defTabSz="914309">
              <a:spcBef>
                <a:spcPct val="50000"/>
              </a:spcBef>
              <a:buClr>
                <a:schemeClr val="hlink"/>
              </a:buClr>
              <a:buSzPct val="80000"/>
              <a:defRPr/>
            </a:pPr>
            <a:r>
              <a:rPr lang="ru-RU" alt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600" dirty="0">
                <a:latin typeface="Times New Roman" pitchFamily="18" charset="0"/>
                <a:cs typeface="Times New Roman" pitchFamily="18" charset="0"/>
              </a:rPr>
              <a:t>НОРМИРОВАНИЕ РАДИАЦИОННЫХ ФАКТОРОВ </a:t>
            </a:r>
            <a:r>
              <a:rPr lang="ru-RU" altLang="ru-RU" sz="3600" dirty="0" smtClean="0">
                <a:latin typeface="Times New Roman" pitchFamily="18" charset="0"/>
                <a:cs typeface="Times New Roman" pitchFamily="18" charset="0"/>
              </a:rPr>
              <a:t> КОСМОСА </a:t>
            </a:r>
            <a:r>
              <a:rPr lang="ru-RU" altLang="ru-RU" sz="3600" dirty="0">
                <a:latin typeface="Times New Roman" pitchFamily="18" charset="0"/>
                <a:cs typeface="Times New Roman" pitchFamily="18" charset="0"/>
              </a:rPr>
              <a:t>ДЛЯ ОРБИТАЛЬНЫХ ПОЛЕТОВ НА ВЫСОТАХ ДО 500 КМ, А ТАКЖЕ БУДУЩИЕ  </a:t>
            </a:r>
            <a:r>
              <a:rPr lang="ru-RU" altLang="ru-RU" sz="3600" dirty="0" smtClean="0">
                <a:latin typeface="Times New Roman" pitchFamily="18" charset="0"/>
                <a:cs typeface="Times New Roman" pitchFamily="18" charset="0"/>
              </a:rPr>
              <a:t>ПРЕДЕЛЫ ОБЛУЧЕНИЯ ДЛЯ ЭКСПЕДИЦИЙ НА ЛУНУ </a:t>
            </a:r>
            <a:r>
              <a:rPr lang="ru-RU" altLang="ru-RU" sz="36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altLang="ru-RU" sz="3600" dirty="0" smtClean="0">
                <a:latin typeface="Times New Roman" pitchFamily="18" charset="0"/>
                <a:cs typeface="Times New Roman" pitchFamily="18" charset="0"/>
              </a:rPr>
              <a:t>МАРС</a:t>
            </a:r>
            <a:endParaRPr lang="en-US" alt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947403" cy="10031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21" y="3811845"/>
            <a:ext cx="1657771" cy="2304309"/>
          </a:xfrm>
          <a:prstGeom prst="rect">
            <a:avLst/>
          </a:prstGeom>
          <a:noFill/>
          <a:ln w="50800">
            <a:solidFill>
              <a:schemeClr val="bg2">
                <a:lumMod val="25000"/>
                <a:alpha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947403" cy="1003132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115616" y="116632"/>
            <a:ext cx="7657046" cy="492443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ЭКСПЕРИМЕНТАЛЬНОЕ НОРМИРОВАНИЕ</a:t>
            </a:r>
          </a:p>
        </p:txBody>
      </p:sp>
      <p:pic>
        <p:nvPicPr>
          <p:cNvPr id="2319" name="Picture 271" descr="4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607" y="929142"/>
            <a:ext cx="4270432" cy="2232098"/>
          </a:xfrm>
          <a:prstGeom prst="rect">
            <a:avLst/>
          </a:prstGeom>
          <a:noFill/>
          <a:ln w="50800">
            <a:solidFill>
              <a:schemeClr val="bg2">
                <a:lumMod val="25000"/>
                <a:alpha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20" name="Picture 272" descr="4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29142"/>
            <a:ext cx="4427984" cy="2232098"/>
          </a:xfrm>
          <a:prstGeom prst="rect">
            <a:avLst/>
          </a:prstGeom>
          <a:noFill/>
          <a:ln w="50800">
            <a:solidFill>
              <a:schemeClr val="bg2">
                <a:lumMod val="25000"/>
                <a:alpha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2607" y="3166024"/>
            <a:ext cx="4270432" cy="52322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Экспериментальные площадки для хронического облучения собак (общий план)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572000" y="3166024"/>
            <a:ext cx="4427984" cy="52322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Вольеры «звездочка» с размещенной над ними  гамма-установками «Люстра»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6701" y="6116413"/>
            <a:ext cx="2587409" cy="738664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Профессор Юрий Григорьевич Григорьев (1925-2021)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411760" y="3811845"/>
            <a:ext cx="6696896" cy="286232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Подробный анализ материалов 14-летнего ХЭ с 6 летним хроническим облучением большой партии собак, моделирующем воздействие ГКЛ и периодические острые воздействия СКЛ, а также большого количества радиобиологических экспериментов по острым и хроническим облучениям грызунов в широком диапазоне доз и мощностей доз позволил осуществить</a:t>
            </a:r>
            <a:r>
              <a:rPr lang="ru-RU" sz="1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расчеты суммарного радиационного риска в течение жизни космонавтов, включающего канцерогенный и неканцерогенный радиационные риски.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51573AA-617A-AC68-52E4-9438E43E171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174312"/>
            <a:ext cx="4687444" cy="6559051"/>
          </a:xfrm>
          <a:prstGeom prst="rect">
            <a:avLst/>
          </a:prstGeom>
          <a:ln w="63500">
            <a:solidFill>
              <a:schemeClr val="accent1">
                <a:lumMod val="50000"/>
                <a:alpha val="50000"/>
              </a:schemeClr>
            </a:solidFill>
          </a:ln>
        </p:spPr>
      </p:pic>
      <p:pic>
        <p:nvPicPr>
          <p:cNvPr id="4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947403" cy="10031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0429567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8119" y="1156868"/>
            <a:ext cx="8784976" cy="5688632"/>
          </a:xfrm>
          <a:solidFill>
            <a:schemeClr val="bg1">
              <a:alpha val="90000"/>
            </a:schemeClr>
          </a:solidFill>
          <a:ln>
            <a:solidFill>
              <a:srgbClr val="4F81BD"/>
            </a:solidFill>
          </a:ln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endParaRPr lang="ru-RU" sz="2100" b="1" dirty="0">
              <a:latin typeface="Times New Roman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2100" b="1" dirty="0">
                <a:solidFill>
                  <a:srgbClr val="FF0000"/>
                </a:solidFill>
                <a:latin typeface="Times New Roman" pitchFamily="18" charset="0"/>
              </a:rPr>
              <a:t>Предел дозы за год полета </a:t>
            </a:r>
            <a:r>
              <a:rPr lang="ru-RU" sz="2100" b="1" dirty="0">
                <a:latin typeface="Times New Roman" pitchFamily="18" charset="0"/>
              </a:rPr>
              <a:t>в новом переработанном документе     МР ФМБА 17.01-2021 «Ограничение облучения космонавтов при околоземных космических полетах на высотах до 500 км» </a:t>
            </a:r>
            <a:r>
              <a:rPr lang="ru-RU" sz="2100" b="1" dirty="0">
                <a:solidFill>
                  <a:srgbClr val="FF0000"/>
                </a:solidFill>
                <a:latin typeface="Times New Roman" pitchFamily="18" charset="0"/>
              </a:rPr>
              <a:t>СНИЖЕН с 500 </a:t>
            </a:r>
            <a:r>
              <a:rPr lang="ru-RU" sz="2100" b="1" dirty="0" err="1">
                <a:solidFill>
                  <a:srgbClr val="FF0000"/>
                </a:solidFill>
                <a:latin typeface="Times New Roman" pitchFamily="18" charset="0"/>
              </a:rPr>
              <a:t>мЗв</a:t>
            </a:r>
            <a:r>
              <a:rPr lang="ru-RU" sz="2100" b="1" dirty="0">
                <a:solidFill>
                  <a:srgbClr val="FF0000"/>
                </a:solidFill>
                <a:latin typeface="Times New Roman" pitchFamily="18" charset="0"/>
              </a:rPr>
              <a:t> до 300 </a:t>
            </a:r>
            <a:r>
              <a:rPr lang="ru-RU" sz="2100" b="1" dirty="0" err="1">
                <a:solidFill>
                  <a:srgbClr val="FF0000"/>
                </a:solidFill>
                <a:latin typeface="Times New Roman" pitchFamily="18" charset="0"/>
              </a:rPr>
              <a:t>мЗв</a:t>
            </a:r>
            <a:r>
              <a:rPr lang="ru-RU" sz="2100" b="1" dirty="0">
                <a:solidFill>
                  <a:srgbClr val="FF0000"/>
                </a:solidFill>
                <a:latin typeface="Times New Roman" pitchFamily="18" charset="0"/>
              </a:rPr>
              <a:t>.  </a:t>
            </a:r>
          </a:p>
          <a:p>
            <a:pPr algn="just">
              <a:lnSpc>
                <a:spcPct val="80000"/>
              </a:lnSpc>
            </a:pPr>
            <a:endParaRPr lang="ru-RU" sz="2100" b="1" dirty="0">
              <a:solidFill>
                <a:srgbClr val="FF0000"/>
              </a:solidFill>
              <a:latin typeface="Times New Roman" pitchFamily="18" charset="0"/>
            </a:endParaRPr>
          </a:p>
          <a:p>
            <a:pPr algn="just">
              <a:lnSpc>
                <a:spcPct val="80000"/>
              </a:lnSpc>
              <a:buNone/>
            </a:pPr>
            <a:r>
              <a:rPr lang="ru-RU" sz="2100" b="1" dirty="0">
                <a:solidFill>
                  <a:srgbClr val="FF0000"/>
                </a:solidFill>
                <a:latin typeface="Times New Roman" pitchFamily="18" charset="0"/>
              </a:rPr>
              <a:t>       Это САМЫЙ МАЛЕНЬКИЙ ПРЕДЕЛ ОБЛУЧЕНИЯ за всю историю нормирования космических полетов в мире. </a:t>
            </a:r>
          </a:p>
          <a:p>
            <a:pPr algn="just">
              <a:lnSpc>
                <a:spcPct val="80000"/>
              </a:lnSpc>
              <a:buNone/>
            </a:pPr>
            <a:r>
              <a:rPr lang="ru-RU" sz="2100" b="1" dirty="0">
                <a:solidFill>
                  <a:srgbClr val="00B0F0"/>
                </a:solidFill>
                <a:latin typeface="Times New Roman" pitchFamily="18" charset="0"/>
              </a:rPr>
              <a:t>     Следует заметить, что в настоящее время при  годовых полетах МКС на высотах до 400 км  </a:t>
            </a:r>
            <a:r>
              <a:rPr lang="ru-RU" sz="2100" b="1" dirty="0" err="1">
                <a:solidFill>
                  <a:srgbClr val="00B0F0"/>
                </a:solidFill>
                <a:latin typeface="Times New Roman" pitchFamily="18" charset="0"/>
              </a:rPr>
              <a:t>среднетканевая</a:t>
            </a:r>
            <a:r>
              <a:rPr lang="ru-RU" sz="2100" b="1" dirty="0">
                <a:solidFill>
                  <a:srgbClr val="00B0F0"/>
                </a:solidFill>
                <a:latin typeface="Times New Roman" pitchFamily="18" charset="0"/>
              </a:rPr>
              <a:t> эквивалентная доза и доза на костный мозг достигает 230 </a:t>
            </a:r>
            <a:r>
              <a:rPr lang="ru-RU" sz="2100" b="1" dirty="0" err="1">
                <a:solidFill>
                  <a:srgbClr val="00B0F0"/>
                </a:solidFill>
                <a:latin typeface="Times New Roman" pitchFamily="18" charset="0"/>
              </a:rPr>
              <a:t>мЗв</a:t>
            </a:r>
            <a:r>
              <a:rPr lang="ru-RU" sz="2100" b="1" dirty="0">
                <a:solidFill>
                  <a:srgbClr val="00B0F0"/>
                </a:solidFill>
                <a:latin typeface="Times New Roman" pitchFamily="18" charset="0"/>
              </a:rPr>
              <a:t>. </a:t>
            </a:r>
          </a:p>
          <a:p>
            <a:pPr algn="just">
              <a:lnSpc>
                <a:spcPct val="80000"/>
              </a:lnSpc>
              <a:buNone/>
            </a:pPr>
            <a:endParaRPr lang="ru-RU" sz="2100" b="1" dirty="0">
              <a:latin typeface="Times New Roman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2100" b="1" dirty="0">
                <a:latin typeface="Times New Roman" pitchFamily="18" charset="0"/>
              </a:rPr>
              <a:t>Учитывая производственную необходимость периодической работы космонавтов на внешней поверхности станции при меньшем уровне радиационной защиты (при </a:t>
            </a:r>
            <a:r>
              <a:rPr lang="ru-RU" sz="2100" b="1" dirty="0" err="1">
                <a:latin typeface="Times New Roman" pitchFamily="18" charset="0"/>
              </a:rPr>
              <a:t>внекорабельной</a:t>
            </a:r>
            <a:r>
              <a:rPr lang="ru-RU" sz="2100" b="1" dirty="0">
                <a:latin typeface="Times New Roman" pitchFamily="18" charset="0"/>
              </a:rPr>
              <a:t> деятельности), а также, учитывая стохастический характер возникновения СПС, </a:t>
            </a:r>
            <a:r>
              <a:rPr lang="ru-RU" sz="2100" b="1" dirty="0">
                <a:solidFill>
                  <a:srgbClr val="00B0F0"/>
                </a:solidFill>
                <a:latin typeface="Times New Roman" pitchFamily="18" charset="0"/>
              </a:rPr>
              <a:t>пределы доз за год на хрусталик и кожу также СНИЖЕНЫ И ПРИВЕДЕНЫ В СООТВЕТСТВИЕ с уровнями для планируемого повышенного облучения на Земле в соответствии с НРБ-99/2009.</a:t>
            </a:r>
          </a:p>
        </p:txBody>
      </p:sp>
      <p:pic>
        <p:nvPicPr>
          <p:cNvPr id="4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926243" cy="980727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051720" y="144019"/>
            <a:ext cx="5217775" cy="707886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 wrap="none">
            <a:spAutoFit/>
          </a:bodyPr>
          <a:lstStyle/>
          <a:p>
            <a:r>
              <a:rPr lang="ru-RU" sz="4000" dirty="0">
                <a:latin typeface="Times New Roman" pitchFamily="18" charset="0"/>
              </a:rPr>
              <a:t>МР ФМБА 17.01-2021</a:t>
            </a:r>
            <a:endParaRPr lang="ru-RU" sz="4000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7124" y="1484784"/>
            <a:ext cx="8023225" cy="4392488"/>
          </a:xfr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/>
          <a:lstStyle/>
          <a:p>
            <a:pPr algn="just">
              <a:lnSpc>
                <a:spcPct val="80000"/>
              </a:lnSpc>
              <a:buNone/>
            </a:pPr>
            <a:r>
              <a:rPr lang="ru-RU" sz="4400" b="1" dirty="0">
                <a:latin typeface="Times New Roman" pitchFamily="18" charset="0"/>
              </a:rPr>
              <a:t>Необходимы новые работы</a:t>
            </a:r>
            <a:r>
              <a:rPr lang="en-US" sz="4400" b="1" dirty="0">
                <a:latin typeface="Times New Roman" pitchFamily="18" charset="0"/>
              </a:rPr>
              <a:t> </a:t>
            </a:r>
            <a:r>
              <a:rPr lang="ru-RU" sz="4400" b="1" dirty="0">
                <a:latin typeface="Times New Roman" pitchFamily="18" charset="0"/>
              </a:rPr>
              <a:t>по подготовке пределов для перспективных полетов на более высоких орбитах и  планируемых в период 2030 – 2035 гг. экспедиций на Луну длительностью до полутора месяцев.</a:t>
            </a:r>
          </a:p>
        </p:txBody>
      </p:sp>
      <p:pic>
        <p:nvPicPr>
          <p:cNvPr id="5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994251" cy="10527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6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40618" y="1"/>
            <a:ext cx="8186062" cy="64633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СИЛА РАДИАЦИОННОГО ПОРАЖЕНИЯ КОСМИЧЕСКОЙ РАДИАЦИИ: НЕЙТРОНЫ И УСКОРЕНЫЕ МНОГОЗАРЯДНЫЕ ИОНЫ (УМИ)</a:t>
            </a:r>
          </a:p>
        </p:txBody>
      </p:sp>
      <p:pic>
        <p:nvPicPr>
          <p:cNvPr id="5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722220" cy="764703"/>
          </a:xfrm>
          <a:prstGeom prst="rect">
            <a:avLst/>
          </a:prstGeom>
          <a:noFill/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5794465"/>
              </p:ext>
            </p:extLst>
          </p:nvPr>
        </p:nvGraphicFramePr>
        <p:xfrm>
          <a:off x="156195" y="821485"/>
          <a:ext cx="8905184" cy="522685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681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70438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838069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КОЭФФИЦИЕНТЫ ОБЭ</a:t>
                      </a:r>
                      <a:r>
                        <a:rPr lang="ru-RU" sz="1500" b="1" baseline="-25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r>
                        <a:rPr lang="ru-RU" sz="15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НЕЙТРОНОВ РАЗЛИЧНЫХ ЭНЕРГИЙ И УМИ В МАЛЫХ ДОЗАХ ПО РИСКАМ ПОРАЖЕНИЯ НЕЙРОНОВ ЦНС И ДРУГИХ ОРГАНОВ, А ТАКЖЕ РАЗВИТИЯ ПОМУТНЕНИЯ ХРУСТАЛИКА И ОБРАЗОВАНИЯ КАТАРАКТ (СРЕДНИЕ ДАННЫЕ ИЗ РАЗНЫХ НАУЧНЫХ ИСТОЧНИКОВ)</a:t>
                      </a: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931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Энергия нейтронов, МэВ и УМИ, МэВ/н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ЛПЭ, кэВ</a:t>
                      </a:r>
                      <a:r>
                        <a:rPr lang="en-US" sz="15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5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мкм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Помутнение хрусталика и развитие катаракт,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(0,01-0,05) Гр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Помутнение хрусталика и развитие катаракт, (0,25-0,50) Гр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Поражение тканей: легких, почек, нейронов ЦНС,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(0,01-0,05) Гр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Поражение тканей: легких, почек, нейронов ЦНС</a:t>
                      </a:r>
                      <a:r>
                        <a:rPr lang="ru-RU" sz="15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ru-RU" sz="15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0,25-0,50) Гр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682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33-38 (35)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682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15-30 (23)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682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Не-300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3,6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682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30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С-300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12,1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22-25 (23,5)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682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30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О-300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22-25 (23,5)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682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30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F-300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22-25 (23,5)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682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baseline="30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Ar-570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75-80 (77,5)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682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baseline="30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Fe-450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192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58,5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682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He-4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ГэВ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0,88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2,6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682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30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Н--9 ГэВ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0,23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0" y="6139764"/>
            <a:ext cx="9144000" cy="738664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(Шафиркин А.В. Григорьев Ю.Г., Ушаков И.Б., Шуршаков В.А. Биологическая эффективность быстрых нейтронов и ускоренных многозарядных ионов для построения новой зависимости коэффициентов качества космических излучений от линейной передачи энергии </a:t>
            </a:r>
            <a:r>
              <a:rPr lang="en-US" sz="1400" i="1" dirty="0">
                <a:latin typeface="Times New Roman" pitchFamily="18" charset="0"/>
                <a:cs typeface="Times New Roman" pitchFamily="18" charset="0"/>
              </a:rPr>
              <a:t>//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i="1" dirty="0" err="1">
                <a:latin typeface="Times New Roman" pitchFamily="18" charset="0"/>
                <a:cs typeface="Times New Roman" pitchFamily="18" charset="0"/>
              </a:rPr>
              <a:t>Авиакосм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. и </a:t>
            </a:r>
            <a:r>
              <a:rPr lang="ru-RU" sz="1400" i="1" dirty="0" err="1">
                <a:latin typeface="Times New Roman" pitchFamily="18" charset="0"/>
                <a:cs typeface="Times New Roman" pitchFamily="18" charset="0"/>
              </a:rPr>
              <a:t>экол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. мед. 2021.  Т. 55. № 3. – С. 10)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6020047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6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12066"/>
            <a:ext cx="8172398" cy="92333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ЗАВИСИМОСТЬ БИОЛОГИЧЕСКОЙ ЭФФЕКТИВНОСТИ КОСМИЧЕСКОЙ РАДИАЦИИ ОТ ЛИНЕЙНОЙ ПЕРЕДАЧИ </a:t>
            </a:r>
          </a:p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ЭНЕРГИИ (ЛПЭ) – НОВЫЕ ДАННЫЕ</a:t>
            </a:r>
          </a:p>
        </p:txBody>
      </p:sp>
      <p:pic>
        <p:nvPicPr>
          <p:cNvPr id="5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790228" cy="83671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6021288"/>
            <a:ext cx="9157189" cy="954107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(Шафиркин А.В. Григорьев Ю.Г., Ушаков И.Б., Шуршаков В.А. Биологическая эффективность быстрых нейтронов и ускоренных многозарядных ионов (УМИ) для построения новой зависимости коэффициентов качества (КК) космических излучений от линейной передачи энергии </a:t>
            </a:r>
            <a:r>
              <a:rPr lang="en-US" sz="1400" i="1" dirty="0">
                <a:latin typeface="Times New Roman" pitchFamily="18" charset="0"/>
                <a:cs typeface="Times New Roman" pitchFamily="18" charset="0"/>
              </a:rPr>
              <a:t>//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i="1" dirty="0" err="1">
                <a:latin typeface="Times New Roman" pitchFamily="18" charset="0"/>
                <a:cs typeface="Times New Roman" pitchFamily="18" charset="0"/>
              </a:rPr>
              <a:t>Авиакосм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. и </a:t>
            </a:r>
            <a:r>
              <a:rPr lang="ru-RU" sz="1400" i="1" dirty="0" err="1">
                <a:latin typeface="Times New Roman" pitchFamily="18" charset="0"/>
                <a:cs typeface="Times New Roman" pitchFamily="18" charset="0"/>
              </a:rPr>
              <a:t>экол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. мед. 2021.  Т. 55. № 3. – С. 10)</a:t>
            </a:r>
          </a:p>
        </p:txBody>
      </p:sp>
      <p:pic>
        <p:nvPicPr>
          <p:cNvPr id="1026" name="Picture 2" descr="C:\Users\Антон\Desktop\Дела и дни\2025\4. Апрель\03.04.2025\Презентация\4-6_page-0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5001"/>
            <a:ext cx="6579668" cy="4540263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579668" y="1642306"/>
            <a:ext cx="2564330" cy="4031873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Коэффициенты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ОБЭм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воздействия малых доз нейтронов и УМИ в зависимости от линейной передачи энергии (ЛПЭ) применительно к отдаленным неблагоприятным эффектам для здоровья человека, нормативные зависимости КК от ЛПЭ и предлагаемая новая зависимость, более точно описывающая экспериментальные данные</a:t>
            </a:r>
          </a:p>
        </p:txBody>
      </p:sp>
    </p:spTree>
    <p:extLst>
      <p:ext uri="{BB962C8B-B14F-4D97-AF65-F5344CB8AC3E}">
        <p14:creationId xmlns:p14="http://schemas.microsoft.com/office/powerpoint/2010/main" val="525669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1027026" y="2355026"/>
            <a:ext cx="7608887" cy="24243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 lIns="0" tIns="13335" rIns="0" bIns="0">
            <a:spAutoFit/>
          </a:bodyPr>
          <a:lstStyle/>
          <a:p>
            <a:pPr marL="69850" algn="ctr">
              <a:spcBef>
                <a:spcPts val="100"/>
              </a:spcBef>
            </a:pPr>
            <a:r>
              <a:rPr lang="ru-RU" sz="6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Как защититься?</a:t>
            </a:r>
            <a:r>
              <a:rPr lang="ru-RU" sz="6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69850">
              <a:spcBef>
                <a:spcPts val="2225"/>
              </a:spcBef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</a:t>
            </a:r>
          </a:p>
          <a:p>
            <a:pPr marL="69850">
              <a:spcBef>
                <a:spcPts val="2225"/>
              </a:spcBef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Поговорим после перерыва!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Заголовок 14"/>
          <p:cNvSpPr>
            <a:spLocks noGrp="1"/>
          </p:cNvSpPr>
          <p:nvPr>
            <p:ph type="title"/>
          </p:nvPr>
        </p:nvSpPr>
        <p:spPr>
          <a:xfrm>
            <a:off x="1027026" y="260648"/>
            <a:ext cx="7744088" cy="1844824"/>
          </a:xfr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Масштаб радиационного бедствия в космосе кратко очерчен…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8236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Стрелка вниз 10"/>
          <p:cNvSpPr/>
          <p:nvPr/>
        </p:nvSpPr>
        <p:spPr>
          <a:xfrm>
            <a:off x="4588835" y="3295023"/>
            <a:ext cx="159258" cy="288032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4741235" y="3447423"/>
            <a:ext cx="159258" cy="288032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4893635" y="3599823"/>
            <a:ext cx="159258" cy="288032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5046035" y="3752223"/>
            <a:ext cx="159258" cy="288032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9371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88640"/>
            <a:ext cx="7992887" cy="954107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Трудности создания средств профилактики и защиты от воздействия излучений в космосе</a:t>
            </a:r>
          </a:p>
        </p:txBody>
      </p:sp>
      <p:pic>
        <p:nvPicPr>
          <p:cNvPr id="5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790228" cy="83671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11559" y="1447944"/>
            <a:ext cx="8352928" cy="567847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 wrap="square">
            <a:spAutoFit/>
          </a:bodyPr>
          <a:lstStyle/>
          <a:p>
            <a:pPr algn="just" eaLnBrk="1" hangingPunct="1"/>
            <a:r>
              <a:rPr lang="ru-RU" sz="2100" dirty="0">
                <a:solidFill>
                  <a:srgbClr val="FF0000"/>
                </a:solidFill>
                <a:latin typeface="Times New Roman" pitchFamily="18" charset="0"/>
              </a:rPr>
              <a:t>    Триединый характер изотропного </a:t>
            </a:r>
            <a:r>
              <a:rPr lang="ru-RU" sz="2100" dirty="0">
                <a:latin typeface="Times New Roman" pitchFamily="18" charset="0"/>
              </a:rPr>
              <a:t>радиационного воздействия космических излучений: галактических космических лучей (ГКЛ), солнечных космических лучей (СКЛ), радиационных поясов Земли </a:t>
            </a:r>
            <a:r>
              <a:rPr lang="en-US" sz="2100" dirty="0">
                <a:latin typeface="Times New Roman" pitchFamily="18" charset="0"/>
              </a:rPr>
              <a:t>(</a:t>
            </a:r>
            <a:r>
              <a:rPr lang="ru-RU" sz="2100" dirty="0">
                <a:latin typeface="Times New Roman" pitchFamily="18" charset="0"/>
              </a:rPr>
              <a:t>РПЗ</a:t>
            </a:r>
            <a:r>
              <a:rPr lang="en-US" sz="2100" dirty="0">
                <a:latin typeface="Times New Roman" pitchFamily="18" charset="0"/>
              </a:rPr>
              <a:t>)</a:t>
            </a:r>
            <a:r>
              <a:rPr lang="ru-RU" sz="2100" dirty="0">
                <a:latin typeface="Times New Roman" pitchFamily="18" charset="0"/>
              </a:rPr>
              <a:t>, что</a:t>
            </a:r>
            <a:r>
              <a:rPr lang="en-US" sz="2100" dirty="0">
                <a:latin typeface="Times New Roman" pitchFamily="18" charset="0"/>
              </a:rPr>
              <a:t> </a:t>
            </a:r>
            <a:r>
              <a:rPr lang="ru-RU" sz="2100" dirty="0">
                <a:latin typeface="Times New Roman" pitchFamily="18" charset="0"/>
              </a:rPr>
              <a:t>кардинально отличается от наземных излучений. Это воздействие </a:t>
            </a:r>
            <a:r>
              <a:rPr lang="ru-RU" sz="2100" dirty="0">
                <a:solidFill>
                  <a:srgbClr val="FF0000"/>
                </a:solidFill>
                <a:latin typeface="Times New Roman" pitchFamily="18" charset="0"/>
              </a:rPr>
              <a:t>УСКОРЕННЫХ ЯДЕР (ТЗЧ практически всей таблицы Менделеева) </a:t>
            </a:r>
            <a:r>
              <a:rPr lang="ru-RU" sz="2100" dirty="0">
                <a:latin typeface="Times New Roman" pitchFamily="18" charset="0"/>
              </a:rPr>
              <a:t>в очень широком энергетическом спектре до 100 ГэВ,</a:t>
            </a:r>
            <a:r>
              <a:rPr lang="en-US" sz="2100" dirty="0">
                <a:latin typeface="Times New Roman" pitchFamily="18" charset="0"/>
              </a:rPr>
              <a:t> </a:t>
            </a:r>
            <a:r>
              <a:rPr lang="ru-RU" sz="2100" dirty="0">
                <a:latin typeface="Times New Roman" pitchFamily="18" charset="0"/>
              </a:rPr>
              <a:t>характеризующееся высокими значениями  ЛПЭ и чрезвычайно высокой относительной биологической эффективностью (ОБЭ).   </a:t>
            </a:r>
          </a:p>
          <a:p>
            <a:pPr algn="just" eaLnBrk="1" hangingPunct="1"/>
            <a:r>
              <a:rPr lang="ru-RU" sz="2400" dirty="0">
                <a:solidFill>
                  <a:srgbClr val="FF0000"/>
                </a:solidFill>
                <a:latin typeface="Times New Roman" pitchFamily="18" charset="0"/>
              </a:rPr>
              <a:t>           «</a:t>
            </a:r>
            <a:r>
              <a:rPr lang="ru-RU" sz="2400" dirty="0" err="1">
                <a:solidFill>
                  <a:srgbClr val="FF0000"/>
                </a:solidFill>
                <a:latin typeface="Times New Roman" pitchFamily="18" charset="0"/>
              </a:rPr>
              <a:t>Косморадиационный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</a:rPr>
              <a:t> коктейль» всегда дополнен вторичными нейтронами!</a:t>
            </a:r>
            <a:endParaRPr lang="ru-RU" sz="2100" dirty="0">
              <a:latin typeface="Times New Roman" pitchFamily="18" charset="0"/>
            </a:endParaRPr>
          </a:p>
          <a:p>
            <a:pPr algn="just" eaLnBrk="1" hangingPunct="1"/>
            <a:r>
              <a:rPr lang="ru-RU" sz="2100" dirty="0">
                <a:solidFill>
                  <a:srgbClr val="FF0000"/>
                </a:solidFill>
                <a:latin typeface="Times New Roman" pitchFamily="18" charset="0"/>
              </a:rPr>
              <a:t>    Воздействие протонов СКЛ носит СТОХАСТИЧЕСКИЙ и очень разнородный характер. </a:t>
            </a:r>
            <a:r>
              <a:rPr lang="ru-RU" sz="2100" dirty="0">
                <a:latin typeface="Times New Roman" pitchFamily="18" charset="0"/>
              </a:rPr>
              <a:t>Величины </a:t>
            </a:r>
            <a:r>
              <a:rPr lang="ru-RU" sz="2100" dirty="0" err="1">
                <a:latin typeface="Times New Roman" pitchFamily="18" charset="0"/>
              </a:rPr>
              <a:t>флюенсов</a:t>
            </a:r>
            <a:r>
              <a:rPr lang="ru-RU" sz="2100" dirty="0">
                <a:latin typeface="Times New Roman" pitchFamily="18" charset="0"/>
              </a:rPr>
              <a:t> протонов отличаются на много порядков, что определяет широкий диапазон мощностей доз. </a:t>
            </a:r>
            <a:r>
              <a:rPr lang="ru-RU" sz="2100" dirty="0">
                <a:solidFill>
                  <a:srgbClr val="FF0000"/>
                </a:solidFill>
                <a:latin typeface="Times New Roman" pitchFamily="18" charset="0"/>
              </a:rPr>
              <a:t>Перепады доз по телу космонавтов могут варьировать от 2 до 20 раз, </a:t>
            </a:r>
            <a:r>
              <a:rPr lang="ru-RU" sz="2100" dirty="0">
                <a:latin typeface="Times New Roman" pitchFamily="18" charset="0"/>
              </a:rPr>
              <a:t>что также изменяет биологические эффекты радиочувствительных тканей во много раз. 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7505" y="116631"/>
            <a:ext cx="8928992" cy="936105"/>
          </a:xfrm>
          <a:solidFill>
            <a:schemeClr val="bg1">
              <a:alpha val="90000"/>
            </a:schemeClr>
          </a:solidFill>
          <a:ln>
            <a:solidFill>
              <a:srgbClr val="4F81BD"/>
            </a:solidFill>
          </a:ln>
        </p:spPr>
        <p:txBody>
          <a:bodyPr/>
          <a:lstStyle/>
          <a:p>
            <a:pPr>
              <a:defRPr/>
            </a:pP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Противорадиационные меры в межпланетных полетах: защита, профилактика и лечение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2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860032" y="1196752"/>
            <a:ext cx="4253242" cy="5544616"/>
          </a:xfrm>
          <a:solidFill>
            <a:schemeClr val="bg1">
              <a:alpha val="90000"/>
            </a:schemeClr>
          </a:solidFill>
          <a:ln>
            <a:solidFill>
              <a:srgbClr val="4F81BD"/>
            </a:solidFill>
          </a:ln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ru-RU" sz="1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Радиопротекторы.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ГКЛ РАДИОПРОТЕКТОР ПОКА ОТСУТСТВУЕТ!</a:t>
            </a:r>
          </a:p>
          <a:p>
            <a:pPr algn="just" eaLnBrk="1" hangingPunct="1">
              <a:lnSpc>
                <a:spcPct val="90000"/>
              </a:lnSpc>
            </a:pPr>
            <a:r>
              <a:rPr lang="ru-RU" sz="1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- Б-190 (индралин)! Но только для СКЛ (!);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противорвотные средства </a:t>
            </a:r>
            <a:r>
              <a:rPr lang="en-US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латран</a:t>
            </a:r>
            <a:r>
              <a:rPr lang="en-US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- средства ранней терапии</a:t>
            </a:r>
            <a:r>
              <a:rPr lang="en-US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беталейкин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r>
              <a:rPr lang="en-US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- цитокины! </a:t>
            </a:r>
          </a:p>
          <a:p>
            <a:pPr algn="just" eaLnBrk="1" hangingPunct="1">
              <a:lnSpc>
                <a:spcPct val="90000"/>
              </a:lnSpc>
            </a:pPr>
            <a:r>
              <a:rPr lang="ru-RU" sz="1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Банки клеток и тканей.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Подготовка костномозговых </a:t>
            </a:r>
            <a:r>
              <a:rPr lang="ru-RU" sz="1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мезенхимальных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стволовых клеток на случай аварийного </a:t>
            </a:r>
            <a:r>
              <a:rPr lang="ru-RU" sz="1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переоблучения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Ведутся КЭ!</a:t>
            </a:r>
          </a:p>
          <a:p>
            <a:pPr algn="just" eaLnBrk="1" hangingPunct="1">
              <a:lnSpc>
                <a:spcPct val="90000"/>
              </a:lnSpc>
            </a:pPr>
            <a:r>
              <a:rPr lang="ru-RU" sz="1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Фенотипическая комбинированная коррекция радиорезистентности,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борьба с </a:t>
            </a:r>
            <a:r>
              <a:rPr lang="ru-RU" sz="1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иммунодефицитными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проявлениями:  природные антиоксиданты,</a:t>
            </a:r>
            <a:r>
              <a:rPr lang="en-US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адаптогены,</a:t>
            </a:r>
            <a:r>
              <a:rPr lang="en-US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вакцины, </a:t>
            </a:r>
            <a:r>
              <a:rPr lang="ru-RU" sz="1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пробиотики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т.д.</a:t>
            </a:r>
          </a:p>
          <a:p>
            <a:pPr algn="just" eaLnBrk="1" hangingPunct="1">
              <a:lnSpc>
                <a:spcPct val="90000"/>
              </a:lnSpc>
            </a:pPr>
            <a:r>
              <a:rPr lang="ru-RU" sz="1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Средства профилактики и лечения лучевых нарушений ЦНС,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также канцерогенеза и </a:t>
            </a:r>
            <a:r>
              <a:rPr lang="ru-RU" sz="1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катарактогенеза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?!</a:t>
            </a:r>
          </a:p>
        </p:txBody>
      </p:sp>
      <p:pic>
        <p:nvPicPr>
          <p:cNvPr id="2050" name="Picture 2" descr="C:\Users\Антон\Desktop\Дела и дни\2025\12. Декабрь\15.12.2025\Новая папка\Презентация\Слайд 11 дать слев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132856"/>
            <a:ext cx="4572000" cy="4572000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1196752"/>
            <a:ext cx="4572000" cy="79868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ru-RU" sz="17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СРЕДСТВА ФИЗИЧЕСКОЙ ЗАЩИТЫ ОТ ГКЛ и СКЛ. Сократить время полёта!</a:t>
            </a:r>
          </a:p>
          <a:p>
            <a:pPr algn="ctr" eaLnBrk="1" hangingPunct="1">
              <a:lnSpc>
                <a:spcPct val="90000"/>
              </a:lnSpc>
            </a:pPr>
            <a:r>
              <a:rPr lang="ru-RU" sz="17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МЕДИКО-БИОЛОГИЧЕСКИЕ СРЕДСТВА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7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786687" cy="2348879"/>
          </a:xfr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/>
          <a:lstStyle/>
          <a:p>
            <a:pPr>
              <a:defRPr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Жесткие требования к медицинским средствам  обеспечения радиационной безопасности в дальних космических полетах</a:t>
            </a:r>
          </a:p>
        </p:txBody>
      </p:sp>
      <p:sp>
        <p:nvSpPr>
          <p:cNvPr id="57346" name="Объект 2"/>
          <p:cNvSpPr>
            <a:spLocks noGrp="1"/>
          </p:cNvSpPr>
          <p:nvPr>
            <p:ph idx="1"/>
          </p:nvPr>
        </p:nvSpPr>
        <p:spPr>
          <a:xfrm>
            <a:off x="32336" y="2492896"/>
            <a:ext cx="8933299" cy="4205064"/>
          </a:xfr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/>
          <a:lstStyle/>
          <a:p>
            <a:pPr algn="just">
              <a:buNone/>
            </a:pP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  Противолучевые средства для космонавтов: </a:t>
            </a:r>
          </a:p>
          <a:p>
            <a:pPr marL="0" indent="0" algn="just">
              <a:buNone/>
            </a:pPr>
            <a:r>
              <a:rPr lang="ru-RU" sz="2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 ДОЛЖНЫ вызывать развитие каких-либо выраженных токсических или побочных реакций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, снижать физическую и умственную работоспособность человека, влиять на координацию движений и остроту зрения, нарушать иммунитет, т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. е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. они</a:t>
            </a:r>
            <a:r>
              <a:rPr lang="ru-RU" sz="2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НЕ ДОЛЖНЫ нарушать профессиональную деятельность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 и устойчивость организма к экстремальным факторам, сопровождающим профессиональную деятельность космонавта</a:t>
            </a:r>
          </a:p>
        </p:txBody>
      </p:sp>
      <p:pic>
        <p:nvPicPr>
          <p:cNvPr id="5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790228" cy="8367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1907704" y="122734"/>
            <a:ext cx="6428904" cy="2922928"/>
          </a:xfr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/>
          <a:lstStyle/>
          <a:p>
            <a:pPr>
              <a:defRPr/>
            </a:pPr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ПРОТИВОЛУЧЕВЫЕ ЛЕКАРСТВЕННЫЕ СРЕДСТВА В СИСТЕМЕ ОБЕСПЕЧЕНИЯ РАДИАЦИОННОЙ БЕЗОПАСНОСТИ В ДАЛЬНИХ КОСМИЧЕСКИХ ПОЛЕТАХ</a:t>
            </a:r>
          </a:p>
        </p:txBody>
      </p:sp>
      <p:sp>
        <p:nvSpPr>
          <p:cNvPr id="58370" name="Объект 2"/>
          <p:cNvSpPr>
            <a:spLocks noGrp="1"/>
          </p:cNvSpPr>
          <p:nvPr>
            <p:ph idx="1"/>
          </p:nvPr>
        </p:nvSpPr>
        <p:spPr>
          <a:xfrm>
            <a:off x="-7624" y="3004673"/>
            <a:ext cx="9064674" cy="1319122"/>
          </a:xfr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/>
          <a:lstStyle/>
          <a:p>
            <a:pPr marL="0" indent="0" algn="just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Для профилактики острых лучевых поражений в настоящее время наилучшим средством является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радиопротектор экстренного действия препарат Б-190 (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индралин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  <p:pic>
        <p:nvPicPr>
          <p:cNvPr id="5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622" y="1"/>
            <a:ext cx="654214" cy="692696"/>
          </a:xfrm>
          <a:prstGeom prst="rect">
            <a:avLst/>
          </a:prstGeom>
          <a:noFill/>
        </p:spPr>
      </p:pic>
      <p:pic>
        <p:nvPicPr>
          <p:cNvPr id="6" name="Picture 2" descr="E:\АНТОН презентация 16.10.23 СРОЧНО\1. Уход патриарха радиационной медицины и биологии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10" y="188640"/>
            <a:ext cx="1728192" cy="2582032"/>
          </a:xfrm>
          <a:prstGeom prst="rect">
            <a:avLst/>
          </a:prstGeom>
          <a:noFill/>
          <a:ln w="50800">
            <a:solidFill>
              <a:schemeClr val="bg2">
                <a:lumMod val="25000"/>
                <a:alpha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Антон\Desktop\Дела и дни\2022\9. Сентябрь\28.09.2022\Презентация\Васин М.В. ФОТО 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190" y="4442628"/>
            <a:ext cx="1386485" cy="2097808"/>
          </a:xfrm>
          <a:prstGeom prst="rect">
            <a:avLst/>
          </a:prstGeom>
          <a:noFill/>
          <a:ln w="50800">
            <a:solidFill>
              <a:schemeClr val="bg2">
                <a:lumMod val="25000"/>
                <a:alpha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7961" y="2784429"/>
            <a:ext cx="1798890" cy="276999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 wrap="non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Л.А. Ильин (1928-2023)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884760" y="6581001"/>
            <a:ext cx="973343" cy="276999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 wrap="non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М.В. Васин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-3506" y="4180344"/>
            <a:ext cx="7441018" cy="2677656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Он обладает высокой эффективностью и 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большой широтой радиозащитного действия при гамма-, гамма-нейтронном и ПРОТОННОМ облучениях.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Его противолучевой эффект установлен на 6 видах животных, включая крупных (собаки, обезьяны). Его эффективность была 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проверена в Чернобыле у лётчиков-ликвидаторов.</a:t>
            </a:r>
            <a:endParaRPr lang="ru-RU" sz="2400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1187624" y="116632"/>
            <a:ext cx="7427912" cy="1728192"/>
          </a:xfr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/>
          <a:lstStyle/>
          <a:p>
            <a:pPr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Противолучевые лекарственные средства</a:t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в системе обеспечения радиационной безопасности в дальних космических полетах</a:t>
            </a:r>
          </a:p>
        </p:txBody>
      </p:sp>
      <p:sp>
        <p:nvSpPr>
          <p:cNvPr id="59394" name="Объект 2"/>
          <p:cNvSpPr>
            <a:spLocks noGrp="1"/>
          </p:cNvSpPr>
          <p:nvPr>
            <p:ph idx="1"/>
          </p:nvPr>
        </p:nvSpPr>
        <p:spPr>
          <a:xfrm>
            <a:off x="195140" y="2204864"/>
            <a:ext cx="8938228" cy="4366104"/>
          </a:xfr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/>
          <a:lstStyle/>
          <a:p>
            <a:pPr algn="just"/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Препарат Б-190  НЕ СНИЖАЕТ работоспособность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человека, оцениваемую по сдвигам в деятельности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нейромоторного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аппарата (способность к динамической работе, статическая выносливость, наличие тремора покоя и движения, сенсомоторная реакция). </a:t>
            </a:r>
          </a:p>
          <a:p>
            <a:pPr algn="just"/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Радиопротектор НЕ ОКАЗЫВАЕТ ВЛИЯНИЯ  на работоспособность оператора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в режиме одномерного компенсаторного слежения с регистрацией ошибок в поперечном и продольном каналах управления. </a:t>
            </a:r>
          </a:p>
          <a:p>
            <a:pPr marL="0" indent="0" algn="just">
              <a:buNone/>
            </a:pP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Препарат Б-190 НЕ ОКАЗЫВАЕТ ВЛИЯНИЯ на качество пилотирования летчиков.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Испытан в Чернобыле в 1986 г.</a:t>
            </a:r>
          </a:p>
        </p:txBody>
      </p:sp>
      <p:pic>
        <p:nvPicPr>
          <p:cNvPr id="5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790228" cy="8367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1259632" y="173840"/>
            <a:ext cx="7344543" cy="1557338"/>
          </a:xfrm>
          <a:solidFill>
            <a:schemeClr val="bg1">
              <a:alpha val="85000"/>
            </a:schemeClr>
          </a:solidFill>
          <a:ln>
            <a:solidFill>
              <a:srgbClr val="4F81BD"/>
            </a:solidFill>
          </a:ln>
        </p:spPr>
        <p:txBody>
          <a:bodyPr/>
          <a:lstStyle/>
          <a:p>
            <a:pPr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Противолучевые лекарственные средства и природные антиоксиданты для обеспечения радиационной безопасности в дальних космических полетах</a:t>
            </a:r>
          </a:p>
        </p:txBody>
      </p:sp>
      <p:sp>
        <p:nvSpPr>
          <p:cNvPr id="60418" name="Объект 2"/>
          <p:cNvSpPr>
            <a:spLocks noGrp="1"/>
          </p:cNvSpPr>
          <p:nvPr>
            <p:ph idx="1"/>
          </p:nvPr>
        </p:nvSpPr>
        <p:spPr>
          <a:xfrm>
            <a:off x="0" y="1772816"/>
            <a:ext cx="8964488" cy="4968552"/>
          </a:xfrm>
          <a:solidFill>
            <a:schemeClr val="bg1">
              <a:alpha val="85000"/>
            </a:schemeClr>
          </a:solidFill>
          <a:ln>
            <a:solidFill>
              <a:srgbClr val="4F81BD"/>
            </a:solidFill>
          </a:ln>
        </p:spPr>
        <p:txBody>
          <a:bodyPr/>
          <a:lstStyle/>
          <a:p>
            <a:pPr algn="just"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     Поражение системы иммунитета в ходе ОЛБ, определяемое как</a:t>
            </a:r>
            <a:r>
              <a:rPr lang="ru-RU" sz="1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тотальный вторичный иммунодефицит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с характерным циклическим течением, является важной компонентой патогенеза (Иванов А.А. и др., 2017). </a:t>
            </a:r>
            <a:r>
              <a:rPr lang="ru-RU" sz="1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ИММУНОДЕФИЦИТ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делает организм беззащитным к инфекционным агентам как эндогенного, так и экзогенного происхождения, и, кроме того, резко нарушается </a:t>
            </a:r>
            <a:r>
              <a:rPr lang="ru-RU" sz="1800" b="1" dirty="0" err="1">
                <a:latin typeface="Times New Roman" pitchFamily="18" charset="0"/>
                <a:cs typeface="Times New Roman" pitchFamily="18" charset="0"/>
              </a:rPr>
              <a:t>иммунорегуляторная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800" b="1" dirty="0" err="1">
                <a:latin typeface="Times New Roman" pitchFamily="18" charset="0"/>
                <a:cs typeface="Times New Roman" pitchFamily="18" charset="0"/>
              </a:rPr>
              <a:t>гемопоэз-регуляторная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функции системы иммунитета.</a:t>
            </a:r>
          </a:p>
          <a:p>
            <a:pPr algn="just"/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Наличие иммунодефицита в облученном организме указывает патогенетические пути подхода к профилактике и терапии ОЛБ. В качестве заместительных лекарственных средств </a:t>
            </a:r>
            <a:r>
              <a:rPr lang="ru-RU" sz="1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 успехом используются антибактериальные и противовирусные препараты. Позитивный эффект этих препаратов существенно усиливается с помощью иммуноглобулинов, </a:t>
            </a:r>
            <a:r>
              <a:rPr lang="ru-RU" sz="1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лактоферрина</a:t>
            </a:r>
            <a:r>
              <a:rPr lang="ru-RU" sz="1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пробиотиков</a:t>
            </a:r>
            <a:r>
              <a:rPr lang="ru-RU" sz="1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Важными средствами профилактики и раннего лечения лучевой болезни являются </a:t>
            </a:r>
            <a:r>
              <a:rPr lang="ru-RU" sz="1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вакцины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микробного и растительного происхождения, а также синтетические.</a:t>
            </a:r>
          </a:p>
          <a:p>
            <a:pPr algn="just"/>
            <a:r>
              <a:rPr lang="ru-RU" sz="1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Цитокины, как вещества – регуляторы систем иммунитета и кроветворения – заслуживают особого внимания экспериментаторов и клиницистов, разрабатывающих средства лечения лучевых поражений.</a:t>
            </a:r>
          </a:p>
        </p:txBody>
      </p:sp>
      <p:pic>
        <p:nvPicPr>
          <p:cNvPr id="5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899592" cy="9525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7283450" cy="1872208"/>
          </a:xfr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/>
          <a:lstStyle/>
          <a:p>
            <a:pPr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Противолучевые лекарственные средства  для обеспечения радиационной безопасности в дальних космических полетах</a:t>
            </a:r>
          </a:p>
        </p:txBody>
      </p:sp>
      <p:sp>
        <p:nvSpPr>
          <p:cNvPr id="61442" name="Объект 2"/>
          <p:cNvSpPr>
            <a:spLocks noGrp="1"/>
          </p:cNvSpPr>
          <p:nvPr>
            <p:ph idx="1"/>
          </p:nvPr>
        </p:nvSpPr>
        <p:spPr>
          <a:xfrm>
            <a:off x="755576" y="2852936"/>
            <a:ext cx="7776864" cy="3131181"/>
          </a:xfr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/>
          <a:lstStyle/>
          <a:p>
            <a:pPr indent="0" algn="just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СОЧЕТАННОЕ ПРИМЕНЕНИЕ противолучевых средств защиты и антибиотико- и патогенетической терапии цитокинами при возникновении солнечных вспышек может существенно снизить риск тяжелых форм ОЛБ с предварительной 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оценкой по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ФИД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близкому к 1,5–2,0.</a:t>
            </a:r>
          </a:p>
        </p:txBody>
      </p:sp>
      <p:pic>
        <p:nvPicPr>
          <p:cNvPr id="5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926243" cy="9807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03648" y="268343"/>
            <a:ext cx="6541519" cy="1504473"/>
          </a:xfr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eaLnBrk="1" hangingPunct="1">
              <a:defRPr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Первоочередные задачи по радиационной защите в дальнем космосе </a:t>
            </a:r>
            <a:endParaRPr lang="ru-RU" sz="3200" b="1" dirty="0">
              <a:ln w="6350">
                <a:noFill/>
              </a:ln>
              <a:gradFill>
                <a:gsLst>
                  <a:gs pos="0">
                    <a:schemeClr val="accent1">
                      <a:tint val="73000"/>
                      <a:satMod val="145000"/>
                    </a:schemeClr>
                  </a:gs>
                  <a:gs pos="73000">
                    <a:schemeClr val="accent1">
                      <a:tint val="73000"/>
                      <a:satMod val="145000"/>
                    </a:schemeClr>
                  </a:gs>
                  <a:gs pos="100000">
                    <a:schemeClr val="accent1">
                      <a:tint val="83000"/>
                      <a:satMod val="143000"/>
                    </a:schemeClr>
                  </a:gs>
                </a:gsLst>
                <a:lin ang="4800000" scaled="1"/>
              </a:gra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114" y="1916832"/>
            <a:ext cx="8229600" cy="4602162"/>
          </a:xfr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/>
          <a:lstStyle/>
          <a:p>
            <a:pPr marL="547688" indent="-411163" algn="just" eaLnBrk="1" hangingPunct="1">
              <a:buFont typeface="Arial" charset="0"/>
              <a:buNone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1. </a:t>
            </a:r>
            <a:r>
              <a:rPr lang="ru-RU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Разработка ТЕХНОЛОГИЙ ОТБОРА космонавтов, обладающих повышенной радиорезистентностью,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основанных на персонифицированной оценке эффективности репарации критических радиационно-индуцированных повреждений ДНК </a:t>
            </a:r>
            <a:r>
              <a:rPr lang="ru-RU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(например, </a:t>
            </a:r>
            <a:r>
              <a:rPr lang="ru-RU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двунитиевых</a:t>
            </a:r>
            <a:r>
              <a:rPr lang="ru-RU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разрывов). </a:t>
            </a:r>
          </a:p>
          <a:p>
            <a:pPr marL="547688" indent="-411163" algn="just" eaLnBrk="1" hangingPunct="1">
              <a:buFont typeface="Arial" charset="0"/>
              <a:buNone/>
              <a:defRPr/>
            </a:pPr>
            <a:r>
              <a:rPr lang="ru-RU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Надежные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фенотипические показатели резистентности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различные индексы реактивности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нейро-эндокринной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системы и 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п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.).</a:t>
            </a:r>
          </a:p>
          <a:p>
            <a:pPr marL="547688" indent="-411163" algn="just" eaLnBrk="1" hangingPunct="1">
              <a:defRPr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790228" cy="8367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6650305"/>
            <a:ext cx="9144000" cy="207695"/>
          </a:xfrm>
          <a:prstGeom prst="rect">
            <a:avLst/>
          </a:prstGeom>
          <a:solidFill>
            <a:srgbClr val="C426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3077" name="TextBox 14"/>
          <p:cNvSpPr txBox="1">
            <a:spLocks noChangeArrowheads="1"/>
          </p:cNvSpPr>
          <p:nvPr/>
        </p:nvSpPr>
        <p:spPr bwMode="auto">
          <a:xfrm>
            <a:off x="1593668" y="105380"/>
            <a:ext cx="7263531" cy="1165223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 wrap="square" lIns="56675" tIns="28337" rIns="56675" bIns="2833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Отбор радиорезистентных индивидуумов для космического полета в условиях планируемого повышенного облучения (А.Н. Осипов, 2012, 2018)</a:t>
            </a:r>
          </a:p>
        </p:txBody>
      </p:sp>
      <p:pic>
        <p:nvPicPr>
          <p:cNvPr id="307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000" y="1270603"/>
            <a:ext cx="823594" cy="2438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2" descr="C:\Users\Andreyan\Desktop\Снимок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3452" y="1566874"/>
            <a:ext cx="1087566" cy="854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TextBox 18"/>
          <p:cNvSpPr txBox="1">
            <a:spLocks noChangeArrowheads="1"/>
          </p:cNvSpPr>
          <p:nvPr/>
        </p:nvSpPr>
        <p:spPr bwMode="auto">
          <a:xfrm>
            <a:off x="2966089" y="2607384"/>
            <a:ext cx="1076047" cy="488115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 lIns="56675" tIns="28337" rIns="56675" bIns="2833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Кровь или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биоптат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3081" name="Picture 3" descr="C:\Users\Andreyan\Desktop\Снимок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2569" y="1538367"/>
            <a:ext cx="463632" cy="949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2" name="TextBox 20"/>
          <p:cNvSpPr txBox="1">
            <a:spLocks noChangeArrowheads="1"/>
          </p:cNvSpPr>
          <p:nvPr/>
        </p:nvSpPr>
        <p:spPr bwMode="auto">
          <a:xfrm>
            <a:off x="4999155" y="2607384"/>
            <a:ext cx="971418" cy="426559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 lIns="56675" tIns="28337" rIns="56675" bIns="2833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dirty="0">
                <a:latin typeface="Times New Roman" pitchFamily="18" charset="0"/>
                <a:cs typeface="Times New Roman" pitchFamily="18" charset="0"/>
              </a:rPr>
              <a:t>Выделение </a:t>
            </a:r>
          </a:p>
          <a:p>
            <a:pPr algn="ctr" eaLnBrk="1" hangingPunct="1"/>
            <a:r>
              <a:rPr lang="ru-RU" dirty="0">
                <a:latin typeface="Times New Roman" pitchFamily="18" charset="0"/>
                <a:cs typeface="Times New Roman" pitchFamily="18" charset="0"/>
              </a:rPr>
              <a:t>клеток</a:t>
            </a:r>
          </a:p>
        </p:txBody>
      </p:sp>
      <p:sp>
        <p:nvSpPr>
          <p:cNvPr id="22" name="Стрелка вправо 21"/>
          <p:cNvSpPr/>
          <p:nvPr/>
        </p:nvSpPr>
        <p:spPr>
          <a:xfrm>
            <a:off x="4064213" y="1830565"/>
            <a:ext cx="1093326" cy="283035"/>
          </a:xfrm>
          <a:prstGeom prst="rightArrow">
            <a:avLst/>
          </a:prstGeom>
          <a:solidFill>
            <a:srgbClr val="009999">
              <a:alpha val="7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675" tIns="28337" rIns="56675" bIns="28337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3084" name="Picture 1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000" y="3843372"/>
            <a:ext cx="1984112" cy="127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5" name="TextBox 23"/>
          <p:cNvSpPr txBox="1">
            <a:spLocks noChangeArrowheads="1"/>
          </p:cNvSpPr>
          <p:nvPr/>
        </p:nvSpPr>
        <p:spPr bwMode="auto">
          <a:xfrm>
            <a:off x="807276" y="5278909"/>
            <a:ext cx="1545438" cy="86975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 lIns="56675" tIns="28337" rIns="56675" bIns="2833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Анализ полиморфизма </a:t>
            </a:r>
          </a:p>
          <a:p>
            <a:pPr algn="ctr" eaLnBrk="1" hangingPunct="1">
              <a:lnSpc>
                <a:spcPct val="80000"/>
              </a:lnSpc>
            </a:pPr>
            <a:r>
              <a:rPr lang="ru-RU" sz="1700" dirty="0" err="1">
                <a:latin typeface="Times New Roman" pitchFamily="18" charset="0"/>
                <a:cs typeface="Times New Roman" pitchFamily="18" charset="0"/>
              </a:rPr>
              <a:t>кандидатных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 генов</a:t>
            </a:r>
          </a:p>
        </p:txBody>
      </p:sp>
      <p:sp>
        <p:nvSpPr>
          <p:cNvPr id="3086" name="Прямоугольник 24"/>
          <p:cNvSpPr>
            <a:spLocks noChangeArrowheads="1"/>
          </p:cNvSpPr>
          <p:nvPr/>
        </p:nvSpPr>
        <p:spPr bwMode="auto">
          <a:xfrm>
            <a:off x="4459692" y="5634230"/>
            <a:ext cx="4063254" cy="70355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 lIns="56675" tIns="28337" rIns="56675" bIns="28337">
            <a:spAutoFit/>
          </a:bodyPr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Биоинформационный и математический анализ результатов с последующим отбором радиорезистентных индивидуумов </a:t>
            </a:r>
          </a:p>
        </p:txBody>
      </p:sp>
      <p:pic>
        <p:nvPicPr>
          <p:cNvPr id="3087" name="Picture 4" descr="C:\Users\Andreyan\Desktop\Снимок3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8152" y="1578073"/>
            <a:ext cx="1108684" cy="101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8" name="TextBox 27"/>
          <p:cNvSpPr txBox="1">
            <a:spLocks noChangeArrowheads="1"/>
          </p:cNvSpPr>
          <p:nvPr/>
        </p:nvSpPr>
        <p:spPr bwMode="auto">
          <a:xfrm>
            <a:off x="6798006" y="2681706"/>
            <a:ext cx="1663506" cy="426559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 lIns="56675" tIns="28337" rIns="56675" bIns="2833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dirty="0">
                <a:latin typeface="Times New Roman" pitchFamily="18" charset="0"/>
                <a:cs typeface="Times New Roman" pitchFamily="18" charset="0"/>
              </a:rPr>
              <a:t>Тест-облучение   </a:t>
            </a:r>
          </a:p>
          <a:p>
            <a:pPr eaLnBrk="1" hangingPunct="1"/>
            <a:r>
              <a:rPr lang="ru-RU" dirty="0">
                <a:latin typeface="Times New Roman" pitchFamily="18" charset="0"/>
                <a:cs typeface="Times New Roman" pitchFamily="18" charset="0"/>
              </a:rPr>
              <a:t>         клеток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in vitro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89" name="Picture 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828" y="1524114"/>
            <a:ext cx="989656" cy="1072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Picture 6" descr="C:\Users\Andreyan\Desktop\Снимок4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7317" y="3724253"/>
            <a:ext cx="1600152" cy="154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91" name="TextBox 30"/>
          <p:cNvSpPr txBox="1">
            <a:spLocks noChangeArrowheads="1"/>
          </p:cNvSpPr>
          <p:nvPr/>
        </p:nvSpPr>
        <p:spPr bwMode="auto">
          <a:xfrm>
            <a:off x="2708836" y="5354249"/>
            <a:ext cx="1618390" cy="79589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 lIns="56675" tIns="28337" rIns="56675" bIns="2833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Анализ изменений экспрессии кандидатных  генов до и после тест-облучения</a:t>
            </a:r>
          </a:p>
        </p:txBody>
      </p:sp>
      <p:sp>
        <p:nvSpPr>
          <p:cNvPr id="32" name="Стрелка вправо 31"/>
          <p:cNvSpPr/>
          <p:nvPr/>
        </p:nvSpPr>
        <p:spPr>
          <a:xfrm rot="10157300">
            <a:off x="2517816" y="3140875"/>
            <a:ext cx="4143885" cy="278963"/>
          </a:xfrm>
          <a:prstGeom prst="rightArrow">
            <a:avLst>
              <a:gd name="adj1" fmla="val 50000"/>
              <a:gd name="adj2" fmla="val 65899"/>
            </a:avLst>
          </a:prstGeom>
          <a:solidFill>
            <a:srgbClr val="009999">
              <a:alpha val="7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675" tIns="28337" rIns="56675" bIns="28337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33" name="Стрелка вправо 32"/>
          <p:cNvSpPr/>
          <p:nvPr/>
        </p:nvSpPr>
        <p:spPr>
          <a:xfrm rot="5400000">
            <a:off x="6659566" y="3090441"/>
            <a:ext cx="645483" cy="351323"/>
          </a:xfrm>
          <a:prstGeom prst="rightArrow">
            <a:avLst>
              <a:gd name="adj1" fmla="val 50000"/>
              <a:gd name="adj2" fmla="val 65899"/>
            </a:avLst>
          </a:prstGeom>
          <a:solidFill>
            <a:srgbClr val="009999">
              <a:alpha val="7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675" tIns="28337" rIns="56675" bIns="28337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3094" name="TextBox 33"/>
          <p:cNvSpPr txBox="1">
            <a:spLocks noChangeArrowheads="1"/>
          </p:cNvSpPr>
          <p:nvPr/>
        </p:nvSpPr>
        <p:spPr bwMode="auto">
          <a:xfrm>
            <a:off x="7257798" y="3058408"/>
            <a:ext cx="1281465" cy="67278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 lIns="56675" tIns="28337" rIns="56675" bIns="2833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Анализ молекулярных и клеточных эффектов</a:t>
            </a:r>
          </a:p>
        </p:txBody>
      </p:sp>
      <p:pic>
        <p:nvPicPr>
          <p:cNvPr id="3095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103" y="3950274"/>
            <a:ext cx="1136521" cy="1003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6" name="Picture 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1994" y="3918712"/>
            <a:ext cx="1013654" cy="1057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4682388" y="4987729"/>
            <a:ext cx="1317942" cy="272671"/>
          </a:xfrm>
          <a:prstGeom prst="rect">
            <a:avLst/>
          </a:prstGeom>
          <a:noFill/>
        </p:spPr>
        <p:txBody>
          <a:bodyPr lIns="56675" tIns="28337" rIns="56675" bIns="28337">
            <a:spAutoFit/>
          </a:bodyPr>
          <a:lstStyle/>
          <a:p>
            <a:pPr>
              <a:defRPr/>
            </a:pPr>
            <a:r>
              <a:rPr lang="ru-RU" sz="700" dirty="0">
                <a:cs typeface="+mn-cs"/>
              </a:rPr>
              <a:t>Репарация повреждений ДНК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254704" y="4987729"/>
            <a:ext cx="808235" cy="272671"/>
          </a:xfrm>
          <a:prstGeom prst="rect">
            <a:avLst/>
          </a:prstGeom>
          <a:noFill/>
        </p:spPr>
        <p:txBody>
          <a:bodyPr lIns="56675" tIns="28337" rIns="56675" bIns="28337">
            <a:spAutoFit/>
          </a:bodyPr>
          <a:lstStyle/>
          <a:p>
            <a:pPr>
              <a:defRPr/>
            </a:pPr>
            <a:r>
              <a:rPr lang="ru-RU" sz="700" dirty="0">
                <a:cs typeface="+mn-cs"/>
              </a:rPr>
              <a:t>Клеточная гибель </a:t>
            </a:r>
          </a:p>
        </p:txBody>
      </p:sp>
      <p:pic>
        <p:nvPicPr>
          <p:cNvPr id="3099" name="Picture 1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7542" y="3975726"/>
            <a:ext cx="770799" cy="92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TextBox 39"/>
          <p:cNvSpPr txBox="1"/>
          <p:nvPr/>
        </p:nvSpPr>
        <p:spPr>
          <a:xfrm>
            <a:off x="7230921" y="4904244"/>
            <a:ext cx="1124042" cy="274890"/>
          </a:xfrm>
          <a:prstGeom prst="rect">
            <a:avLst/>
          </a:prstGeom>
          <a:noFill/>
        </p:spPr>
        <p:txBody>
          <a:bodyPr lIns="56675" tIns="28337" rIns="56675" bIns="28337">
            <a:spAutoFit/>
          </a:bodyPr>
          <a:lstStyle/>
          <a:p>
            <a:pPr algn="ctr">
              <a:defRPr/>
            </a:pPr>
            <a:r>
              <a:rPr lang="ru-RU" sz="700" dirty="0">
                <a:cs typeface="+mn-cs"/>
              </a:rPr>
              <a:t>Цитогенетические </a:t>
            </a:r>
          </a:p>
          <a:p>
            <a:pPr algn="ctr">
              <a:defRPr/>
            </a:pPr>
            <a:r>
              <a:rPr lang="ru-RU" sz="700" dirty="0">
                <a:cs typeface="+mn-cs"/>
              </a:rPr>
              <a:t>нарушения</a:t>
            </a:r>
          </a:p>
        </p:txBody>
      </p:sp>
      <p:sp>
        <p:nvSpPr>
          <p:cNvPr id="41" name="Стрелка вправо 40"/>
          <p:cNvSpPr/>
          <p:nvPr/>
        </p:nvSpPr>
        <p:spPr>
          <a:xfrm rot="5400000">
            <a:off x="5252944" y="3635131"/>
            <a:ext cx="154753" cy="351323"/>
          </a:xfrm>
          <a:prstGeom prst="rightArrow">
            <a:avLst>
              <a:gd name="adj1" fmla="val 50000"/>
              <a:gd name="adj2" fmla="val 65899"/>
            </a:avLst>
          </a:prstGeom>
          <a:solidFill>
            <a:srgbClr val="009999">
              <a:alpha val="7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675" tIns="28337" rIns="56675" bIns="28337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4409777" y="5169971"/>
            <a:ext cx="4159244" cy="50906"/>
          </a:xfrm>
          <a:prstGeom prst="rect">
            <a:avLst/>
          </a:prstGeom>
          <a:solidFill>
            <a:srgbClr val="009999">
              <a:alpha val="7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675" tIns="28337" rIns="56675" bIns="28337"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4414577" y="3674365"/>
            <a:ext cx="64313" cy="1546511"/>
          </a:xfrm>
          <a:prstGeom prst="rect">
            <a:avLst/>
          </a:prstGeom>
          <a:solidFill>
            <a:srgbClr val="009999">
              <a:alpha val="7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675" tIns="28337" rIns="56675" bIns="28337"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44" name="Стрелка вправо 43"/>
          <p:cNvSpPr/>
          <p:nvPr/>
        </p:nvSpPr>
        <p:spPr>
          <a:xfrm rot="10800000">
            <a:off x="4196679" y="4615100"/>
            <a:ext cx="191980" cy="231111"/>
          </a:xfrm>
          <a:prstGeom prst="rightArrow">
            <a:avLst>
              <a:gd name="adj1" fmla="val 50000"/>
              <a:gd name="adj2" fmla="val 65899"/>
            </a:avLst>
          </a:prstGeom>
          <a:solidFill>
            <a:srgbClr val="009999">
              <a:alpha val="7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675" tIns="28337" rIns="56675" bIns="28337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45" name="Стрелка вправо 44"/>
          <p:cNvSpPr/>
          <p:nvPr/>
        </p:nvSpPr>
        <p:spPr>
          <a:xfrm rot="5400000">
            <a:off x="7728525" y="3635131"/>
            <a:ext cx="154753" cy="351323"/>
          </a:xfrm>
          <a:prstGeom prst="rightArrow">
            <a:avLst>
              <a:gd name="adj1" fmla="val 50000"/>
              <a:gd name="adj2" fmla="val 65899"/>
            </a:avLst>
          </a:prstGeom>
          <a:solidFill>
            <a:srgbClr val="009999">
              <a:alpha val="7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675" tIns="28337" rIns="56675" bIns="28337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46" name="Стрелка вправо 45"/>
          <p:cNvSpPr/>
          <p:nvPr/>
        </p:nvSpPr>
        <p:spPr>
          <a:xfrm rot="5400000">
            <a:off x="6581445" y="3635131"/>
            <a:ext cx="154753" cy="351323"/>
          </a:xfrm>
          <a:prstGeom prst="rightArrow">
            <a:avLst>
              <a:gd name="adj1" fmla="val 50000"/>
              <a:gd name="adj2" fmla="val 65899"/>
            </a:avLst>
          </a:prstGeom>
          <a:solidFill>
            <a:srgbClr val="009999">
              <a:alpha val="7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675" tIns="28337" rIns="56675" bIns="28337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47" name="Стрелка вправо 46"/>
          <p:cNvSpPr/>
          <p:nvPr/>
        </p:nvSpPr>
        <p:spPr>
          <a:xfrm>
            <a:off x="2588849" y="5905048"/>
            <a:ext cx="1983152" cy="283035"/>
          </a:xfrm>
          <a:prstGeom prst="rightArrow">
            <a:avLst/>
          </a:prstGeom>
          <a:solidFill>
            <a:srgbClr val="009999">
              <a:alpha val="7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675" tIns="28337" rIns="56675" bIns="28337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4411697" y="3674365"/>
            <a:ext cx="4159244" cy="50906"/>
          </a:xfrm>
          <a:prstGeom prst="rect">
            <a:avLst/>
          </a:prstGeom>
          <a:solidFill>
            <a:srgbClr val="009999">
              <a:alpha val="7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675" tIns="28337" rIns="56675" bIns="28337"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49" name="Стрелка вправо 48"/>
          <p:cNvSpPr/>
          <p:nvPr/>
        </p:nvSpPr>
        <p:spPr>
          <a:xfrm rot="5400000">
            <a:off x="6510335" y="4998115"/>
            <a:ext cx="409281" cy="862950"/>
          </a:xfrm>
          <a:prstGeom prst="rightArrow">
            <a:avLst>
              <a:gd name="adj1" fmla="val 50000"/>
              <a:gd name="adj2" fmla="val 65899"/>
            </a:avLst>
          </a:prstGeom>
          <a:solidFill>
            <a:srgbClr val="009999">
              <a:alpha val="7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675" tIns="28337" rIns="56675" bIns="28337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50" name="Стрелка вправо 49"/>
          <p:cNvSpPr/>
          <p:nvPr/>
        </p:nvSpPr>
        <p:spPr>
          <a:xfrm>
            <a:off x="1805571" y="1830565"/>
            <a:ext cx="1094285" cy="283035"/>
          </a:xfrm>
          <a:prstGeom prst="rightArrow">
            <a:avLst/>
          </a:prstGeom>
          <a:solidFill>
            <a:srgbClr val="009999">
              <a:alpha val="7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675" tIns="28337" rIns="56675" bIns="28337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51" name="Стрелка вправо 50"/>
          <p:cNvSpPr/>
          <p:nvPr/>
        </p:nvSpPr>
        <p:spPr>
          <a:xfrm>
            <a:off x="5743077" y="1871290"/>
            <a:ext cx="1094285" cy="283035"/>
          </a:xfrm>
          <a:prstGeom prst="rightArrow">
            <a:avLst/>
          </a:prstGeom>
          <a:solidFill>
            <a:srgbClr val="009999">
              <a:alpha val="7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675" tIns="28337" rIns="56675" bIns="28337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8506627" y="3678438"/>
            <a:ext cx="64314" cy="1547530"/>
          </a:xfrm>
          <a:prstGeom prst="rect">
            <a:avLst/>
          </a:prstGeom>
          <a:solidFill>
            <a:srgbClr val="009999">
              <a:alpha val="7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675" tIns="28337" rIns="56675" bIns="28337"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39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790228" cy="83671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63240149"/>
      </p:ext>
    </p:extLst>
  </p:cSld>
  <p:clrMapOvr>
    <a:masterClrMapping/>
  </p:clrMapOvr>
  <p:transition spd="med">
    <p:fad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2"/>
          <p:cNvSpPr>
            <a:spLocks noChangeArrowheads="1"/>
          </p:cNvSpPr>
          <p:nvPr/>
        </p:nvSpPr>
        <p:spPr bwMode="auto">
          <a:xfrm>
            <a:off x="250825" y="5445125"/>
            <a:ext cx="8642350" cy="1152525"/>
          </a:xfrm>
          <a:prstGeom prst="rect">
            <a:avLst/>
          </a:prstGeom>
          <a:solidFill>
            <a:srgbClr val="FFEFDF"/>
          </a:solidFill>
          <a:ln>
            <a:noFill/>
          </a:ln>
          <a:effectLst>
            <a:prstShdw prst="shdw17" dist="17961" dir="2700000">
              <a:srgbClr val="998F86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147" name="Rectangle 31"/>
          <p:cNvSpPr>
            <a:spLocks noChangeArrowheads="1"/>
          </p:cNvSpPr>
          <p:nvPr/>
        </p:nvSpPr>
        <p:spPr bwMode="auto">
          <a:xfrm>
            <a:off x="5075238" y="1125538"/>
            <a:ext cx="3168650" cy="1081087"/>
          </a:xfrm>
          <a:prstGeom prst="rect">
            <a:avLst/>
          </a:prstGeom>
          <a:solidFill>
            <a:srgbClr val="FEF6D0"/>
          </a:solidFill>
          <a:ln>
            <a:noFill/>
          </a:ln>
          <a:effectLst>
            <a:prstShdw prst="shdw17" dist="17961" dir="2700000">
              <a:srgbClr val="98947D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148" name="Rectangle 30"/>
          <p:cNvSpPr>
            <a:spLocks noChangeArrowheads="1"/>
          </p:cNvSpPr>
          <p:nvPr/>
        </p:nvSpPr>
        <p:spPr bwMode="auto">
          <a:xfrm>
            <a:off x="1258888" y="1125538"/>
            <a:ext cx="3168650" cy="1081087"/>
          </a:xfrm>
          <a:prstGeom prst="rect">
            <a:avLst/>
          </a:prstGeom>
          <a:solidFill>
            <a:srgbClr val="FEF6D0"/>
          </a:solidFill>
          <a:ln>
            <a:noFill/>
          </a:ln>
          <a:effectLst>
            <a:prstShdw prst="shdw17" dist="17961" dir="2700000">
              <a:srgbClr val="98947D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149" name="Text Box 2"/>
          <p:cNvSpPr txBox="1">
            <a:spLocks noChangeArrowheads="1"/>
          </p:cNvSpPr>
          <p:nvPr/>
        </p:nvSpPr>
        <p:spPr bwMode="auto">
          <a:xfrm>
            <a:off x="1619672" y="188912"/>
            <a:ext cx="6337300" cy="830997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 b="1" dirty="0">
                <a:latin typeface="Times New Roman" pitchFamily="18" charset="0"/>
                <a:cs typeface="Times New Roman" pitchFamily="18" charset="0"/>
              </a:rPr>
              <a:t>От популяционной «нормальности»</a:t>
            </a:r>
          </a:p>
          <a:p>
            <a:pPr algn="ctr" eaLnBrk="1" hangingPunct="1"/>
            <a:r>
              <a:rPr lang="ru-RU" altLang="ru-RU" sz="2400" b="1" dirty="0">
                <a:latin typeface="Times New Roman" pitchFamily="18" charset="0"/>
                <a:cs typeface="Times New Roman" pitchFamily="18" charset="0"/>
              </a:rPr>
              <a:t>к индивидуальной «ненормальности»</a:t>
            </a:r>
          </a:p>
        </p:txBody>
      </p:sp>
      <p:sp>
        <p:nvSpPr>
          <p:cNvPr id="6150" name="Rectangle 10"/>
          <p:cNvSpPr>
            <a:spLocks noChangeArrowheads="1"/>
          </p:cNvSpPr>
          <p:nvPr/>
        </p:nvSpPr>
        <p:spPr bwMode="auto">
          <a:xfrm>
            <a:off x="1403350" y="1208088"/>
            <a:ext cx="28797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18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Число генетически определенных признаков</a:t>
            </a:r>
          </a:p>
        </p:txBody>
      </p:sp>
      <p:sp>
        <p:nvSpPr>
          <p:cNvPr id="6151" name="Rectangle 14"/>
          <p:cNvSpPr>
            <a:spLocks noChangeArrowheads="1"/>
          </p:cNvSpPr>
          <p:nvPr/>
        </p:nvSpPr>
        <p:spPr bwMode="auto">
          <a:xfrm>
            <a:off x="395288" y="5301208"/>
            <a:ext cx="8389937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900113" indent="-9001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Вывод: нормы в биомедицине как таковой нет, а прогнозировать </a:t>
            </a:r>
            <a:r>
              <a:rPr lang="ru-RU" altLang="ru-RU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резистентность</a:t>
            </a:r>
            <a:r>
              <a:rPr lang="ru-RU" alt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ВСЕГО ОРГАНИЗМА на </a:t>
            </a:r>
            <a:r>
              <a:rPr lang="ru-RU" alt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основе молекулярно-генетических тестов в обозримом будущем по крайней мере </a:t>
            </a:r>
            <a:r>
              <a:rPr lang="ru-RU" alt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достаточно слож</a:t>
            </a:r>
            <a:r>
              <a:rPr lang="ru-RU" alt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но.</a:t>
            </a:r>
          </a:p>
        </p:txBody>
      </p:sp>
      <p:sp>
        <p:nvSpPr>
          <p:cNvPr id="6153" name="Rectangle 17"/>
          <p:cNvSpPr>
            <a:spLocks noChangeArrowheads="1"/>
          </p:cNvSpPr>
          <p:nvPr/>
        </p:nvSpPr>
        <p:spPr bwMode="auto">
          <a:xfrm>
            <a:off x="5219700" y="1482725"/>
            <a:ext cx="28797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18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Норма, %</a:t>
            </a:r>
          </a:p>
        </p:txBody>
      </p:sp>
      <p:sp>
        <p:nvSpPr>
          <p:cNvPr id="6154" name="Rectangle 33"/>
          <p:cNvSpPr>
            <a:spLocks noChangeArrowheads="1"/>
          </p:cNvSpPr>
          <p:nvPr/>
        </p:nvSpPr>
        <p:spPr bwMode="auto">
          <a:xfrm>
            <a:off x="1258888" y="2349500"/>
            <a:ext cx="3168650" cy="574675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prstShdw prst="shdw17" dist="17961" dir="2700000">
              <a:srgbClr val="3D1F00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155" name="Rectangle 21"/>
          <p:cNvSpPr>
            <a:spLocks noChangeArrowheads="1"/>
          </p:cNvSpPr>
          <p:nvPr/>
        </p:nvSpPr>
        <p:spPr bwMode="auto">
          <a:xfrm>
            <a:off x="2266950" y="2408238"/>
            <a:ext cx="1152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 b="1">
                <a:solidFill>
                  <a:srgbClr val="FFEFDF"/>
                </a:solidFill>
              </a:rPr>
              <a:t>1</a:t>
            </a:r>
          </a:p>
        </p:txBody>
      </p:sp>
      <p:sp>
        <p:nvSpPr>
          <p:cNvPr id="6156" name="Rectangle 34"/>
          <p:cNvSpPr>
            <a:spLocks noChangeArrowheads="1"/>
          </p:cNvSpPr>
          <p:nvPr/>
        </p:nvSpPr>
        <p:spPr bwMode="auto">
          <a:xfrm>
            <a:off x="1258888" y="3068638"/>
            <a:ext cx="3168650" cy="574675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prstShdw prst="shdw17" dist="17961" dir="2700000">
              <a:srgbClr val="3D1F00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157" name="Rectangle 22"/>
          <p:cNvSpPr>
            <a:spLocks noChangeArrowheads="1"/>
          </p:cNvSpPr>
          <p:nvPr/>
        </p:nvSpPr>
        <p:spPr bwMode="auto">
          <a:xfrm>
            <a:off x="2266950" y="3127375"/>
            <a:ext cx="1152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 b="1">
                <a:solidFill>
                  <a:srgbClr val="FFEFDF"/>
                </a:solidFill>
              </a:rPr>
              <a:t>2</a:t>
            </a:r>
          </a:p>
        </p:txBody>
      </p:sp>
      <p:sp>
        <p:nvSpPr>
          <p:cNvPr id="6158" name="Rectangle 35"/>
          <p:cNvSpPr>
            <a:spLocks noChangeArrowheads="1"/>
          </p:cNvSpPr>
          <p:nvPr/>
        </p:nvSpPr>
        <p:spPr bwMode="auto">
          <a:xfrm>
            <a:off x="1258888" y="3789363"/>
            <a:ext cx="3168650" cy="574675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prstShdw prst="shdw17" dist="17961" dir="2700000">
              <a:srgbClr val="3D1F00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159" name="Rectangle 23"/>
          <p:cNvSpPr>
            <a:spLocks noChangeArrowheads="1"/>
          </p:cNvSpPr>
          <p:nvPr/>
        </p:nvSpPr>
        <p:spPr bwMode="auto">
          <a:xfrm>
            <a:off x="2266950" y="3848100"/>
            <a:ext cx="1152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 b="1">
                <a:solidFill>
                  <a:srgbClr val="FFEFDF"/>
                </a:solidFill>
              </a:rPr>
              <a:t>10</a:t>
            </a:r>
          </a:p>
        </p:txBody>
      </p:sp>
      <p:sp>
        <p:nvSpPr>
          <p:cNvPr id="6160" name="Rectangle 36"/>
          <p:cNvSpPr>
            <a:spLocks noChangeArrowheads="1"/>
          </p:cNvSpPr>
          <p:nvPr/>
        </p:nvSpPr>
        <p:spPr bwMode="auto">
          <a:xfrm>
            <a:off x="1258888" y="4510088"/>
            <a:ext cx="3168650" cy="574675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prstShdw prst="shdw17" dist="17961" dir="2700000">
              <a:srgbClr val="3D1F00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161" name="Rectangle 24"/>
          <p:cNvSpPr>
            <a:spLocks noChangeArrowheads="1"/>
          </p:cNvSpPr>
          <p:nvPr/>
        </p:nvSpPr>
        <p:spPr bwMode="auto">
          <a:xfrm>
            <a:off x="2266950" y="4568825"/>
            <a:ext cx="1152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 b="1">
                <a:solidFill>
                  <a:srgbClr val="FFEFDF"/>
                </a:solidFill>
              </a:rPr>
              <a:t>100</a:t>
            </a:r>
          </a:p>
        </p:txBody>
      </p:sp>
      <p:sp>
        <p:nvSpPr>
          <p:cNvPr id="6162" name="Rectangle 37"/>
          <p:cNvSpPr>
            <a:spLocks noChangeArrowheads="1"/>
          </p:cNvSpPr>
          <p:nvPr/>
        </p:nvSpPr>
        <p:spPr bwMode="auto">
          <a:xfrm>
            <a:off x="5076825" y="2349500"/>
            <a:ext cx="3168650" cy="574675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prstShdw prst="shdw17" dist="17961" dir="2700000">
              <a:srgbClr val="3D1F00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163" name="Rectangle 25"/>
          <p:cNvSpPr>
            <a:spLocks noChangeArrowheads="1"/>
          </p:cNvSpPr>
          <p:nvPr/>
        </p:nvSpPr>
        <p:spPr bwMode="auto">
          <a:xfrm>
            <a:off x="6192838" y="2408238"/>
            <a:ext cx="936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 b="1">
                <a:solidFill>
                  <a:srgbClr val="FFEFDF"/>
                </a:solidFill>
              </a:rPr>
              <a:t>95</a:t>
            </a:r>
          </a:p>
        </p:txBody>
      </p:sp>
      <p:sp>
        <p:nvSpPr>
          <p:cNvPr id="6164" name="Rectangle 38"/>
          <p:cNvSpPr>
            <a:spLocks noChangeArrowheads="1"/>
          </p:cNvSpPr>
          <p:nvPr/>
        </p:nvSpPr>
        <p:spPr bwMode="auto">
          <a:xfrm>
            <a:off x="5076825" y="3068638"/>
            <a:ext cx="3168650" cy="574675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prstShdw prst="shdw17" dist="17961" dir="2700000">
              <a:srgbClr val="3D1F00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165" name="Rectangle 26"/>
          <p:cNvSpPr>
            <a:spLocks noChangeArrowheads="1"/>
          </p:cNvSpPr>
          <p:nvPr/>
        </p:nvSpPr>
        <p:spPr bwMode="auto">
          <a:xfrm>
            <a:off x="6192838" y="3127375"/>
            <a:ext cx="936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 b="1">
                <a:solidFill>
                  <a:srgbClr val="FFEFDF"/>
                </a:solidFill>
              </a:rPr>
              <a:t>90</a:t>
            </a:r>
          </a:p>
        </p:txBody>
      </p:sp>
      <p:sp>
        <p:nvSpPr>
          <p:cNvPr id="6166" name="Rectangle 39"/>
          <p:cNvSpPr>
            <a:spLocks noChangeArrowheads="1"/>
          </p:cNvSpPr>
          <p:nvPr/>
        </p:nvSpPr>
        <p:spPr bwMode="auto">
          <a:xfrm>
            <a:off x="5076825" y="3789363"/>
            <a:ext cx="3168650" cy="574675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prstShdw prst="shdw17" dist="17961" dir="2700000">
              <a:srgbClr val="3D1F00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167" name="Rectangle 27"/>
          <p:cNvSpPr>
            <a:spLocks noChangeArrowheads="1"/>
          </p:cNvSpPr>
          <p:nvPr/>
        </p:nvSpPr>
        <p:spPr bwMode="auto">
          <a:xfrm>
            <a:off x="6192838" y="3848100"/>
            <a:ext cx="936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 b="1">
                <a:solidFill>
                  <a:srgbClr val="FFEFDF"/>
                </a:solidFill>
              </a:rPr>
              <a:t>60</a:t>
            </a:r>
          </a:p>
        </p:txBody>
      </p:sp>
      <p:sp>
        <p:nvSpPr>
          <p:cNvPr id="6168" name="Rectangle 40"/>
          <p:cNvSpPr>
            <a:spLocks noChangeArrowheads="1"/>
          </p:cNvSpPr>
          <p:nvPr/>
        </p:nvSpPr>
        <p:spPr bwMode="auto">
          <a:xfrm>
            <a:off x="5076825" y="4510088"/>
            <a:ext cx="3168650" cy="574675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prstShdw prst="shdw17" dist="17961" dir="2700000">
              <a:srgbClr val="3D1F00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169" name="Rectangle 28"/>
          <p:cNvSpPr>
            <a:spLocks noChangeArrowheads="1"/>
          </p:cNvSpPr>
          <p:nvPr/>
        </p:nvSpPr>
        <p:spPr bwMode="auto">
          <a:xfrm>
            <a:off x="6192838" y="4568825"/>
            <a:ext cx="936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 b="1">
                <a:solidFill>
                  <a:srgbClr val="FFEFDF"/>
                </a:solidFill>
              </a:rPr>
              <a:t>0,59</a:t>
            </a:r>
          </a:p>
        </p:txBody>
      </p:sp>
      <p:pic>
        <p:nvPicPr>
          <p:cNvPr id="28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790228" cy="83671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6935123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250825" y="1628775"/>
            <a:ext cx="8713788" cy="4465638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FFFFCC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971600" y="236547"/>
            <a:ext cx="7993013" cy="1246495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chemeClr val="accent1">
                <a:shade val="50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Смертность животных (в %) в группах с различным уровнем активности коры надпочечников</a:t>
            </a:r>
          </a:p>
          <a:p>
            <a:pPr algn="ctr"/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500" b="1" dirty="0" err="1">
                <a:latin typeface="Times New Roman" pitchFamily="18" charset="0"/>
                <a:cs typeface="Times New Roman" pitchFamily="18" charset="0"/>
              </a:rPr>
              <a:t>Даренская</a:t>
            </a:r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 Н.Г., Короткевич А.О., 2001)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5867400" y="2205038"/>
            <a:ext cx="291623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1400" b="1">
                <a:solidFill>
                  <a:srgbClr val="6E4100"/>
                </a:solidFill>
              </a:rPr>
              <a:t>1 – кортикостерон у обезьян;</a:t>
            </a:r>
          </a:p>
          <a:p>
            <a:r>
              <a:rPr lang="ru-RU" sz="1400" b="1">
                <a:solidFill>
                  <a:srgbClr val="6E4100"/>
                </a:solidFill>
              </a:rPr>
              <a:t>2 – кортизол у обезьян;</a:t>
            </a:r>
          </a:p>
          <a:p>
            <a:r>
              <a:rPr lang="ru-RU" sz="1400" b="1">
                <a:solidFill>
                  <a:srgbClr val="6E4100"/>
                </a:solidFill>
              </a:rPr>
              <a:t>3 – </a:t>
            </a:r>
            <a:r>
              <a:rPr lang="en-US" sz="1400" b="1">
                <a:solidFill>
                  <a:srgbClr val="6E4100"/>
                </a:solidFill>
              </a:rPr>
              <a:t>K/Na</a:t>
            </a:r>
            <a:r>
              <a:rPr lang="ru-RU" sz="1400" b="1">
                <a:solidFill>
                  <a:srgbClr val="6E4100"/>
                </a:solidFill>
              </a:rPr>
              <a:t> в крови крыс;</a:t>
            </a:r>
          </a:p>
          <a:p>
            <a:r>
              <a:rPr lang="ru-RU" sz="1400" b="1">
                <a:solidFill>
                  <a:srgbClr val="6E4100"/>
                </a:solidFill>
              </a:rPr>
              <a:t>4 – </a:t>
            </a:r>
            <a:r>
              <a:rPr lang="en-US" sz="1400" b="1">
                <a:solidFill>
                  <a:srgbClr val="6E4100"/>
                </a:solidFill>
              </a:rPr>
              <a:t>K/Na</a:t>
            </a:r>
            <a:r>
              <a:rPr lang="ru-RU" sz="1400" b="1">
                <a:solidFill>
                  <a:srgbClr val="6E4100"/>
                </a:solidFill>
              </a:rPr>
              <a:t> в крови у обезьян</a:t>
            </a:r>
            <a:endParaRPr lang="el-GR" sz="1400" b="1">
              <a:solidFill>
                <a:srgbClr val="6E4100"/>
              </a:solidFill>
            </a:endParaRPr>
          </a:p>
        </p:txBody>
      </p:sp>
      <p:pic>
        <p:nvPicPr>
          <p:cNvPr id="15367" name="Picture 7" descr="Уш_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1773238"/>
            <a:ext cx="5472112" cy="4051300"/>
          </a:xfrm>
          <a:prstGeom prst="rect">
            <a:avLst/>
          </a:prstGeom>
          <a:noFill/>
        </p:spPr>
      </p:pic>
      <p:pic>
        <p:nvPicPr>
          <p:cNvPr id="6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790228" cy="8367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331640" y="188640"/>
            <a:ext cx="6984776" cy="1519843"/>
          </a:xfr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>
            <a:normAutofit fontScale="9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just" eaLnBrk="1" hangingPunct="1">
              <a:defRPr/>
            </a:pP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>Первоочередные задачи в исследованиях по космической радиобиологии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ln w="6350">
                <a:noFill/>
              </a:ln>
              <a:gradFill>
                <a:gsLst>
                  <a:gs pos="0">
                    <a:schemeClr val="accent1">
                      <a:tint val="73000"/>
                      <a:satMod val="145000"/>
                    </a:schemeClr>
                  </a:gs>
                  <a:gs pos="73000">
                    <a:schemeClr val="accent1">
                      <a:tint val="73000"/>
                      <a:satMod val="145000"/>
                    </a:schemeClr>
                  </a:gs>
                  <a:gs pos="100000">
                    <a:schemeClr val="accent1">
                      <a:tint val="83000"/>
                      <a:satMod val="143000"/>
                    </a:schemeClr>
                  </a:gs>
                </a:gsLst>
                <a:lin ang="4800000" scaled="1"/>
              </a:gra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560" y="1844824"/>
            <a:ext cx="8229600" cy="4869160"/>
          </a:xfrm>
          <a:solidFill>
            <a:schemeClr val="bg1">
              <a:alpha val="80000"/>
            </a:schemeClr>
          </a:solidFill>
          <a:ln>
            <a:solidFill>
              <a:srgbClr val="4F81BD"/>
            </a:solidFill>
          </a:ln>
        </p:spPr>
        <p:txBody>
          <a:bodyPr/>
          <a:lstStyle/>
          <a:p>
            <a:pPr marL="0" indent="0" algn="just" eaLnBrk="1" hangingPunct="1">
              <a:buFont typeface="Arial" charset="0"/>
              <a:buNone/>
              <a:defRPr/>
            </a:pP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Разработка новых высокотехнологичных средств защиты и профилактики комбинированного воздействия </a:t>
            </a:r>
            <a:r>
              <a:rPr lang="ru-RU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гипогравитации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гипомагнитной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среды и космической радиации.</a:t>
            </a:r>
          </a:p>
          <a:p>
            <a:pPr marL="0" indent="0" algn="just" eaLnBrk="1" hangingPunct="1">
              <a:buFont typeface="Arial" charset="0"/>
              <a:buNone/>
              <a:defRPr/>
            </a:pPr>
            <a:r>
              <a:rPr lang="ru-RU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ПОИСК ПРИНЦИПИАЛЬНО НОВЫХ СРЕДСТВ ЗАЩИТЫ И ПРОФИЛАКТИКИ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(например, искусственное магнитное поле, гибернация,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гипобиоз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новые радиопротекторы от облучения ТЗЧ ГКЛ и 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п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.).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 eaLnBrk="1" hangingPunct="1">
              <a:buFont typeface="Arial" charset="0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сложные медико-технические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работы на «стыке» различных наук!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790228" cy="8367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151968" y="1916832"/>
            <a:ext cx="5256212" cy="2246769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  <a:effectLst>
            <a:prstShdw prst="shdw17" dist="17961" dir="2700000">
              <a:srgbClr val="1A1421"/>
            </a:prstShdw>
          </a:effectLst>
        </p:spPr>
        <p:txBody>
          <a:bodyPr>
            <a:spAutoFit/>
          </a:bodyPr>
          <a:lstStyle/>
          <a:p>
            <a:pPr marL="271463" indent="-271463" algn="just">
              <a:buFont typeface="Arial" charset="0"/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Мы стоим на пороге новой космической биомедицины. </a:t>
            </a:r>
          </a:p>
          <a:p>
            <a:pPr marL="271463" indent="-271463" algn="just">
              <a:buFont typeface="Arial" charset="0"/>
              <a:buNone/>
            </a:pP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Главными ее научными разделами будут космическая радиационная биология и психофизиология.</a:t>
            </a:r>
          </a:p>
          <a:p>
            <a:pPr algn="just"/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1" name="Rectangle 4"/>
          <p:cNvSpPr>
            <a:spLocks noChangeArrowheads="1"/>
          </p:cNvSpPr>
          <p:nvPr/>
        </p:nvSpPr>
        <p:spPr bwMode="auto">
          <a:xfrm>
            <a:off x="2627784" y="5837178"/>
            <a:ext cx="2628241" cy="400110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  <a:effectLst>
            <a:prstShdw prst="shdw17" dist="17961" dir="2700000">
              <a:srgbClr val="1A1421"/>
            </a:prstShdw>
          </a:effectLst>
        </p:spPr>
        <p:txBody>
          <a:bodyPr wrap="square">
            <a:spAutoFit/>
          </a:bodyPr>
          <a:lstStyle/>
          <a:p>
            <a:pPr algn="r"/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К.Э. Циолковский</a:t>
            </a:r>
          </a:p>
        </p:txBody>
      </p:sp>
      <p:pic>
        <p:nvPicPr>
          <p:cNvPr id="2052" name="Picture 5" descr="Циолковский_001б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5515" y="1341438"/>
            <a:ext cx="3328987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Rectangle 7"/>
          <p:cNvSpPr>
            <a:spLocks noChangeArrowheads="1"/>
          </p:cNvSpPr>
          <p:nvPr/>
        </p:nvSpPr>
        <p:spPr bwMode="auto">
          <a:xfrm>
            <a:off x="5651500" y="1341438"/>
            <a:ext cx="3311525" cy="4895850"/>
          </a:xfrm>
          <a:prstGeom prst="rect">
            <a:avLst/>
          </a:prstGeom>
          <a:noFill/>
          <a:ln w="76200">
            <a:solidFill>
              <a:srgbClr val="2C2137"/>
            </a:solidFill>
            <a:miter lim="800000"/>
            <a:headEnd/>
            <a:tailEnd/>
          </a:ln>
          <a:effectLst>
            <a:prstShdw prst="shdw17" dist="17961" dir="2700000">
              <a:srgbClr val="1A1421"/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2054" name="Rectangle 8"/>
          <p:cNvSpPr>
            <a:spLocks noChangeArrowheads="1"/>
          </p:cNvSpPr>
          <p:nvPr/>
        </p:nvSpPr>
        <p:spPr bwMode="auto">
          <a:xfrm>
            <a:off x="5921375" y="6381750"/>
            <a:ext cx="2771775" cy="400110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  <a:effectLst>
            <a:prstShdw prst="shdw17" dist="17961" dir="2700000">
              <a:srgbClr val="1A1421"/>
            </a:prstShdw>
          </a:effectLst>
        </p:spPr>
        <p:txBody>
          <a:bodyPr>
            <a:spAutoFit/>
          </a:bodyPr>
          <a:lstStyle/>
          <a:p>
            <a:pPr algn="ctr"/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17.09.1857 – 21.09.1935</a:t>
            </a:r>
          </a:p>
        </p:txBody>
      </p:sp>
      <p:sp>
        <p:nvSpPr>
          <p:cNvPr id="2055" name="Rectangle 9"/>
          <p:cNvSpPr>
            <a:spLocks noChangeArrowheads="1"/>
          </p:cNvSpPr>
          <p:nvPr/>
        </p:nvSpPr>
        <p:spPr bwMode="auto">
          <a:xfrm>
            <a:off x="192000" y="4005064"/>
            <a:ext cx="5256212" cy="1323439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  <a:effectLst>
            <a:prstShdw prst="shdw17" dist="17961" dir="2700000">
              <a:srgbClr val="1A1421"/>
            </a:prstShdw>
          </a:effectLst>
        </p:spPr>
        <p:txBody>
          <a:bodyPr>
            <a:spAutoFit/>
          </a:bodyPr>
          <a:lstStyle/>
          <a:p>
            <a:pPr algn="just"/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«Техника – это большое дело, но это – только придаток к человеческой жизни, но не ее основа. Основа – это здоровье, долголетие, философия, искусство и наука».</a:t>
            </a:r>
          </a:p>
        </p:txBody>
      </p:sp>
      <p:pic>
        <p:nvPicPr>
          <p:cNvPr id="8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790228" cy="836711"/>
          </a:xfrm>
          <a:prstGeom prst="rect">
            <a:avLst/>
          </a:prstGeom>
          <a:noFill/>
        </p:spPr>
      </p:pic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1396162" y="155645"/>
            <a:ext cx="6128166" cy="969100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30000" lnSpcReduction="2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Новая</a:t>
            </a:r>
            <a:r>
              <a:rPr kumimoji="0" lang="ru-RU" sz="10700" b="1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космическая биомедицина</a:t>
            </a:r>
            <a:r>
              <a:rPr kumimoji="0" lang="ru-RU" sz="10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2000" b="1" i="0" u="none" strike="noStrike" kern="1200" cap="none" spc="0" normalizeH="0" baseline="0" noProof="0" dirty="0">
              <a:ln w="6350">
                <a:noFill/>
              </a:ln>
              <a:gradFill>
                <a:gsLst>
                  <a:gs pos="0">
                    <a:schemeClr val="accent1">
                      <a:tint val="73000"/>
                      <a:satMod val="145000"/>
                    </a:schemeClr>
                  </a:gs>
                  <a:gs pos="73000">
                    <a:schemeClr val="accent1">
                      <a:tint val="73000"/>
                      <a:satMod val="145000"/>
                    </a:schemeClr>
                  </a:gs>
                  <a:gs pos="100000">
                    <a:schemeClr val="accent1">
                      <a:tint val="83000"/>
                      <a:satMod val="143000"/>
                    </a:schemeClr>
                  </a:gs>
                </a:gsLst>
                <a:lin ang="4800000" scaled="1"/>
              </a:gra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6056280"/>
              </p:ext>
            </p:extLst>
          </p:nvPr>
        </p:nvGraphicFramePr>
        <p:xfrm>
          <a:off x="179512" y="1052736"/>
          <a:ext cx="8784976" cy="4511040"/>
        </p:xfrm>
        <a:graphic>
          <a:graphicData uri="http://schemas.openxmlformats.org/drawingml/2006/table">
            <a:tbl>
              <a:tblPr firstRow="1" firstCol="1" bandRow="1">
                <a:tableStyleId>{D7AC3CCA-C797-4891-BE02-D94E43425B78}</a:tableStyleId>
              </a:tblPr>
              <a:tblGrid>
                <a:gridCol w="17566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5662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75662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75754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75754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Дозовые нагрузки при годовом окололунном полете (Денисов и др., 2011, Панасюк М.И., 2019)</a:t>
                      </a:r>
                      <a:endParaRPr lang="ru-RU" sz="2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Защита, г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см</a:t>
                      </a:r>
                      <a:r>
                        <a:rPr lang="en-US" sz="2400" baseline="30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Поглощенная доза, Гр (Эквивалентная доза, Зв)</a:t>
                      </a:r>
                      <a:endParaRPr lang="ru-RU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Минимум СА</a:t>
                      </a:r>
                      <a:endParaRPr lang="ru-RU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Максимум СА</a:t>
                      </a:r>
                      <a:endParaRPr lang="ru-RU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ГКЛ</a:t>
                      </a:r>
                      <a:endParaRPr lang="ru-RU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СКЛ</a:t>
                      </a:r>
                      <a:endParaRPr lang="ru-RU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ГКЛ</a:t>
                      </a:r>
                      <a:endParaRPr lang="ru-RU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СКЛ</a:t>
                      </a:r>
                      <a:endParaRPr lang="ru-RU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0,01</a:t>
                      </a:r>
                      <a:endParaRPr lang="ru-RU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0,13 (0,92)</a:t>
                      </a:r>
                      <a:endParaRPr lang="ru-RU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344 (3080)</a:t>
                      </a:r>
                      <a:endParaRPr lang="ru-RU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0,12 (0,82)</a:t>
                      </a:r>
                      <a:endParaRPr lang="ru-RU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3380 (29600)</a:t>
                      </a:r>
                      <a:endParaRPr lang="ru-RU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0,12 (0,87)</a:t>
                      </a:r>
                      <a:endParaRPr lang="ru-RU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43,1 (192)</a:t>
                      </a:r>
                      <a:endParaRPr lang="ru-RU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0,062 (0,45)</a:t>
                      </a:r>
                      <a:endParaRPr lang="ru-RU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440 (1900)</a:t>
                      </a:r>
                      <a:endParaRPr lang="ru-RU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0,12 (0,82)</a:t>
                      </a:r>
                      <a:endParaRPr lang="ru-RU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2,75 (5,88)</a:t>
                      </a:r>
                      <a:endParaRPr lang="ru-RU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0,062 (0,43)</a:t>
                      </a:r>
                      <a:endParaRPr lang="ru-RU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32,9 (69,3)</a:t>
                      </a:r>
                      <a:endParaRPr lang="ru-RU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0,11 (0,50)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0,12 (0,17)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0,060 (0,29)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1,86 (2,68)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0,08 (0,19)</a:t>
                      </a:r>
                      <a:endParaRPr lang="ru-RU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0,0028 (0,0066)</a:t>
                      </a:r>
                      <a:endParaRPr lang="ru-RU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0,052 (0,29)</a:t>
                      </a:r>
                      <a:endParaRPr lang="ru-RU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0,064 (0,15)</a:t>
                      </a:r>
                      <a:endParaRPr lang="ru-RU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52827" y="5733256"/>
            <a:ext cx="8821488" cy="76944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Примечание. В расчетах учтен вклад протонов и более тяжелых заряженных частиц, входящих в состав ГКЛ и СКЛ.</a:t>
            </a:r>
          </a:p>
        </p:txBody>
      </p:sp>
      <p:pic>
        <p:nvPicPr>
          <p:cNvPr id="6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790228" cy="83671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232486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790228" cy="836711"/>
          </a:xfrm>
          <a:prstGeom prst="rect">
            <a:avLst/>
          </a:prstGeom>
          <a:noFill/>
        </p:spPr>
      </p:pic>
      <p:pic>
        <p:nvPicPr>
          <p:cNvPr id="5" name="Рисунок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0540"/>
            <a:ext cx="5220072" cy="45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1042650" y="62517"/>
            <a:ext cx="7841452" cy="1015663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Дозы радиации в лунных экспедициях </a:t>
            </a:r>
          </a:p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(Кузнецов Н.В. и др., 2012)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6390" y="5949280"/>
            <a:ext cx="8856984" cy="738664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Пунктирная кривая – предельно допустимая доза в зависимости от продолжительности экспедиции (ООКОКП-2021)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788024" y="1215944"/>
            <a:ext cx="4248472" cy="4616648"/>
          </a:xfrm>
          <a:prstGeom prst="rect">
            <a:avLst/>
          </a:prstGeom>
          <a:solidFill>
            <a:schemeClr val="bg1">
              <a:alpha val="97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Расчетные значения среднетканевой эквивалентной дозы  (сплошные кривые), созданные потоками частиц ГКЛ (кривая 1) и СКЛ (кривая 2 – для вероятности превышения дозы СКЛ 1 %, 3 – 3 % и 4 – 10 % в зависимости от продолжительности лунной экспедиции при минимуме и максимуме солнечной активности (СА) на поверхности Луны с защитным экраном </a:t>
            </a:r>
          </a:p>
          <a:p>
            <a:pPr algn="just"/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10 г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см2.</a:t>
            </a:r>
            <a:endParaRPr lang="ru-RU" sz="2100" dirty="0"/>
          </a:p>
        </p:txBody>
      </p:sp>
    </p:spTree>
    <p:extLst>
      <p:ext uri="{BB962C8B-B14F-4D97-AF65-F5344CB8AC3E}">
        <p14:creationId xmlns:p14="http://schemas.microsoft.com/office/powerpoint/2010/main" val="87034696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795" y="2060848"/>
            <a:ext cx="5616624" cy="468052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900403" y="121856"/>
            <a:ext cx="8068840" cy="193899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РАСЧЕТНЫЕ ЗНАЧЕНИЯ ПОГЛОЩЕННЫХ ДОЗ СКЛ И ГКЛ В МЕЖПЛАНЕТНОМ ПОЛЕТЕ В ЗАВИСИМОСТИ ОТ ТОЛЩИНЫ ЗАЩИТЫ </a:t>
            </a:r>
          </a:p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(Денисов и др., 2011, Панасюк М.И., 2019)</a:t>
            </a:r>
            <a:endParaRPr lang="ru-RU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ctr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790228" cy="83671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61324725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79" name="object 20"/>
          <p:cNvSpPr>
            <a:spLocks/>
          </p:cNvSpPr>
          <p:nvPr/>
        </p:nvSpPr>
        <p:spPr bwMode="auto">
          <a:xfrm>
            <a:off x="179388" y="4581525"/>
            <a:ext cx="4968875" cy="2276475"/>
          </a:xfrm>
          <a:custGeom>
            <a:avLst/>
            <a:gdLst/>
            <a:ahLst/>
            <a:cxnLst>
              <a:cxn ang="0">
                <a:pos x="0" y="2276475"/>
              </a:cxn>
              <a:cxn ang="0">
                <a:pos x="4968875" y="2276475"/>
              </a:cxn>
              <a:cxn ang="0">
                <a:pos x="4968875" y="0"/>
              </a:cxn>
              <a:cxn ang="0">
                <a:pos x="0" y="0"/>
              </a:cxn>
              <a:cxn ang="0">
                <a:pos x="0" y="2276475"/>
              </a:cxn>
            </a:cxnLst>
            <a:rect l="0" t="0" r="r" b="b"/>
            <a:pathLst>
              <a:path w="4968875" h="2276475">
                <a:moveTo>
                  <a:pt x="0" y="2276475"/>
                </a:moveTo>
                <a:lnTo>
                  <a:pt x="4968875" y="2276475"/>
                </a:lnTo>
                <a:lnTo>
                  <a:pt x="4968875" y="0"/>
                </a:lnTo>
                <a:lnTo>
                  <a:pt x="0" y="0"/>
                </a:lnTo>
                <a:lnTo>
                  <a:pt x="0" y="2276475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 w="28575">
            <a:solidFill>
              <a:srgbClr val="FF3300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8763" y="4491038"/>
            <a:ext cx="2716212" cy="965200"/>
          </a:xfrm>
          <a:prstGeom prst="rect">
            <a:avLst/>
          </a:prstGeom>
        </p:spPr>
        <p:txBody>
          <a:bodyPr lIns="0" tIns="177165" rIns="0" bIns="0">
            <a:spAutoFit/>
          </a:bodyPr>
          <a:lstStyle/>
          <a:p>
            <a:pPr marL="195580" indent="-182880" fontAlgn="auto">
              <a:spcBef>
                <a:spcPts val="1395"/>
              </a:spcBef>
              <a:spcAft>
                <a:spcPts val="0"/>
              </a:spcAft>
              <a:buSzPct val="120000"/>
              <a:buFont typeface="Times New Roman"/>
              <a:buChar char="•"/>
              <a:tabLst>
                <a:tab pos="195580" algn="l"/>
              </a:tabLst>
              <a:defRPr/>
            </a:pPr>
            <a:r>
              <a:rPr sz="2000" b="1" i="1" spc="50" dirty="0">
                <a:latin typeface="Times New Roman" pitchFamily="18" charset="0"/>
                <a:cs typeface="Times New Roman" pitchFamily="18" charset="0"/>
              </a:rPr>
              <a:t>Околоземный</a:t>
            </a:r>
            <a:r>
              <a:rPr sz="2000" b="1" i="1" spc="-6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i="1" spc="-95" dirty="0">
                <a:latin typeface="Times New Roman" pitchFamily="18" charset="0"/>
                <a:cs typeface="Times New Roman" pitchFamily="18" charset="0"/>
              </a:rPr>
              <a:t>полет</a:t>
            </a:r>
            <a:endParaRPr sz="2000" dirty="0">
              <a:latin typeface="Times New Roman" pitchFamily="18" charset="0"/>
              <a:cs typeface="Times New Roman" pitchFamily="18" charset="0"/>
            </a:endParaRPr>
          </a:p>
          <a:p>
            <a:pPr marL="165100" indent="-152400" fontAlgn="auto">
              <a:spcBef>
                <a:spcPts val="1300"/>
              </a:spcBef>
              <a:spcAft>
                <a:spcPts val="0"/>
              </a:spcAft>
              <a:buFont typeface="Times New Roman"/>
              <a:buChar char="•"/>
              <a:tabLst>
                <a:tab pos="165100" algn="l"/>
              </a:tabLst>
              <a:defRPr/>
            </a:pPr>
            <a:r>
              <a:rPr sz="2000" b="1" i="1" spc="-45" dirty="0">
                <a:latin typeface="Times New Roman" pitchFamily="18" charset="0"/>
                <a:cs typeface="Times New Roman" pitchFamily="18" charset="0"/>
              </a:rPr>
              <a:t>Межпланетный</a:t>
            </a:r>
            <a:r>
              <a:rPr sz="2000" b="1" i="1" spc="-7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i="1" spc="-95" dirty="0">
                <a:latin typeface="Times New Roman" pitchFamily="18" charset="0"/>
                <a:cs typeface="Times New Roman" pitchFamily="18" charset="0"/>
              </a:rPr>
              <a:t>полет</a:t>
            </a:r>
            <a:endParaRPr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565" name="object 6"/>
          <p:cNvSpPr txBox="1">
            <a:spLocks noChangeArrowheads="1"/>
          </p:cNvSpPr>
          <p:nvPr/>
        </p:nvSpPr>
        <p:spPr bwMode="auto">
          <a:xfrm>
            <a:off x="4525963" y="4491038"/>
            <a:ext cx="393700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177165" rIns="0" bIns="0">
            <a:spAutoFit/>
          </a:bodyPr>
          <a:lstStyle/>
          <a:p>
            <a:pPr marL="12700">
              <a:spcBef>
                <a:spcPts val="1400"/>
              </a:spcBef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(I)</a:t>
            </a:r>
            <a:endParaRPr lang="ru-RU" sz="2000">
              <a:latin typeface="Times New Roman" pitchFamily="18" charset="0"/>
              <a:cs typeface="Times New Roman" pitchFamily="18" charset="0"/>
            </a:endParaRPr>
          </a:p>
          <a:p>
            <a:pPr marL="12700">
              <a:spcBef>
                <a:spcPts val="1300"/>
              </a:spcBef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(II)</a:t>
            </a:r>
            <a:endParaRPr lang="ru-RU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58763" y="5430838"/>
            <a:ext cx="4756150" cy="1244600"/>
          </a:xfrm>
          <a:prstGeom prst="rect">
            <a:avLst/>
          </a:prstGeom>
        </p:spPr>
        <p:txBody>
          <a:bodyPr lIns="0" tIns="165100" rIns="0" bIns="0">
            <a:spAutoFit/>
          </a:bodyPr>
          <a:lstStyle/>
          <a:p>
            <a:pPr marL="165100" indent="-152400" fontAlgn="auto">
              <a:spcBef>
                <a:spcPts val="1300"/>
              </a:spcBef>
              <a:spcAft>
                <a:spcPts val="0"/>
              </a:spcAft>
              <a:buFont typeface="Times New Roman"/>
              <a:buChar char="•"/>
              <a:tabLst>
                <a:tab pos="165100" algn="l"/>
                <a:tab pos="4272280" algn="l"/>
              </a:tabLst>
              <a:defRPr/>
            </a:pPr>
            <a:r>
              <a:rPr sz="2000" b="1" i="1" dirty="0">
                <a:latin typeface="Times New Roman" pitchFamily="18" charset="0"/>
                <a:cs typeface="Times New Roman" pitchFamily="18" charset="0"/>
              </a:rPr>
              <a:t>Орбитальное</a:t>
            </a:r>
            <a:r>
              <a:rPr sz="2000" b="1" i="1" spc="-2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i="1" spc="-60" dirty="0">
                <a:latin typeface="Times New Roman" pitchFamily="18" charset="0"/>
                <a:cs typeface="Times New Roman" pitchFamily="18" charset="0"/>
              </a:rPr>
              <a:t>пространство</a:t>
            </a:r>
            <a:r>
              <a:rPr sz="2000" b="1" i="1" spc="1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i="1" spc="50" dirty="0">
                <a:latin typeface="Times New Roman" pitchFamily="18" charset="0"/>
                <a:cs typeface="Times New Roman" pitchFamily="18" charset="0"/>
              </a:rPr>
              <a:t>Марса	</a:t>
            </a:r>
            <a:r>
              <a:rPr sz="2000" b="1" dirty="0">
                <a:latin typeface="Times New Roman" pitchFamily="18" charset="0"/>
                <a:cs typeface="Times New Roman" pitchFamily="18" charset="0"/>
              </a:rPr>
              <a:t>(III)</a:t>
            </a:r>
            <a:endParaRPr sz="2000" dirty="0">
              <a:latin typeface="Times New Roman" pitchFamily="18" charset="0"/>
              <a:cs typeface="Times New Roman" pitchFamily="18" charset="0"/>
            </a:endParaRPr>
          </a:p>
          <a:p>
            <a:pPr marL="165100" indent="-152400" fontAlgn="auto">
              <a:spcBef>
                <a:spcPts val="1200"/>
              </a:spcBef>
              <a:spcAft>
                <a:spcPts val="0"/>
              </a:spcAft>
              <a:buFont typeface="Times New Roman"/>
              <a:buChar char="•"/>
              <a:tabLst>
                <a:tab pos="165100" algn="l"/>
              </a:tabLst>
              <a:defRPr/>
            </a:pPr>
            <a:r>
              <a:rPr sz="2000" b="1" i="1" spc="-20" dirty="0">
                <a:latin typeface="Times New Roman" pitchFamily="18" charset="0"/>
                <a:cs typeface="Times New Roman" pitchFamily="18" charset="0"/>
              </a:rPr>
              <a:t>Вторичные </a:t>
            </a:r>
            <a:r>
              <a:rPr sz="2000" b="1" i="1" spc="50" dirty="0">
                <a:latin typeface="Times New Roman" pitchFamily="18" charset="0"/>
                <a:cs typeface="Times New Roman" pitchFamily="18" charset="0"/>
              </a:rPr>
              <a:t>излучения </a:t>
            </a:r>
            <a:r>
              <a:rPr sz="2000" b="1" i="1" spc="-25" dirty="0">
                <a:latin typeface="Times New Roman" pitchFamily="18" charset="0"/>
                <a:cs typeface="Times New Roman" pitchFamily="18" charset="0"/>
              </a:rPr>
              <a:t>нейтронов</a:t>
            </a:r>
            <a:r>
              <a:rPr sz="2000" b="1" i="1" spc="-11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i="1" spc="-295" dirty="0">
                <a:latin typeface="Times New Roman" pitchFamily="18" charset="0"/>
                <a:cs typeface="Times New Roman" pitchFamily="18" charset="0"/>
              </a:rPr>
              <a:t>от</a:t>
            </a:r>
            <a:endParaRPr sz="2000" dirty="0">
              <a:latin typeface="Times New Roman" pitchFamily="18" charset="0"/>
              <a:cs typeface="Times New Roman" pitchFamily="18" charset="0"/>
            </a:endParaRPr>
          </a:p>
          <a:p>
            <a:pPr marL="12700" fontAlgn="auto">
              <a:spcBef>
                <a:spcPts val="0"/>
              </a:spcBef>
              <a:spcAft>
                <a:spcPts val="0"/>
              </a:spcAft>
              <a:tabLst>
                <a:tab pos="4290695" algn="l"/>
              </a:tabLst>
              <a:defRPr/>
            </a:pPr>
            <a:r>
              <a:rPr sz="2000" b="1" i="1" spc="-20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sz="2000" b="1" i="1" spc="40" dirty="0">
                <a:latin typeface="Times New Roman" pitchFamily="18" charset="0"/>
                <a:cs typeface="Times New Roman" pitchFamily="18" charset="0"/>
              </a:rPr>
              <a:t>арсианс</a:t>
            </a:r>
            <a:r>
              <a:rPr sz="2000" b="1" i="1" spc="10" dirty="0">
                <a:latin typeface="Times New Roman" pitchFamily="18" charset="0"/>
                <a:cs typeface="Times New Roman" pitchFamily="18" charset="0"/>
              </a:rPr>
              <a:t>к</a:t>
            </a:r>
            <a:r>
              <a:rPr sz="2000" b="1" i="1" spc="-1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sz="2000" b="1" i="1" spc="120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sz="2000" b="1" i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sz="2000" b="1" i="1" spc="-4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i="1" spc="114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sz="2000" b="1" i="1" spc="140" dirty="0">
                <a:latin typeface="Times New Roman" pitchFamily="18" charset="0"/>
                <a:cs typeface="Times New Roman" pitchFamily="18" charset="0"/>
              </a:rPr>
              <a:t>ру</a:t>
            </a:r>
            <a:r>
              <a:rPr sz="2000" b="1" i="1" spc="-225" dirty="0">
                <a:latin typeface="Times New Roman" pitchFamily="18" charset="0"/>
                <a:cs typeface="Times New Roman" pitchFamily="18" charset="0"/>
              </a:rPr>
              <a:t>н</a:t>
            </a:r>
            <a:r>
              <a:rPr sz="2000" b="1" i="1" spc="-305" dirty="0">
                <a:latin typeface="Times New Roman" pitchFamily="18" charset="0"/>
                <a:cs typeface="Times New Roman" pitchFamily="18" charset="0"/>
              </a:rPr>
              <a:t>т</a:t>
            </a:r>
            <a:r>
              <a:rPr sz="2000" b="1" i="1" dirty="0">
                <a:latin typeface="Times New Roman" pitchFamily="18" charset="0"/>
                <a:cs typeface="Times New Roman" pitchFamily="18" charset="0"/>
              </a:rPr>
              <a:t>а	</a:t>
            </a:r>
            <a:r>
              <a:rPr sz="2000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sz="2000" b="1" spc="-5" dirty="0">
                <a:latin typeface="Times New Roman" pitchFamily="18" charset="0"/>
                <a:cs typeface="Times New Roman" pitchFamily="18" charset="0"/>
              </a:rPr>
              <a:t>IV)</a:t>
            </a:r>
            <a:endParaRPr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275856" y="1340768"/>
            <a:ext cx="5328592" cy="1190069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FF3300"/>
            </a:solidFill>
          </a:ln>
        </p:spPr>
        <p:txBody>
          <a:bodyPr wrap="square" lIns="0" tIns="12700" rIns="0" bIns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D(РПЗ) + D(ГКЛ) + D(СКЛ),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Max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солнечной активности  </a:t>
            </a:r>
          </a:p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D(РПЗ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)+ D(СКЛ) + 2D(ГКЛ),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Min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12700">
              <a:spcBef>
                <a:spcPts val="1413"/>
              </a:spcBef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D(бортовые ядерные двигатели)</a:t>
            </a:r>
          </a:p>
        </p:txBody>
      </p:sp>
      <p:sp>
        <p:nvSpPr>
          <p:cNvPr id="66568" name="object 9"/>
          <p:cNvSpPr>
            <a:spLocks/>
          </p:cNvSpPr>
          <p:nvPr/>
        </p:nvSpPr>
        <p:spPr bwMode="auto">
          <a:xfrm>
            <a:off x="2987675" y="1350622"/>
            <a:ext cx="304800" cy="1219200"/>
          </a:xfrm>
          <a:custGeom>
            <a:avLst/>
            <a:gdLst/>
            <a:ahLst/>
            <a:cxnLst>
              <a:cxn ang="0">
                <a:pos x="304800" y="1219200"/>
              </a:cxn>
              <a:cxn ang="0">
                <a:pos x="245465" y="1211200"/>
              </a:cxn>
              <a:cxn ang="0">
                <a:pos x="197024" y="1189402"/>
              </a:cxn>
              <a:cxn ang="0">
                <a:pos x="164371" y="1157102"/>
              </a:cxn>
              <a:cxn ang="0">
                <a:pos x="152400" y="1117600"/>
              </a:cxn>
              <a:cxn ang="0">
                <a:pos x="152400" y="762000"/>
              </a:cxn>
              <a:cxn ang="0">
                <a:pos x="140428" y="722443"/>
              </a:cxn>
              <a:cxn ang="0">
                <a:pos x="107775" y="690149"/>
              </a:cxn>
              <a:cxn ang="0">
                <a:pos x="59334" y="668381"/>
              </a:cxn>
              <a:cxn ang="0">
                <a:pos x="0" y="660400"/>
              </a:cxn>
              <a:cxn ang="0">
                <a:pos x="59334" y="652400"/>
              </a:cxn>
              <a:cxn ang="0">
                <a:pos x="107775" y="630602"/>
              </a:cxn>
              <a:cxn ang="0">
                <a:pos x="140428" y="598302"/>
              </a:cxn>
              <a:cxn ang="0">
                <a:pos x="152400" y="558800"/>
              </a:cxn>
              <a:cxn ang="0">
                <a:pos x="152400" y="101473"/>
              </a:cxn>
              <a:cxn ang="0">
                <a:pos x="164371" y="61989"/>
              </a:cxn>
              <a:cxn ang="0">
                <a:pos x="197024" y="29733"/>
              </a:cxn>
              <a:cxn ang="0">
                <a:pos x="245465" y="7979"/>
              </a:cxn>
              <a:cxn ang="0">
                <a:pos x="304800" y="0"/>
              </a:cxn>
            </a:cxnLst>
            <a:rect l="0" t="0" r="r" b="b"/>
            <a:pathLst>
              <a:path w="304800" h="1219200">
                <a:moveTo>
                  <a:pt x="304800" y="1219200"/>
                </a:moveTo>
                <a:lnTo>
                  <a:pt x="245465" y="1211200"/>
                </a:lnTo>
                <a:lnTo>
                  <a:pt x="197024" y="1189402"/>
                </a:lnTo>
                <a:lnTo>
                  <a:pt x="164371" y="1157102"/>
                </a:lnTo>
                <a:lnTo>
                  <a:pt x="152400" y="1117600"/>
                </a:lnTo>
                <a:lnTo>
                  <a:pt x="152400" y="762000"/>
                </a:lnTo>
                <a:lnTo>
                  <a:pt x="140428" y="722443"/>
                </a:lnTo>
                <a:lnTo>
                  <a:pt x="107775" y="690149"/>
                </a:lnTo>
                <a:lnTo>
                  <a:pt x="59334" y="668381"/>
                </a:lnTo>
                <a:lnTo>
                  <a:pt x="0" y="660400"/>
                </a:lnTo>
                <a:lnTo>
                  <a:pt x="59334" y="652400"/>
                </a:lnTo>
                <a:lnTo>
                  <a:pt x="107775" y="630602"/>
                </a:lnTo>
                <a:lnTo>
                  <a:pt x="140428" y="598302"/>
                </a:lnTo>
                <a:lnTo>
                  <a:pt x="152400" y="558800"/>
                </a:lnTo>
                <a:lnTo>
                  <a:pt x="152400" y="101473"/>
                </a:lnTo>
                <a:lnTo>
                  <a:pt x="164371" y="61989"/>
                </a:lnTo>
                <a:lnTo>
                  <a:pt x="197024" y="29733"/>
                </a:lnTo>
                <a:lnTo>
                  <a:pt x="245465" y="7979"/>
                </a:lnTo>
                <a:lnTo>
                  <a:pt x="304800" y="0"/>
                </a:lnTo>
              </a:path>
            </a:pathLst>
          </a:custGeom>
          <a:noFill/>
          <a:ln w="38100">
            <a:solidFill>
              <a:srgbClr val="FF0033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569" name="object 10"/>
          <p:cNvSpPr>
            <a:spLocks noChangeArrowheads="1"/>
          </p:cNvSpPr>
          <p:nvPr/>
        </p:nvSpPr>
        <p:spPr bwMode="auto">
          <a:xfrm>
            <a:off x="5243513" y="2876550"/>
            <a:ext cx="3590925" cy="3736975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570" name="object 11"/>
          <p:cNvSpPr>
            <a:spLocks noChangeArrowheads="1"/>
          </p:cNvSpPr>
          <p:nvPr/>
        </p:nvSpPr>
        <p:spPr bwMode="auto">
          <a:xfrm>
            <a:off x="5219700" y="2852738"/>
            <a:ext cx="3587750" cy="373380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55575" y="1749425"/>
            <a:ext cx="2417763" cy="557844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FF3300"/>
            </a:solidFill>
          </a:ln>
        </p:spPr>
        <p:txBody>
          <a:bodyPr lIns="0" tIns="39369" rIns="0" bIns="0">
            <a:spAutoFit/>
          </a:bodyPr>
          <a:lstStyle/>
          <a:p>
            <a:pPr algn="ctr">
              <a:spcBef>
                <a:spcPts val="313"/>
              </a:spcBef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D(</a:t>
            </a:r>
            <a:r>
              <a:rPr lang="ru-RU" sz="1600" b="1" i="1" dirty="0" err="1">
                <a:latin typeface="Times New Roman" pitchFamily="18" charset="0"/>
                <a:cs typeface="Times New Roman" pitchFamily="18" charset="0"/>
              </a:rPr>
              <a:t>Mars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Mission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) =</a:t>
            </a:r>
          </a:p>
          <a:p>
            <a:pPr algn="ctr">
              <a:spcBef>
                <a:spcPts val="150"/>
              </a:spcBef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(суммарная доза)</a:t>
            </a:r>
          </a:p>
        </p:txBody>
      </p:sp>
      <p:sp>
        <p:nvSpPr>
          <p:cNvPr id="18" name="object 18"/>
          <p:cNvSpPr txBox="1">
            <a:spLocks noGrp="1"/>
          </p:cNvSpPr>
          <p:nvPr>
            <p:ph type="body" idx="1"/>
          </p:nvPr>
        </p:nvSpPr>
        <p:spPr>
          <a:xfrm>
            <a:off x="228600" y="2895600"/>
            <a:ext cx="4956175" cy="1469504"/>
          </a:xfrm>
          <a:solidFill>
            <a:schemeClr val="bg1">
              <a:alpha val="80000"/>
            </a:schemeClr>
          </a:solidFill>
          <a:ln>
            <a:solidFill>
              <a:srgbClr val="FF3300"/>
            </a:solidFill>
          </a:ln>
        </p:spPr>
        <p:txBody>
          <a:bodyPr tIns="12700"/>
          <a:lstStyle/>
          <a:p>
            <a:pPr marL="12700" indent="0" eaLnBrk="1" hangingPunct="1">
              <a:spcBef>
                <a:spcPts val="100"/>
              </a:spcBef>
              <a:buNone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D(РПЗ) при пересечении зоны РПЗ за  несколько часов с помощью аппарата на ЖРД  за защитой 5-7 г/см2 составит: </a:t>
            </a:r>
          </a:p>
          <a:p>
            <a:pPr marL="12700" indent="0" eaLnBrk="1" hangingPunct="1">
              <a:spcBef>
                <a:spcPts val="100"/>
              </a:spcBef>
              <a:buNone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~3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сГр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+ столько  же при баллистическом спуске на этапе  возвращения – оптимальный вклад в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суммарную дозу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за экспедицию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0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790228" cy="836711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349495" y="188640"/>
            <a:ext cx="6950671" cy="954107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rgbClr val="FF33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Дозы космической радиации в пилотируемой экспедиции на МАРС</a:t>
            </a:r>
            <a:endParaRPr lang="ru-RU" sz="2800" dirty="0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790228" cy="836711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971600" y="121513"/>
            <a:ext cx="7992888" cy="954107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ОБЛУЧЕНИЕ ЧЛЕНОВ ЭКИПАЖА В МАРСИАНСКОМ ПОЛЕТЕ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5098517"/>
              </p:ext>
            </p:extLst>
          </p:nvPr>
        </p:nvGraphicFramePr>
        <p:xfrm>
          <a:off x="107504" y="1196752"/>
          <a:ext cx="8856985" cy="2042160"/>
        </p:xfrm>
        <a:graphic>
          <a:graphicData uri="http://schemas.openxmlformats.org/drawingml/2006/table">
            <a:tbl>
              <a:tblPr firstRow="1" firstCol="1" bandRow="1">
                <a:tableStyleId>{D7AC3CCA-C797-4891-BE02-D94E43425B78}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60040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9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Дозы СКЛ в межпланетном пространстве в зависимости от толщины защиты за 435 суток, </a:t>
                      </a:r>
                      <a:r>
                        <a:rPr lang="ru-RU" sz="19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сЗв</a:t>
                      </a:r>
                      <a:endParaRPr lang="ru-RU" sz="19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Толщина защиты, г/см</a:t>
                      </a:r>
                      <a:r>
                        <a:rPr lang="ru-RU" sz="1600" b="1" baseline="30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«Средняя» доза СКЛ</a:t>
                      </a:r>
                      <a:endParaRPr lang="ru-RU" sz="16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Доза от наиболее неблагоприятного СПС</a:t>
                      </a:r>
                      <a:endParaRPr lang="ru-RU" sz="16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46,3</a:t>
                      </a:r>
                      <a:endParaRPr lang="ru-RU" sz="16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463</a:t>
                      </a:r>
                      <a:endParaRPr lang="ru-RU" sz="16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6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14,1</a:t>
                      </a:r>
                      <a:endParaRPr lang="ru-RU" sz="16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141</a:t>
                      </a:r>
                      <a:endParaRPr lang="ru-RU" sz="16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600" b="1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6,5</a:t>
                      </a:r>
                      <a:endParaRPr lang="ru-RU" sz="1600" b="1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</a:t>
                      </a:r>
                      <a:endParaRPr lang="ru-RU" sz="1600" b="1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6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6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lang="ru-RU" sz="16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0656317"/>
              </p:ext>
            </p:extLst>
          </p:nvPr>
        </p:nvGraphicFramePr>
        <p:xfrm>
          <a:off x="103250" y="3429000"/>
          <a:ext cx="8856985" cy="1798320"/>
        </p:xfrm>
        <a:graphic>
          <a:graphicData uri="http://schemas.openxmlformats.org/drawingml/2006/table">
            <a:tbl>
              <a:tblPr firstRow="1" firstCol="1" bandRow="1">
                <a:tableStyleId>{D7AC3CCA-C797-4891-BE02-D94E43425B78}</a:tableStyleId>
              </a:tblPr>
              <a:tblGrid>
                <a:gridCol w="13760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8728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72586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1695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3170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92296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48989">
                <a:tc gridSpan="7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9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Суммарные за всю экспедицию значения доз облучения экипажа в зависимости от длительности пребывания на поверхности Марса, Зв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Пребывания</a:t>
                      </a:r>
                      <a:endParaRPr lang="ru-RU" sz="16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Минимум СА</a:t>
                      </a:r>
                      <a:endParaRPr lang="ru-RU" sz="16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Промежуточная СА</a:t>
                      </a:r>
                      <a:endParaRPr lang="ru-RU" sz="16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Максимум СА</a:t>
                      </a:r>
                      <a:endParaRPr lang="ru-RU" sz="16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Дозовые лимиты по Нормам РБ</a:t>
                      </a:r>
                      <a:endParaRPr lang="ru-RU" sz="16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 сут</a:t>
                      </a:r>
                      <a:endParaRPr lang="ru-RU" sz="1600" b="1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0,56</a:t>
                      </a:r>
                      <a:endParaRPr lang="ru-RU" sz="1600" b="1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0,49*</a:t>
                      </a:r>
                      <a:endParaRPr lang="ru-RU" sz="1600" b="1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1,14</a:t>
                      </a:r>
                      <a:r>
                        <a:rPr lang="en-US" sz="1600" b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600" b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0,81</a:t>
                      </a:r>
                      <a:endParaRPr lang="ru-RU" sz="1600" b="1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0,35*</a:t>
                      </a:r>
                      <a:endParaRPr lang="ru-RU" sz="1600" b="1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1,00</a:t>
                      </a:r>
                      <a:r>
                        <a:rPr lang="en-US" sz="1600" b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600" b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0,68</a:t>
                      </a:r>
                      <a:endParaRPr lang="ru-RU" sz="1600" b="1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0,66</a:t>
                      </a:r>
                      <a:endParaRPr lang="ru-RU" sz="1600" b="1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 сут</a:t>
                      </a:r>
                      <a:endParaRPr lang="ru-RU" sz="16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0,59</a:t>
                      </a:r>
                      <a:endParaRPr lang="ru-RU" sz="16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0,52*</a:t>
                      </a:r>
                      <a:endParaRPr lang="ru-RU" sz="16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1,17</a:t>
                      </a:r>
                      <a:r>
                        <a:rPr lang="en-US" sz="16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6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0,84</a:t>
                      </a:r>
                      <a:endParaRPr lang="ru-RU" sz="16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0,38*</a:t>
                      </a:r>
                      <a:endParaRPr lang="ru-RU" sz="16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1,02</a:t>
                      </a:r>
                      <a:r>
                        <a:rPr lang="en-US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0,70</a:t>
                      </a:r>
                      <a:endParaRPr lang="ru-RU" sz="16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0,73</a:t>
                      </a:r>
                      <a:endParaRPr lang="ru-RU" sz="16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07504" y="5320968"/>
            <a:ext cx="8856984" cy="1323439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Толщина защиты принята равной 10 г/см</a:t>
            </a:r>
            <a:r>
              <a:rPr lang="ru-RU" sz="200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алюминия. Слева* доза со средними оценками вклада от СКЛ, справа – для неблагоприятного события: в числителе во время полета, в знаменателе – во время пребывания на поверхности Марса</a:t>
            </a: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12066"/>
            <a:ext cx="8172398" cy="92333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ЗАВИСИМОСТЬ БИОЛОГИЧЕСКОЙ ЭФФЕКТИВНОСТИ КОСМИЧЕСКОЙ РАДИАЦИИ ОТ ЛИНЕЙНОЙ ПЕРЕДАЧИ </a:t>
            </a:r>
          </a:p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ЭНЕРГИИ (ЛПЭ) – НОВЫЕ ДАННЫЕ</a:t>
            </a:r>
          </a:p>
        </p:txBody>
      </p:sp>
      <p:pic>
        <p:nvPicPr>
          <p:cNvPr id="5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790228" cy="83671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6021288"/>
            <a:ext cx="9157189" cy="954107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(Шафиркин А.В. Григорьев Ю.Г., Ушаков И.Б., Шуршаков В.А. Биологическая эффективность быстрых нейтронов и ускоренных многозарядных ионов (УМИ) для построения новой зависимости коэффициентов качества (КК) космических излучений от линейной передачи энергии </a:t>
            </a:r>
            <a:r>
              <a:rPr lang="en-US" sz="1400" i="1" dirty="0">
                <a:latin typeface="Times New Roman" pitchFamily="18" charset="0"/>
                <a:cs typeface="Times New Roman" pitchFamily="18" charset="0"/>
              </a:rPr>
              <a:t>//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i="1" dirty="0" err="1">
                <a:latin typeface="Times New Roman" pitchFamily="18" charset="0"/>
                <a:cs typeface="Times New Roman" pitchFamily="18" charset="0"/>
              </a:rPr>
              <a:t>Авиакосм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. и </a:t>
            </a:r>
            <a:r>
              <a:rPr lang="ru-RU" sz="1400" i="1" dirty="0" err="1">
                <a:latin typeface="Times New Roman" pitchFamily="18" charset="0"/>
                <a:cs typeface="Times New Roman" pitchFamily="18" charset="0"/>
              </a:rPr>
              <a:t>экол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. мед. 2021.  Т. 55. № 3. – С. 10)</a:t>
            </a:r>
          </a:p>
        </p:txBody>
      </p:sp>
      <p:pic>
        <p:nvPicPr>
          <p:cNvPr id="1026" name="Picture 2" descr="C:\Users\Антон\Desktop\Дела и дни\2025\4. Апрель\03.04.2025\Презентация\4-6_page-00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5001"/>
            <a:ext cx="6579668" cy="4540263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579668" y="1642306"/>
            <a:ext cx="2564330" cy="4031873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Коэффициенты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ОБЭм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воздействия малых доз нейтронов и УМИ в зависимости от линейной передачи энергии (ЛПЭ) применительно к отдаленным неблагоприятным эффектам для здоровья человека, нормативные зависимости КК от ЛПЭ и предлагаемая новая зависимость, более точно описывающая экспериментальные данные</a:t>
            </a:r>
          </a:p>
        </p:txBody>
      </p:sp>
    </p:spTree>
    <p:extLst>
      <p:ext uri="{BB962C8B-B14F-4D97-AF65-F5344CB8AC3E}">
        <p14:creationId xmlns:p14="http://schemas.microsoft.com/office/powerpoint/2010/main" val="525669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3817" y="1210300"/>
            <a:ext cx="8800183" cy="56477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1900" b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 Луне, на Марсе, в окололунном и межпланетном пространстве напряженность магнитного поля на 3-5 порядков ниже напряженности привычного геомагнитного (ГМП). </a:t>
            </a:r>
          </a:p>
          <a:p>
            <a:pPr algn="just"/>
            <a:r>
              <a:rPr lang="ru-RU" sz="1900" b="0" dirty="0">
                <a:latin typeface="Times New Roman" pitchFamily="18" charset="0"/>
                <a:cs typeface="Times New Roman" pitchFamily="18" charset="0"/>
              </a:rPr>
              <a:t>При планировании лунных миссий по программе «Аполлон» известный американский </a:t>
            </a:r>
            <a:r>
              <a:rPr lang="ru-RU" sz="1900" b="0" dirty="0" err="1">
                <a:latin typeface="Times New Roman" pitchFamily="18" charset="0"/>
                <a:cs typeface="Times New Roman" pitchFamily="18" charset="0"/>
              </a:rPr>
              <a:t>магнитобиолог</a:t>
            </a:r>
            <a:r>
              <a:rPr lang="ru-RU" sz="1900" b="0" dirty="0">
                <a:latin typeface="Times New Roman" pitchFamily="18" charset="0"/>
                <a:cs typeface="Times New Roman" pitchFamily="18" charset="0"/>
              </a:rPr>
              <a:t> Д. </a:t>
            </a:r>
            <a:r>
              <a:rPr lang="ru-RU" sz="1900" b="0" dirty="0" err="1">
                <a:latin typeface="Times New Roman" pitchFamily="18" charset="0"/>
                <a:cs typeface="Times New Roman" pitchFamily="18" charset="0"/>
              </a:rPr>
              <a:t>Байшер</a:t>
            </a:r>
            <a:r>
              <a:rPr lang="ru-RU" sz="1900" b="0" dirty="0">
                <a:latin typeface="Times New Roman" pitchFamily="18" charset="0"/>
                <a:cs typeface="Times New Roman" pitchFamily="18" charset="0"/>
              </a:rPr>
              <a:t> по заданию НАСА провел эксперименты по воздействию </a:t>
            </a:r>
            <a:r>
              <a:rPr lang="ru-RU" sz="1900" b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 добровольцев в течение 10 суток ГМП, ослабленного  в 1000 раз. Заметных изменений в их состоянии обнаружено не было. </a:t>
            </a:r>
          </a:p>
          <a:p>
            <a:pPr algn="just"/>
            <a:r>
              <a:rPr lang="ru-RU" sz="1900" b="0" dirty="0">
                <a:latin typeface="Times New Roman" pitchFamily="18" charset="0"/>
                <a:cs typeface="Times New Roman" pitchFamily="18" charset="0"/>
              </a:rPr>
              <a:t>Этот результат, видимо, тогда снял существовавшие опасения, что ГМУ в космосе могут осложнить лунные миссии, а также  осуществление полетов и деятельности на Луне и Марсе. </a:t>
            </a:r>
          </a:p>
          <a:p>
            <a:pPr algn="just"/>
            <a:r>
              <a:rPr lang="ru-RU" sz="1900" b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Между тем в СССР (</a:t>
            </a:r>
            <a:r>
              <a:rPr lang="ru-RU" sz="1900" b="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Копанев</a:t>
            </a:r>
            <a:r>
              <a:rPr lang="ru-RU" sz="1900" b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b="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Шакула</a:t>
            </a:r>
            <a:r>
              <a:rPr lang="ru-RU" sz="1900" b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1985), </a:t>
            </a:r>
            <a:r>
              <a:rPr lang="ru-RU" sz="1900" b="0" dirty="0">
                <a:latin typeface="Times New Roman" pitchFamily="18" charset="0"/>
                <a:cs typeface="Times New Roman" pitchFamily="18" charset="0"/>
              </a:rPr>
              <a:t>а в дальнейшем в России выявлено, что систематическое пребывание в ГМУ по 6–8 часов в сутки, как правило, отрицательно влияет на здоровье. </a:t>
            </a:r>
          </a:p>
          <a:p>
            <a:pPr algn="just"/>
            <a:r>
              <a:rPr lang="ru-RU" sz="1900" b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Особенно страдает нервная система. </a:t>
            </a:r>
            <a:r>
              <a:rPr lang="ru-RU" sz="1900" b="0" dirty="0">
                <a:latin typeface="Times New Roman" pitchFamily="18" charset="0"/>
                <a:cs typeface="Times New Roman" pitchFamily="18" charset="0"/>
              </a:rPr>
              <a:t>Наблюдается дисбаланс основных нервных процессов, преобладает торможение, удлиняется время реакции на появление объекта в режиме аналогового слежения и т.п.  Кратковременное пребывание (1-2 часа) в ГМУ (К≈ 120) отрицательно влияет на когнитивные функции человека. </a:t>
            </a:r>
            <a:r>
              <a:rPr lang="ru-RU" sz="1900" b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Исследования на живых системах также свидетельствуют,  как правило, о нежелательных последствиях воздействия ГМУ, особенно, на стадиях развития.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91120" y="183866"/>
            <a:ext cx="7781746" cy="584775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ГИПОМАГНИТНЫЕ УСЛОВИЯ (ГМУ)</a:t>
            </a:r>
          </a:p>
        </p:txBody>
      </p:sp>
      <p:pic>
        <p:nvPicPr>
          <p:cNvPr id="6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99593" cy="9525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31510276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1874" y="980728"/>
            <a:ext cx="9140252" cy="2185214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17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России впервые в мире законодательно приняты ограничения  на предельные величины ГМУ (</a:t>
            </a:r>
            <a:r>
              <a:rPr lang="ru-RU" sz="17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СанПин</a:t>
            </a:r>
            <a:r>
              <a:rPr lang="ru-RU" sz="17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2.1.8/2.2.4.2489-09).</a:t>
            </a:r>
          </a:p>
          <a:p>
            <a:pPr algn="just"/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В Институте биологии и биофизики Томского ГУ (2008-2012) при участии ИМБП РАН (К.А.</a:t>
            </a:r>
            <a:r>
              <a:rPr lang="en-US" sz="1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Труханов) исследованы поведенческие реакции белых крыс-самцов в ГМУ (К ≈ (0,7÷1) ·10</a:t>
            </a:r>
            <a:r>
              <a:rPr lang="ru-RU" sz="1700" baseline="30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). Продолжительность воздействия – до 25 суток, что в масштабах жизни  крыс соответствовало длительности полета человека к Марсу и обратно. </a:t>
            </a:r>
            <a:r>
              <a:rPr lang="ru-RU" sz="17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Резко возрастала агрессивность животных, существенно сдвигались биоритмы, возникали проблемы с памятью, 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наблюдались другие крайне неблагоприятные явления (Рисунок).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695666" y="156747"/>
            <a:ext cx="6828280" cy="52322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ГИПОМАГНИТНЫЕ УСЛОВИЯ (ГМУ)</a:t>
            </a:r>
          </a:p>
        </p:txBody>
      </p:sp>
      <p:graphicFrame>
        <p:nvGraphicFramePr>
          <p:cNvPr id="2" name="Объект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80369638"/>
              </p:ext>
            </p:extLst>
          </p:nvPr>
        </p:nvGraphicFramePr>
        <p:xfrm>
          <a:off x="126726" y="3405684"/>
          <a:ext cx="5544616" cy="34523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634" r:id="rId4" imgW="4319905" imgH="2879725" progId="">
                  <p:embed/>
                </p:oleObj>
              </mc:Choice>
              <mc:Fallback>
                <p:oleObj r:id="rId4" imgW="4319905" imgH="2879725" progId="">
                  <p:embed/>
                  <p:pic>
                    <p:nvPicPr>
                      <p:cNvPr id="0" name="Picture 225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1667" b="8751"/>
                      <a:stretch>
                        <a:fillRect/>
                      </a:stretch>
                    </p:blipFill>
                    <p:spPr bwMode="auto">
                      <a:xfrm>
                        <a:off x="126726" y="3405684"/>
                        <a:ext cx="5544616" cy="3452316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722254" y="3789040"/>
            <a:ext cx="3416124" cy="2308324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1600" b="0" dirty="0">
                <a:latin typeface="Times New Roman" pitchFamily="18" charset="0"/>
                <a:cs typeface="Times New Roman" pitchFamily="18" charset="0"/>
              </a:rPr>
              <a:t>Влияние ослабления ГМП в 700 – 1000 раз на агрессивность самцов крыс.  </a:t>
            </a:r>
          </a:p>
          <a:p>
            <a:pPr algn="just"/>
            <a:r>
              <a:rPr lang="ru-RU" sz="1600" b="0" dirty="0">
                <a:latin typeface="Times New Roman" pitchFamily="18" charset="0"/>
                <a:cs typeface="Times New Roman" pitchFamily="18" charset="0"/>
              </a:rPr>
              <a:t>По оси ординат</a:t>
            </a:r>
            <a:r>
              <a:rPr lang="en-US" sz="16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0" dirty="0">
                <a:latin typeface="Times New Roman" pitchFamily="18" charset="0"/>
                <a:cs typeface="Times New Roman" pitchFamily="18" charset="0"/>
              </a:rPr>
              <a:t>-- число </a:t>
            </a:r>
            <a:r>
              <a:rPr lang="ru-RU" sz="1600" b="0" dirty="0" err="1">
                <a:latin typeface="Times New Roman" pitchFamily="18" charset="0"/>
                <a:cs typeface="Times New Roman" pitchFamily="18" charset="0"/>
              </a:rPr>
              <a:t>межиндивидуальных</a:t>
            </a:r>
            <a:r>
              <a:rPr lang="ru-RU" sz="1600" b="0" dirty="0">
                <a:latin typeface="Times New Roman" pitchFamily="18" charset="0"/>
                <a:cs typeface="Times New Roman" pitchFamily="18" charset="0"/>
              </a:rPr>
              <a:t> взаимодействий (драк) Различия между группами достоверны во всех точках (</a:t>
            </a:r>
            <a:r>
              <a:rPr lang="en-US" sz="1600" b="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sz="1600" b="0" dirty="0">
                <a:latin typeface="Times New Roman" pitchFamily="18" charset="0"/>
                <a:cs typeface="Times New Roman" pitchFamily="18" charset="0"/>
              </a:rPr>
              <a:t>&lt;0.01, критерий </a:t>
            </a:r>
            <a:r>
              <a:rPr lang="ru-RU" sz="1600" b="0" dirty="0" err="1">
                <a:latin typeface="Times New Roman" pitchFamily="18" charset="0"/>
                <a:cs typeface="Times New Roman" pitchFamily="18" charset="0"/>
              </a:rPr>
              <a:t>Вилкоксона</a:t>
            </a:r>
            <a:r>
              <a:rPr lang="ru-RU" sz="1600" b="0" dirty="0">
                <a:latin typeface="Times New Roman" pitchFamily="18" charset="0"/>
                <a:cs typeface="Times New Roman" pitchFamily="18" charset="0"/>
              </a:rPr>
              <a:t>). </a:t>
            </a:r>
          </a:p>
        </p:txBody>
      </p:sp>
      <p:pic>
        <p:nvPicPr>
          <p:cNvPr id="6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790229" cy="8367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10976575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1" y="987488"/>
            <a:ext cx="8789859" cy="594008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целом, данные</a:t>
            </a:r>
            <a:r>
              <a:rPr lang="ru-RU" sz="2000" b="0" dirty="0">
                <a:latin typeface="Times New Roman" pitchFamily="18" charset="0"/>
                <a:cs typeface="Times New Roman" pitchFamily="18" charset="0"/>
              </a:rPr>
              <a:t> в о биологическом действии ГМП при величинах ослабления (0,5÷1)·10</a:t>
            </a:r>
            <a:r>
              <a:rPr lang="ru-RU" sz="2000" b="0" baseline="30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000" b="0" dirty="0">
                <a:latin typeface="Times New Roman" pitchFamily="18" charset="0"/>
                <a:cs typeface="Times New Roman" pitchFamily="18" charset="0"/>
              </a:rPr>
              <a:t> и выше крайне немногочисленны и зачастую чрезвычайно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противоречивы.  </a:t>
            </a:r>
          </a:p>
          <a:p>
            <a:pPr algn="just"/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Весьма вероятно, что действию ГМУ свойственна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полиэкстремальная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зависимость  от величины ослабления, </a:t>
            </a:r>
            <a:r>
              <a:rPr lang="ru-RU" sz="2000" b="0" dirty="0">
                <a:latin typeface="Times New Roman" pitchFamily="18" charset="0"/>
                <a:cs typeface="Times New Roman" pitchFamily="18" charset="0"/>
              </a:rPr>
              <a:t>причем  для биообъектов с различной организацией и, возможно, для каких-то тех или иных наблюдаемых их реакций на воздействие эта зависимость, скорее всего, будет носить разный характер (К.А. Труханов, 2015). </a:t>
            </a:r>
          </a:p>
          <a:p>
            <a:pPr algn="just"/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Синергизм (более чем вдвое) с действием ядер аргона проявился на генетическом уровне </a:t>
            </a:r>
            <a:r>
              <a:rPr lang="ru-RU" sz="2000" b="0" dirty="0">
                <a:latin typeface="Times New Roman" pitchFamily="18" charset="0"/>
                <a:cs typeface="Times New Roman" pitchFamily="18" charset="0"/>
              </a:rPr>
              <a:t>(хромосомные аберрации в семенах салата) при К&gt;10</a:t>
            </a:r>
            <a:r>
              <a:rPr lang="ru-RU" sz="2000" b="0" baseline="30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000" b="0" dirty="0">
                <a:latin typeface="Times New Roman" pitchFamily="18" charset="0"/>
                <a:cs typeface="Times New Roman" pitchFamily="18" charset="0"/>
              </a:rPr>
              <a:t> (К.А. Труханов, 2013).</a:t>
            </a:r>
          </a:p>
          <a:p>
            <a:pPr algn="just"/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Одно из возможных решений проблемы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ГМУ в космосе заключается в создании в обитаемом объеме, а также в БСЖО искусственного аналога ГМП. Для этой цели предпочтительно 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использовать электромагнитные системы. В скафандрах для работы на поверхности Луны возможно создание индивидуальной системы аналога ГМП (К.А. Труханов, 2013).</a:t>
            </a:r>
          </a:p>
          <a:p>
            <a:pPr algn="just"/>
            <a:r>
              <a:rPr lang="ru-RU" sz="2000" b="0" dirty="0">
                <a:latin typeface="Times New Roman" pitchFamily="18" charset="0"/>
                <a:cs typeface="Times New Roman" pitchFamily="18" charset="0"/>
              </a:rPr>
              <a:t>Потребуется проведение углубленных медико-биологических и инженерных исследований для выбора параметров и режимов работы аналогов ГМП. </a:t>
            </a:r>
          </a:p>
          <a:p>
            <a:pPr algn="just"/>
            <a:r>
              <a:rPr lang="ru-RU" sz="2000" b="0" dirty="0"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Пока этот фактор – своеобразный «КОТ В МЕШКЕ» !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87624" y="183866"/>
            <a:ext cx="7781746" cy="584775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ГИПОМАГНИТНЫЕ УСЛОВИЯ (ГМУ)</a:t>
            </a:r>
          </a:p>
        </p:txBody>
      </p:sp>
      <p:pic>
        <p:nvPicPr>
          <p:cNvPr id="6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99593" cy="9525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54774783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6000">
              <a:schemeClr val="accent1">
                <a:lumMod val="60000"/>
                <a:lumOff val="40000"/>
              </a:schemeClr>
            </a:gs>
          </a:gsLst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27584" y="87786"/>
            <a:ext cx="7848872" cy="877163"/>
          </a:xfrm>
          <a:prstGeom prst="rect">
            <a:avLst/>
          </a:prstGeom>
          <a:solidFill>
            <a:schemeClr val="bg1">
              <a:alpha val="80000"/>
            </a:schemeClr>
          </a:solidFill>
          <a:ln w="63500">
            <a:solidFill>
              <a:schemeClr val="bg2">
                <a:lumMod val="25000"/>
                <a:alpha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Гибернация –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природоподобная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технология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гипометаболической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защиты организма</a:t>
            </a:r>
            <a:endParaRPr lang="ru-RU" sz="24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23" y="1428113"/>
            <a:ext cx="3069727" cy="400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7078" y="5517232"/>
            <a:ext cx="3558818" cy="120032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Тимофеев Н.Н. </a:t>
            </a:r>
          </a:p>
          <a:p>
            <a:pPr algn="ctr"/>
            <a:r>
              <a:rPr lang="ru-RU" sz="18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Гипобиоз</a:t>
            </a:r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18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криобиоз</a:t>
            </a:r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Прошлое, настоящее и будущее. </a:t>
            </a:r>
          </a:p>
          <a:p>
            <a:pPr algn="ctr"/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М.: </a:t>
            </a:r>
            <a:r>
              <a:rPr lang="ru-RU" sz="18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</a:t>
            </a:r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-Знание, 2005. 256 с.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124744"/>
            <a:ext cx="2596426" cy="3476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635896" y="4586932"/>
            <a:ext cx="5508104" cy="21544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Доктор медицинских наук</a:t>
            </a:r>
          </a:p>
          <a:p>
            <a:pPr algn="ct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Николай Николаевич ТИМОФЕЕВ</a:t>
            </a:r>
          </a:p>
          <a:p>
            <a:pPr algn="ct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(1929-2016)</a:t>
            </a:r>
            <a:endParaRPr lang="ru-RU" sz="1800" dirty="0"/>
          </a:p>
          <a:p>
            <a:pPr algn="ctr"/>
            <a:r>
              <a:rPr lang="ru-RU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Основоположник отечественной </a:t>
            </a:r>
            <a:r>
              <a:rPr lang="ru-RU" sz="16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гибернациологии</a:t>
            </a:r>
            <a:r>
              <a:rPr lang="ru-RU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Опубликовал эффект </a:t>
            </a:r>
            <a:r>
              <a:rPr lang="ru-RU" sz="16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сверхрезистентности</a:t>
            </a:r>
            <a:r>
              <a:rPr lang="ru-RU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16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гипобиозе</a:t>
            </a:r>
            <a:r>
              <a:rPr lang="ru-RU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предложил и запатентовал направления </a:t>
            </a:r>
            <a:r>
              <a:rPr lang="ru-RU" sz="16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гипометаболической</a:t>
            </a:r>
            <a:r>
              <a:rPr lang="ru-RU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защиты на основе перевода биоэнергетики на аварийный режим холоднокровных животных </a:t>
            </a:r>
          </a:p>
        </p:txBody>
      </p:sp>
    </p:spTree>
    <p:extLst>
      <p:ext uri="{BB962C8B-B14F-4D97-AF65-F5344CB8AC3E}">
        <p14:creationId xmlns:p14="http://schemas.microsoft.com/office/powerpoint/2010/main" val="2242574319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6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3"/>
          <p:cNvSpPr>
            <a:spLocks noChangeArrowheads="1"/>
          </p:cNvSpPr>
          <p:nvPr/>
        </p:nvSpPr>
        <p:spPr bwMode="auto">
          <a:xfrm>
            <a:off x="0" y="1124744"/>
            <a:ext cx="9143999" cy="5632311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  <a:effectLst>
            <a:prstShdw prst="shdw17" dist="17961" dir="2700000">
              <a:srgbClr val="3B281D"/>
            </a:prstShdw>
          </a:effectLst>
        </p:spPr>
        <p:txBody>
          <a:bodyPr wrap="square">
            <a:spAutoFit/>
          </a:bodyPr>
          <a:lstStyle/>
          <a:p>
            <a:pPr marL="271463" indent="-271463" algn="just">
              <a:buFont typeface="Arial" charset="0"/>
              <a:buNone/>
            </a:pP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Гибернация – от лат. </a:t>
            </a:r>
            <a:r>
              <a:rPr lang="en-US" sz="20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hibernus</a:t>
            </a:r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зимний)</a:t>
            </a:r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состояние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гипометаболизма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со снижением температуры тела у животных, обладающих способностью поддерживать температурный гомеостаз в активном состоянии. Различают естественную Г. (зимняя спячка) и искусственную Г. </a:t>
            </a:r>
          </a:p>
          <a:p>
            <a:pPr marL="271463" indent="-271463" algn="just">
              <a:buFont typeface="Arial" charset="0"/>
              <a:buNone/>
            </a:pPr>
            <a:endParaRPr lang="ru-RU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1463" indent="-271463" algn="just">
              <a:buFont typeface="Arial" charset="0"/>
              <a:buNone/>
            </a:pPr>
            <a:r>
              <a:rPr lang="ru-RU" sz="2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Гипобиоз</a:t>
            </a:r>
            <a:r>
              <a:rPr lang="ru-RU" sz="20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– состояние пониженной функциональной активности живых организмов (синоним).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Термин введен В.В. Париным и Н.Н. Тимофеевым (1969). </a:t>
            </a:r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Ключевое звено – экономный метаболизм.</a:t>
            </a:r>
          </a:p>
          <a:p>
            <a:pPr marL="271463" indent="-271463" algn="just">
              <a:buFont typeface="Arial" charset="0"/>
              <a:buNone/>
            </a:pPr>
            <a:endParaRPr lang="ru-RU" sz="2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1463" indent="-271463" algn="just">
              <a:buFont typeface="Arial" charset="0"/>
              <a:buNone/>
            </a:pP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Анабиоз – временное состояние у растений или животных как приспособление к неблагоприятным условиям внешней среды, характеризующееся обратимым значительным снижением обмена веществ и отсутствием внешних проявлений жизни.</a:t>
            </a:r>
          </a:p>
          <a:p>
            <a:pPr marL="271463" indent="-271463" algn="just">
              <a:buFont typeface="Arial" charset="0"/>
              <a:buNone/>
            </a:pP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1463" indent="-271463" algn="just"/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Криобиоз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– форма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криптобиоза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возникающая в ответ на снижение температуры, как стартовый фактор процесса. </a:t>
            </a:r>
          </a:p>
          <a:p>
            <a:pPr marL="271463" indent="-271463" algn="just"/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1463" indent="-271463" algn="just"/>
            <a:r>
              <a:rPr lang="ru-RU" sz="2000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Торпор</a:t>
            </a:r>
            <a:r>
              <a:rPr lang="ru-RU" sz="20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– оцепенение, популярный термин, имеющий много значений.</a:t>
            </a:r>
            <a:endParaRPr lang="ru-RU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547664" y="0"/>
            <a:ext cx="5832648" cy="908720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rgbClr val="4F81BD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75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ctr">
              <a:defRPr/>
            </a:pPr>
            <a:r>
              <a:rPr lang="ru-RU" sz="2100" dirty="0">
                <a:solidFill>
                  <a:prstClr val="black"/>
                </a:solidFill>
              </a:rPr>
              <a:t>Термины и определения</a:t>
            </a:r>
            <a:endParaRPr lang="ru-RU" sz="2000" dirty="0">
              <a:ln w="6350">
                <a:noFill/>
              </a:ln>
              <a:gradFill>
                <a:gsLst>
                  <a:gs pos="0">
                    <a:srgbClr val="4F81BD">
                      <a:tint val="73000"/>
                      <a:satMod val="145000"/>
                    </a:srgbClr>
                  </a:gs>
                  <a:gs pos="73000">
                    <a:srgbClr val="4F81BD">
                      <a:tint val="73000"/>
                      <a:satMod val="145000"/>
                    </a:srgbClr>
                  </a:gs>
                  <a:gs pos="100000">
                    <a:srgbClr val="4F81BD">
                      <a:tint val="83000"/>
                      <a:satMod val="143000"/>
                    </a:srgbClr>
                  </a:gs>
                </a:gsLst>
                <a:lin ang="4800000" scaled="1"/>
              </a:gra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8773965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6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87624" y="87786"/>
            <a:ext cx="7416824" cy="1354217"/>
          </a:xfrm>
          <a:prstGeom prst="rect">
            <a:avLst/>
          </a:prstGeom>
          <a:solidFill>
            <a:schemeClr val="bg1">
              <a:alpha val="80000"/>
            </a:schemeClr>
          </a:solidFill>
          <a:ln w="63500">
            <a:solidFill>
              <a:schemeClr val="bg2">
                <a:lumMod val="25000"/>
                <a:alpha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Физиологические характеристики уровней гибернации (</a:t>
            </a:r>
            <a:r>
              <a:rPr lang="ru-RU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гипобиоза</a:t>
            </a:r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Ведущий параметр - градиент уровня метаболизма, % от нормы</a:t>
            </a:r>
            <a:endParaRPr lang="ru-RU" sz="1800" dirty="0">
              <a:solidFill>
                <a:prstClr val="black"/>
              </a:solidFill>
            </a:endParaRPr>
          </a:p>
        </p:txBody>
      </p:sp>
      <p:pic>
        <p:nvPicPr>
          <p:cNvPr id="3075" name="Picture 3" descr="C:\Users\Антон\Desktop\Дела и дни\2024\4. Апрель\08.04.2024\Презентация по гибернации\Слайды доклада Радиац.барьер\Статья 2+ Тимофеев Гибернация-10_page-000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43"/>
          <a:stretch/>
        </p:blipFill>
        <p:spPr bwMode="auto">
          <a:xfrm>
            <a:off x="86048" y="1772816"/>
            <a:ext cx="8916974" cy="4616821"/>
          </a:xfrm>
          <a:prstGeom prst="rect">
            <a:avLst/>
          </a:prstGeom>
          <a:noFill/>
          <a:ln w="63500">
            <a:solidFill>
              <a:schemeClr val="bg2">
                <a:lumMod val="25000"/>
                <a:alpha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599591409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6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27584" y="87786"/>
            <a:ext cx="7416824" cy="1754326"/>
          </a:xfrm>
          <a:prstGeom prst="rect">
            <a:avLst/>
          </a:prstGeom>
          <a:solidFill>
            <a:schemeClr val="bg1">
              <a:alpha val="80000"/>
            </a:schemeClr>
          </a:solidFill>
          <a:ln w="63500">
            <a:solidFill>
              <a:schemeClr val="bg2">
                <a:lumMod val="25000"/>
                <a:alpha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Комбинированная гибернация </a:t>
            </a:r>
          </a:p>
          <a:p>
            <a:pPr algn="ctr"/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для обеспечения жизнедеятельности </a:t>
            </a:r>
          </a:p>
          <a:p>
            <a:pPr algn="ctr"/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при критических состояниях </a:t>
            </a:r>
          </a:p>
          <a:p>
            <a:pPr algn="ctr"/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и в экстремальных условиях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71500" y="2417122"/>
            <a:ext cx="8928992" cy="440120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indent="361950" algn="just">
              <a:spcAft>
                <a:spcPts val="0"/>
              </a:spcAft>
            </a:pPr>
            <a:r>
              <a:rPr lang="ru-RU" sz="2000" b="0" dirty="0"/>
              <a:t>В основе развития состояний искусственных аналогов естественной спячки лежит способ выключения биоэнергетики </a:t>
            </a:r>
            <a:r>
              <a:rPr lang="ru-RU" sz="2000" b="0" dirty="0" err="1"/>
              <a:t>сукцинатного</a:t>
            </a:r>
            <a:r>
              <a:rPr lang="ru-RU" sz="2000" b="0" dirty="0"/>
              <a:t> типа тканевого дыхания и</a:t>
            </a:r>
            <a:r>
              <a:rPr lang="ru-RU" sz="2000" b="0" dirty="0">
                <a:solidFill>
                  <a:srgbClr val="FF0000"/>
                </a:solidFill>
              </a:rPr>
              <a:t> перевод жизнедеятельности теплокровного (гомойотермного) организма на режим биоэнергетики холоднокровных (пойкилотермных) животных (т. е. на биоэнергетику гликолиза и цикла Кребса). </a:t>
            </a:r>
          </a:p>
          <a:p>
            <a:pPr indent="361950" algn="just">
              <a:spcAft>
                <a:spcPts val="0"/>
              </a:spcAft>
            </a:pPr>
            <a:r>
              <a:rPr lang="ru-RU" sz="2000" b="0" dirty="0"/>
              <a:t>Вариант такой целенаправленной </a:t>
            </a:r>
            <a:r>
              <a:rPr lang="ru-RU" sz="2000" b="0" dirty="0" err="1"/>
              <a:t>реэволюции</a:t>
            </a:r>
            <a:r>
              <a:rPr lang="ru-RU" sz="2000" b="0" dirty="0"/>
              <a:t> сопровождается снижением метаболизма (на 50% от нормы) при сохранении нормальной температуры тела и без существенных нарушений высшей нервной деятельности. </a:t>
            </a:r>
          </a:p>
          <a:p>
            <a:pPr indent="361950" algn="just">
              <a:spcAft>
                <a:spcPts val="0"/>
              </a:spcAft>
            </a:pPr>
            <a:r>
              <a:rPr lang="ru-RU" sz="2000" b="0" dirty="0"/>
              <a:t>«Возникающая </a:t>
            </a:r>
            <a:r>
              <a:rPr lang="ru-RU" sz="2000" b="0" dirty="0" err="1"/>
              <a:t>пойкилотермия</a:t>
            </a:r>
            <a:r>
              <a:rPr lang="ru-RU" sz="2000" b="0" dirty="0"/>
              <a:t> у теплокровных организмов абсолютно безопасна, что позволяет перевести жизнедеятельность на любой заданный температурный режим (вплоть до уровней, близких к 0°С), со снижением уровня метаболизма на 70-80-95%».</a:t>
            </a:r>
          </a:p>
        </p:txBody>
      </p:sp>
    </p:spTree>
    <p:extLst>
      <p:ext uri="{BB962C8B-B14F-4D97-AF65-F5344CB8AC3E}">
        <p14:creationId xmlns:p14="http://schemas.microsoft.com/office/powerpoint/2010/main" val="2778443625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6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27584" y="87786"/>
            <a:ext cx="7416824" cy="877163"/>
          </a:xfrm>
          <a:prstGeom prst="rect">
            <a:avLst/>
          </a:prstGeom>
          <a:solidFill>
            <a:schemeClr val="bg1">
              <a:alpha val="80000"/>
            </a:schemeClr>
          </a:solidFill>
          <a:ln w="63500">
            <a:solidFill>
              <a:schemeClr val="bg2">
                <a:lumMod val="25000"/>
                <a:alpha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Сверхрезистентность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крыс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воздействию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гравитационных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перегрузок</a:t>
            </a:r>
            <a:endParaRPr lang="ru-RU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1052736"/>
            <a:ext cx="7848600" cy="568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274091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6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87786"/>
            <a:ext cx="7848872" cy="507831"/>
          </a:xfrm>
          <a:prstGeom prst="rect">
            <a:avLst/>
          </a:prstGeom>
          <a:solidFill>
            <a:schemeClr val="bg1">
              <a:alpha val="80000"/>
            </a:schemeClr>
          </a:solidFill>
          <a:ln w="63500">
            <a:solidFill>
              <a:schemeClr val="bg2">
                <a:lumMod val="25000"/>
                <a:alpha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Сверхрезистентность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крыс к геморрагическому шоку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604" y="723900"/>
            <a:ext cx="7820025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3123981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6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87786"/>
            <a:ext cx="8496944" cy="1246495"/>
          </a:xfrm>
          <a:prstGeom prst="rect">
            <a:avLst/>
          </a:prstGeom>
          <a:solidFill>
            <a:schemeClr val="bg1">
              <a:alpha val="80000"/>
            </a:schemeClr>
          </a:solidFill>
          <a:ln w="63500">
            <a:solidFill>
              <a:schemeClr val="bg2">
                <a:lumMod val="25000"/>
                <a:alpha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Сверхрезистентность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при ГИБЕРНАЦИИ крыс 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как способ профилактики или временной консервации радиационного поражения</a:t>
            </a:r>
            <a:endParaRPr lang="ru-RU" sz="2700" dirty="0">
              <a:solidFill>
                <a:prstClr val="black"/>
              </a:solidFill>
            </a:endParaRPr>
          </a:p>
        </p:txBody>
      </p:sp>
      <p:pic>
        <p:nvPicPr>
          <p:cNvPr id="4098" name="Picture 2" descr="C:\Users\Антон\Desktop\Дела и дни\2024\4. Апрель\08.04.2024\Презентация по гибернации\Слайды доклада Радиац.барьер\Статья 2+ Тимофеев Гибернация-13_page-000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857"/>
          <a:stretch/>
        </p:blipFill>
        <p:spPr bwMode="auto">
          <a:xfrm>
            <a:off x="1701879" y="1556792"/>
            <a:ext cx="6110481" cy="4403433"/>
          </a:xfrm>
          <a:prstGeom prst="rect">
            <a:avLst/>
          </a:prstGeom>
          <a:noFill/>
          <a:ln w="63500">
            <a:solidFill>
              <a:schemeClr val="bg2">
                <a:lumMod val="25000"/>
                <a:alpha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1852619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6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27584" y="87786"/>
            <a:ext cx="7416824" cy="507831"/>
          </a:xfrm>
          <a:prstGeom prst="rect">
            <a:avLst/>
          </a:prstGeom>
          <a:solidFill>
            <a:schemeClr val="bg1">
              <a:alpha val="80000"/>
            </a:schemeClr>
          </a:solidFill>
          <a:ln w="63500">
            <a:solidFill>
              <a:schemeClr val="bg2">
                <a:lumMod val="25000"/>
                <a:alpha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Ансамбли гибернации в различных газовых средах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764704"/>
            <a:ext cx="6021288" cy="602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128792" y="836713"/>
            <a:ext cx="2967430" cy="178510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8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00" dirty="0">
                <a:solidFill>
                  <a:srgbClr val="FF0000"/>
                </a:solidFill>
              </a:rPr>
              <a:t>I – в атмосферном воздухе;</a:t>
            </a:r>
          </a:p>
          <a:p>
            <a:r>
              <a:rPr lang="ru-RU" sz="1100" dirty="0"/>
              <a:t>при гипоксии, полученной </a:t>
            </a:r>
            <a:r>
              <a:rPr lang="ru-RU" sz="1100" dirty="0" err="1"/>
              <a:t>путем</a:t>
            </a:r>
            <a:r>
              <a:rPr lang="ru-RU" sz="1100" dirty="0"/>
              <a:t> снижения парциального давления кислорода до 350–300 мм рт. ст. или за </a:t>
            </a:r>
            <a:r>
              <a:rPr lang="ru-RU" sz="1100" dirty="0" err="1"/>
              <a:t>счет</a:t>
            </a:r>
            <a:r>
              <a:rPr lang="ru-RU" sz="1100" dirty="0"/>
              <a:t> замещения кислорода (до 10%) в атмосферном воздухе газообразным азотом (аргоном);</a:t>
            </a:r>
          </a:p>
          <a:p>
            <a:r>
              <a:rPr lang="ru-RU" sz="1100" dirty="0"/>
              <a:t>в условиях </a:t>
            </a:r>
            <a:r>
              <a:rPr lang="ru-RU" sz="1100" dirty="0" err="1"/>
              <a:t>гипоксическо-гиперкапнической</a:t>
            </a:r>
            <a:r>
              <a:rPr lang="ru-RU" sz="1100" dirty="0"/>
              <a:t> газовой среды, содержащей 8–10% кислорода и 10–12% углекислого газа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28792" y="2852936"/>
            <a:ext cx="2967430" cy="297004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8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00" dirty="0">
                <a:solidFill>
                  <a:srgbClr val="FF0000"/>
                </a:solidFill>
              </a:rPr>
              <a:t>II – комбинации фармакологических препаратов </a:t>
            </a:r>
            <a:r>
              <a:rPr lang="ru-RU" sz="1100" dirty="0"/>
              <a:t>для моделирования гибернации: </a:t>
            </a:r>
          </a:p>
          <a:p>
            <a:r>
              <a:rPr lang="ru-RU" sz="1100" dirty="0"/>
              <a:t>А – образование ложного нейромедиатора, Б – блокада высвобождения </a:t>
            </a:r>
            <a:r>
              <a:rPr lang="ru-RU" sz="1100" dirty="0" err="1"/>
              <a:t>нейромедиа</a:t>
            </a:r>
            <a:r>
              <a:rPr lang="ru-RU" sz="1100" dirty="0"/>
              <a:t>-тора из адренергических нейронов, </a:t>
            </a:r>
          </a:p>
          <a:p>
            <a:r>
              <a:rPr lang="ru-RU" sz="1100" dirty="0"/>
              <a:t>В – опустошение депонированных резервов катехоламинов (КА),</a:t>
            </a:r>
          </a:p>
          <a:p>
            <a:r>
              <a:rPr lang="ru-RU" sz="1100" dirty="0"/>
              <a:t>Г – нарушение механизма синтеза КА (1); </a:t>
            </a:r>
            <a:r>
              <a:rPr lang="ru-RU" sz="1100" dirty="0">
                <a:solidFill>
                  <a:srgbClr val="FF0000"/>
                </a:solidFill>
              </a:rPr>
              <a:t>комбинация основных принципов </a:t>
            </a:r>
            <a:r>
              <a:rPr lang="ru-RU" sz="1100" dirty="0"/>
              <a:t>адренергической блокады первого порядка со снижением дозы в каждой из них до 50% (2); </a:t>
            </a:r>
          </a:p>
          <a:p>
            <a:r>
              <a:rPr lang="ru-RU" sz="1100" dirty="0">
                <a:solidFill>
                  <a:srgbClr val="FF0000"/>
                </a:solidFill>
              </a:rPr>
              <a:t>комбинации вариантов второго порядка, </a:t>
            </a:r>
            <a:r>
              <a:rPr lang="ru-RU" sz="1100" dirty="0"/>
              <a:t>позволяющие снизить исходные дозы применяемых средств до 1/4 от исходной (3);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128792" y="6093296"/>
            <a:ext cx="2967430" cy="6001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8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00" dirty="0">
                <a:solidFill>
                  <a:srgbClr val="FF0000"/>
                </a:solidFill>
              </a:rPr>
              <a:t>III – </a:t>
            </a:r>
            <a:r>
              <a:rPr lang="ru-RU" sz="1100" dirty="0" err="1">
                <a:solidFill>
                  <a:srgbClr val="FF0000"/>
                </a:solidFill>
              </a:rPr>
              <a:t>гипостабилизаторы</a:t>
            </a:r>
            <a:r>
              <a:rPr lang="ru-RU" sz="1100" dirty="0">
                <a:solidFill>
                  <a:srgbClr val="FF0000"/>
                </a:solidFill>
              </a:rPr>
              <a:t>, оказывающие </a:t>
            </a:r>
            <a:r>
              <a:rPr lang="ru-RU" sz="1100" dirty="0" err="1">
                <a:solidFill>
                  <a:srgbClr val="FF0000"/>
                </a:solidFill>
              </a:rPr>
              <a:t>серотонинергическое</a:t>
            </a:r>
            <a:r>
              <a:rPr lang="ru-RU" sz="1100" dirty="0">
                <a:solidFill>
                  <a:srgbClr val="FF0000"/>
                </a:solidFill>
              </a:rPr>
              <a:t> действие </a:t>
            </a:r>
            <a:r>
              <a:rPr lang="ru-RU" sz="1100" dirty="0"/>
              <a:t>при формировании ансамблей гибернации</a:t>
            </a:r>
          </a:p>
        </p:txBody>
      </p:sp>
    </p:spTree>
    <p:extLst>
      <p:ext uri="{BB962C8B-B14F-4D97-AF65-F5344CB8AC3E}">
        <p14:creationId xmlns:p14="http://schemas.microsoft.com/office/powerpoint/2010/main" val="1242980917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1259632" y="116632"/>
            <a:ext cx="6824663" cy="1512168"/>
          </a:xfr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Выводы по обеспечению радиационной безопасности в дальних космических полетах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466" name="Объект 2"/>
          <p:cNvSpPr>
            <a:spLocks noGrp="1"/>
          </p:cNvSpPr>
          <p:nvPr>
            <p:ph idx="1"/>
          </p:nvPr>
        </p:nvSpPr>
        <p:spPr>
          <a:xfrm>
            <a:off x="107504" y="1700808"/>
            <a:ext cx="8856984" cy="5157192"/>
          </a:xfr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 algn="just"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     1. Вариантов и видов облучения в дальнем космическом полете (Луна, Марс) столь много, что единственного эффективного радиозащитного средства просто не существует в принципе.</a:t>
            </a:r>
          </a:p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2. С учётом преимущественно пролонгированных лучевых воздействий в дальнем космосе особый упор в поиске новых средств следует сделать на  радиомодуляторы и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радиомитигаторы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  усиливающие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репаративные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постлучевые процессы.</a:t>
            </a:r>
          </a:p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3. В экипаже длительного полёта обязательно должен быть врач, специализирующийся в области радиационной медицины и медицинской радиобиологии.</a:t>
            </a:r>
          </a:p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4. В бортовой аптечке необходимо разместить средства, которые можно назвать некой современной ко времени реального дальнего полёта «СУММОЙ  РАДИОБИОЛОГИИ». </a:t>
            </a:r>
          </a:p>
        </p:txBody>
      </p:sp>
      <p:pic>
        <p:nvPicPr>
          <p:cNvPr id="5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790228" cy="8367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Антон\Desktop\Дела и дни\2024\5. Май\Презентация (Радиационный барьер...)\Дополнения\5 Дополн.слайд, к нему компоненты\Труханов К.А. ФОТО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15" y="3607471"/>
            <a:ext cx="2308385" cy="3264740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9592" y="273241"/>
            <a:ext cx="5616624" cy="830997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БЛАГОДАРНОСТИ УЧИТЕЛЯМ И КОЛЛЕГАМ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096" y="1340768"/>
            <a:ext cx="6610807" cy="2585323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ПЕТРОВ Владислав Михайлович (1938-2013). </a:t>
            </a:r>
          </a:p>
          <a:p>
            <a:pPr algn="just"/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Лауреат Государственной премии СССР (1978). Видный специалист по радиационной безопасности космических полетов. Научный руководитель и ответственный исполнитель ряда крупных научных космических проектов: «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Форкос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», «Марс – прогноз», «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Канопус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», «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Люлин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– Фобос» (дозиметрия трассы Земля – Марс) и «Гамма-бриз» (хронический эксперимент в 2009-2010 с облучением обезьян в целях оценки радиационной безопасности будущей марсианской экспедиции).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5095" y="4224178"/>
            <a:ext cx="6610807" cy="2031325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ТРУХАНОВ Кирилл Александрович (1930-2020).</a:t>
            </a:r>
          </a:p>
          <a:p>
            <a:pPr algn="just"/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Доктор технических наук (2007). Крупный специалист по дозиметрии, радиационной и электромагнитной безопасности длительных и дальних пилотируемых космических полетов, по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гипомагнитным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условиям в дальних полетах (Луна и Марс). Соавтор книги «Активная защита космических кораблей». М.: Атомиздат, 1970. 231 с. </a:t>
            </a:r>
          </a:p>
        </p:txBody>
      </p:sp>
      <p:pic>
        <p:nvPicPr>
          <p:cNvPr id="9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55576" cy="800021"/>
          </a:xfrm>
          <a:prstGeom prst="rect">
            <a:avLst/>
          </a:prstGeom>
          <a:noFill/>
        </p:spPr>
      </p:pic>
      <p:pic>
        <p:nvPicPr>
          <p:cNvPr id="5122" name="Picture 2" descr="C:\Users\Антон\Desktop\Дела и дни\2024\5. Май\Презентация (Радиационный барьер...)\Дополнения\5 Дополн.слайд, к нему компоненты\Петров В.М. ФОТО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15" y="122641"/>
            <a:ext cx="2308385" cy="3460361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2663976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6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4"/>
          <p:cNvSpPr txBox="1">
            <a:spLocks noChangeArrowheads="1"/>
          </p:cNvSpPr>
          <p:nvPr/>
        </p:nvSpPr>
        <p:spPr bwMode="auto">
          <a:xfrm>
            <a:off x="1289030" y="116632"/>
            <a:ext cx="6525809" cy="461665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>
                <a:latin typeface="Times New Roman" pitchFamily="18" charset="0"/>
                <a:cs typeface="Times New Roman" pitchFamily="18" charset="0"/>
              </a:rPr>
              <a:t>Благодарность современным коллегам!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5" y="800258"/>
            <a:ext cx="1961728" cy="2880000"/>
          </a:xfrm>
          <a:prstGeom prst="rect">
            <a:avLst/>
          </a:prstGeom>
          <a:noFill/>
          <a:ln w="88900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800258"/>
            <a:ext cx="1872208" cy="2880000"/>
          </a:xfrm>
          <a:prstGeom prst="rect">
            <a:avLst/>
          </a:prstGeom>
          <a:noFill/>
          <a:ln w="88900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779589"/>
            <a:ext cx="1972765" cy="2745755"/>
          </a:xfrm>
          <a:prstGeom prst="rect">
            <a:avLst/>
          </a:prstGeom>
          <a:noFill/>
          <a:ln w="88900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 descr="E:\1. НОВАЯ ПРЕЗЕНТАЦИЯ\KRB обложки книг\5. Видные... 2021 обложка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786435"/>
            <a:ext cx="1872208" cy="2738909"/>
          </a:xfrm>
          <a:prstGeom prst="rect">
            <a:avLst/>
          </a:prstGeom>
          <a:noFill/>
          <a:ln w="88900">
            <a:solidFill>
              <a:schemeClr val="bg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Антон\Desktop\Дела и дни\2022\9. Сентябрь\28.09.2022\Презентация\Васин М.В. ФОТО 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89" y="116632"/>
            <a:ext cx="927933" cy="1404000"/>
          </a:xfrm>
          <a:prstGeom prst="rect">
            <a:avLst/>
          </a:prstGeom>
          <a:noFill/>
          <a:ln w="25400">
            <a:solidFill>
              <a:schemeClr val="accent3">
                <a:lumMod val="50000"/>
                <a:alpha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74388" y="1567050"/>
            <a:ext cx="909223" cy="26161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М.В. Васин</a:t>
            </a:r>
            <a:endParaRPr lang="ru-RU" sz="1100" dirty="0"/>
          </a:p>
        </p:txBody>
      </p:sp>
      <p:pic>
        <p:nvPicPr>
          <p:cNvPr id="6147" name="Picture 3" descr="C:\Users\Антон\Desktop\Дела и дни\2022\9. Сентябрь\28.09.2022\Презентация\Иванов А.А. ФОТО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948" y="1834390"/>
            <a:ext cx="1008000" cy="1493569"/>
          </a:xfrm>
          <a:prstGeom prst="rect">
            <a:avLst/>
          </a:prstGeom>
          <a:noFill/>
          <a:ln w="25400">
            <a:solidFill>
              <a:schemeClr val="accent3">
                <a:lumMod val="50000"/>
                <a:alpha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87689" y="3327959"/>
            <a:ext cx="981359" cy="26161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А.А. Иванов</a:t>
            </a:r>
            <a:endParaRPr lang="ru-RU" sz="1100" dirty="0"/>
          </a:p>
        </p:txBody>
      </p:sp>
      <p:pic>
        <p:nvPicPr>
          <p:cNvPr id="6148" name="Picture 4" descr="C:\Users\Антон\Desktop\Дела и дни\2022\9. Сентябрь\28.09.2022\Презентация\Красавин Е.А. ФОТО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84" y="3589569"/>
            <a:ext cx="1032846" cy="1285836"/>
          </a:xfrm>
          <a:prstGeom prst="rect">
            <a:avLst/>
          </a:prstGeom>
          <a:noFill/>
          <a:ln w="25400">
            <a:solidFill>
              <a:schemeClr val="accent3">
                <a:lumMod val="50000"/>
                <a:alpha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6225" y="4900204"/>
            <a:ext cx="1112805" cy="26161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Е.А. Красавин</a:t>
            </a:r>
            <a:endParaRPr lang="ru-RU" sz="1100" dirty="0"/>
          </a:p>
        </p:txBody>
      </p:sp>
      <p:pic>
        <p:nvPicPr>
          <p:cNvPr id="6149" name="Picture 5" descr="C:\Users\Антон\Desktop\Дела и дни\2022\9. Сентябрь\28.09.2022\Презентация\Осипов А.Н. ФОТО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88" y="5161814"/>
            <a:ext cx="975560" cy="1397148"/>
          </a:xfrm>
          <a:prstGeom prst="rect">
            <a:avLst/>
          </a:prstGeom>
          <a:noFill/>
          <a:ln w="25400">
            <a:solidFill>
              <a:schemeClr val="accent3">
                <a:lumMod val="50000"/>
                <a:alpha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33758" y="6563389"/>
            <a:ext cx="1052852" cy="276999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А.Н. Осипов</a:t>
            </a:r>
            <a:endParaRPr lang="ru-RU" dirty="0"/>
          </a:p>
        </p:txBody>
      </p:sp>
      <p:pic>
        <p:nvPicPr>
          <p:cNvPr id="6150" name="Picture 6" descr="C:\Users\Антон\Desktop\Дела и дни\2022\9. Сентябрь\28.09.2022\Презентация\Фёдоров Владимир Петрович ФОТО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9544" y="187270"/>
            <a:ext cx="1025859" cy="1357556"/>
          </a:xfrm>
          <a:prstGeom prst="rect">
            <a:avLst/>
          </a:prstGeom>
          <a:noFill/>
          <a:ln w="25400">
            <a:solidFill>
              <a:schemeClr val="accent3">
                <a:lumMod val="50000"/>
                <a:alpha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857502" y="1537077"/>
            <a:ext cx="1047082" cy="26161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В.П. Фёдоров</a:t>
            </a:r>
            <a:endParaRPr lang="ru-RU" sz="1100" dirty="0"/>
          </a:p>
        </p:txBody>
      </p:sp>
      <p:pic>
        <p:nvPicPr>
          <p:cNvPr id="6151" name="Picture 7" descr="C:\Users\Антон\Desktop\Дела и дни\2022\9. Сентябрь\28.09.2022\Презентация\ШАФИРКИН А.В. ФОТО (из Word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4839" y="1862196"/>
            <a:ext cx="1186825" cy="1378255"/>
          </a:xfrm>
          <a:prstGeom prst="rect">
            <a:avLst/>
          </a:prstGeom>
          <a:noFill/>
          <a:ln w="25400">
            <a:solidFill>
              <a:schemeClr val="accent3">
                <a:lumMod val="50000"/>
                <a:alpha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7788797" y="3256047"/>
            <a:ext cx="1217000" cy="26161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А.В. </a:t>
            </a:r>
            <a:r>
              <a:rPr lang="ru-RU" sz="1100" dirty="0" err="1">
                <a:latin typeface="Times New Roman" pitchFamily="18" charset="0"/>
                <a:cs typeface="Times New Roman" pitchFamily="18" charset="0"/>
              </a:rPr>
              <a:t>Шафиркин</a:t>
            </a:r>
            <a:endParaRPr lang="ru-RU" sz="1100" dirty="0"/>
          </a:p>
        </p:txBody>
      </p:sp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8797" y="3599412"/>
            <a:ext cx="1217000" cy="1420678"/>
          </a:xfrm>
          <a:prstGeom prst="rect">
            <a:avLst/>
          </a:prstGeom>
          <a:noFill/>
          <a:ln w="25400">
            <a:solidFill>
              <a:schemeClr val="accent3">
                <a:lumMod val="50000"/>
                <a:alpha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7815233" y="5020089"/>
            <a:ext cx="1154483" cy="26161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А.С. Штемберг</a:t>
            </a:r>
            <a:endParaRPr lang="ru-RU" sz="1100" dirty="0"/>
          </a:p>
        </p:txBody>
      </p:sp>
      <p:pic>
        <p:nvPicPr>
          <p:cNvPr id="6156" name="Picture 12" descr="C:\Users\Антон\Desktop\вопрос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8198" y="5419637"/>
            <a:ext cx="1044000" cy="1099580"/>
          </a:xfrm>
          <a:prstGeom prst="rect">
            <a:avLst/>
          </a:prstGeom>
          <a:noFill/>
          <a:ln w="25400">
            <a:solidFill>
              <a:schemeClr val="accent3">
                <a:lumMod val="50000"/>
                <a:alpha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0518111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15817" y="31661"/>
            <a:ext cx="6309484" cy="461665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НАТАЛЬЯ ЛЬВОВНА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ДЕЛОНЕ (1923-2024)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Делоне Н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33" r="3973"/>
          <a:stretch>
            <a:fillRect/>
          </a:stretch>
        </p:blipFill>
        <p:spPr bwMode="auto">
          <a:xfrm>
            <a:off x="7075457" y="3229043"/>
            <a:ext cx="2043641" cy="3317116"/>
          </a:xfrm>
          <a:prstGeom prst="rect">
            <a:avLst/>
          </a:prstGeom>
          <a:noFill/>
          <a:ln w="12700">
            <a:solidFill>
              <a:schemeClr val="tx2"/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-20459" y="3279970"/>
            <a:ext cx="6948264" cy="2970044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1700" b="1" dirty="0">
                <a:latin typeface="Times New Roman" pitchFamily="18" charset="0"/>
                <a:cs typeface="Times New Roman" pitchFamily="18" charset="0"/>
              </a:rPr>
              <a:t>С самого начала космонавтики, ещё до исторического старта Ю.А. Гагарина, </a:t>
            </a:r>
            <a:r>
              <a:rPr lang="ru-RU" sz="17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проводила генетические исследования на кораблях-спутниках. 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Изучала эффекты влияния факторов Космоса на хромосомы традесканции – </a:t>
            </a:r>
            <a:r>
              <a:rPr lang="ru-RU" sz="17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 Втором космическом корабле-спутнике с Белкой и Стрелкой в 1960 г.</a:t>
            </a:r>
            <a:r>
              <a:rPr lang="ru-RU" sz="17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b="1" dirty="0">
                <a:latin typeface="Times New Roman" pitchFamily="18" charset="0"/>
                <a:cs typeface="Times New Roman" pitchFamily="18" charset="0"/>
              </a:rPr>
              <a:t>Имеет зарегистрированное </a:t>
            </a:r>
            <a:r>
              <a:rPr lang="ru-RU" sz="17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научное открытие. «Явление изменения митоза в клетках растений в условиях невесомости» 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(совместно с В.В. Антиповым и Г.П. Парфеновым, диплом на открытие № 318 от 16 сентября 1988 г.).  Полученные ею результаты за много лет исследований обобщены в монографии: «Начало космической цитогенетики» (1998), а также в последующих книгах (2002, 2004, 2007, 2010, 2013, 2018 гг.). </a:t>
            </a:r>
          </a:p>
        </p:txBody>
      </p:sp>
      <p:pic>
        <p:nvPicPr>
          <p:cNvPr id="4098" name="Picture 2" descr="E:\АНТОН презентация 16.10.23 СРОЧНО\7-8. фото Н.Л. Делоне image0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2132103" cy="2924944"/>
          </a:xfrm>
          <a:prstGeom prst="rect">
            <a:avLst/>
          </a:prstGeom>
          <a:noFill/>
          <a:ln w="12700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176140" y="675944"/>
            <a:ext cx="6948265" cy="226215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17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этом году 4 ноября 2023 года отметила своё столетие. </a:t>
            </a:r>
            <a:r>
              <a:rPr lang="ru-RU" sz="1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«Вселенная </a:t>
            </a:r>
            <a:r>
              <a:rPr lang="ru-RU" sz="18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– определяет слово «ВСЁ». Это бездна, не имеющая границ, безграничная… Представить Вселенную без Неограниченного пространства нельзя, иначе теряется все содержание слова «Вселенная». Только Неограниченное пространство дает нам представление обо всей Вселенной».</a:t>
            </a:r>
            <a:endParaRPr lang="ru-RU" sz="17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Является </a:t>
            </a:r>
            <a:r>
              <a:rPr lang="ru-RU" sz="1700" b="1" dirty="0">
                <a:latin typeface="Times New Roman" pitchFamily="18" charset="0"/>
                <a:cs typeface="Times New Roman" pitchFamily="18" charset="0"/>
              </a:rPr>
              <a:t>видным специалистом в области космической радиационной генетики 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и мутагенеза.</a:t>
            </a:r>
          </a:p>
        </p:txBody>
      </p:sp>
    </p:spTree>
    <p:extLst>
      <p:ext uri="{BB962C8B-B14F-4D97-AF65-F5344CB8AC3E}">
        <p14:creationId xmlns:p14="http://schemas.microsoft.com/office/powerpoint/2010/main" val="3095554393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Антон\Desktop\Дела и дни\2023\10. Октябрь\16.10.2023\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833" y="0"/>
            <a:ext cx="2653488" cy="3761351"/>
          </a:xfrm>
          <a:prstGeom prst="rect">
            <a:avLst/>
          </a:prstGeom>
          <a:noFill/>
          <a:ln w="12700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Антон\Desktop\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6307" y="0"/>
            <a:ext cx="3175547" cy="4530840"/>
          </a:xfrm>
          <a:prstGeom prst="rect">
            <a:avLst/>
          </a:prstGeom>
          <a:noFill/>
          <a:ln w="12700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Антон\Desktop\Дела и дни\2023\10. Октябрь\16.10.2023\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2653442" cy="3743081"/>
          </a:xfrm>
          <a:prstGeom prst="rect">
            <a:avLst/>
          </a:prstGeom>
          <a:noFill/>
          <a:ln w="12700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Антон\Desktop\Дела и дни\2023\10. Октябрь\16.10.2023\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833" y="2704088"/>
            <a:ext cx="2653488" cy="4153911"/>
          </a:xfrm>
          <a:prstGeom prst="rect">
            <a:avLst/>
          </a:prstGeom>
          <a:noFill/>
          <a:ln w="12700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Антон\Desktop\Дела и дни\2023\10. Октябрь\16.10.2023\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34000"/>
            <a:ext cx="2653442" cy="3924000"/>
          </a:xfrm>
          <a:prstGeom prst="rect">
            <a:avLst/>
          </a:prstGeom>
          <a:noFill/>
          <a:ln w="12700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7459" name="Picture 3" descr="F:\АНТОН (Май, 2024)\АНТОН 20.05.2024\Антону К слайдам\К слайду 110 photo_2023-11-29_17-41-3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7583" y="3687333"/>
            <a:ext cx="4344658" cy="3170666"/>
          </a:xfrm>
          <a:prstGeom prst="rect">
            <a:avLst/>
          </a:prstGeom>
          <a:noFill/>
          <a:ln w="38100">
            <a:solidFill>
              <a:schemeClr val="bg2">
                <a:lumMod val="25000"/>
                <a:alpha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0940992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2000">
              <a:schemeClr val="accent1">
                <a:lumMod val="5000"/>
                <a:lumOff val="95000"/>
              </a:schemeClr>
            </a:gs>
            <a:gs pos="46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Text Box 2"/>
          <p:cNvSpPr txBox="1">
            <a:spLocks noChangeArrowheads="1"/>
          </p:cNvSpPr>
          <p:nvPr/>
        </p:nvSpPr>
        <p:spPr bwMode="auto">
          <a:xfrm>
            <a:off x="971600" y="51882"/>
            <a:ext cx="8172400" cy="954107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prstShdw prst="shdw17" dist="17961" dir="2700000">
              <a:srgbClr val="191919"/>
            </a:prst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Великая роль космической радиации и соответственно космической радиобиологии</a:t>
            </a:r>
          </a:p>
        </p:txBody>
      </p:sp>
      <p:sp>
        <p:nvSpPr>
          <p:cNvPr id="73731" name="Text Box 4"/>
          <p:cNvSpPr txBox="1">
            <a:spLocks noChangeArrowheads="1"/>
          </p:cNvSpPr>
          <p:nvPr/>
        </p:nvSpPr>
        <p:spPr bwMode="auto">
          <a:xfrm>
            <a:off x="35861" y="1051260"/>
            <a:ext cx="3816060" cy="3477875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prstShdw prst="shdw17" dist="17961" dir="2700000">
              <a:srgbClr val="0E0E17"/>
            </a:prstShdw>
          </a:effectLst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Создана для выполнения двух важнейших функций: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Информации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из других участков Вселенной обо всем важном для других пространств и находящихся там существ. 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2. Разумного и справедливого с точки зрения 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построения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Вселенной  разделения её структуры на части: </a:t>
            </a:r>
          </a:p>
        </p:txBody>
      </p:sp>
      <p:pic>
        <p:nvPicPr>
          <p:cNvPr id="11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790228" cy="836711"/>
          </a:xfrm>
          <a:prstGeom prst="rect">
            <a:avLst/>
          </a:prstGeom>
          <a:noFill/>
        </p:spPr>
      </p:pic>
      <p:pic>
        <p:nvPicPr>
          <p:cNvPr id="148482" name="Picture 2" descr="F:\АНТОН (Май, 2024)\АНТОН 20.05.2024\Антону К слайдам\К слайду 111 Uon_Novay_planeta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1739" y="1258593"/>
            <a:ext cx="5038347" cy="3345463"/>
          </a:xfrm>
          <a:prstGeom prst="rect">
            <a:avLst/>
          </a:prstGeom>
          <a:noFill/>
          <a:ln w="50800">
            <a:solidFill>
              <a:schemeClr val="bg2">
                <a:lumMod val="25000"/>
                <a:alpha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6761" y="4808910"/>
            <a:ext cx="9014569" cy="1754326"/>
          </a:xfrm>
          <a:prstGeom prst="rect">
            <a:avLst/>
          </a:prstGeom>
          <a:solidFill>
            <a:schemeClr val="bg1">
              <a:lumMod val="65000"/>
              <a:alpha val="6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где и каким формам жизни существовать в своих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космоэкологических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«нишах». Это и выполняется радиационными барьерами, которые живые существа вынуждены преодолевать. </a:t>
            </a:r>
          </a:p>
          <a:p>
            <a:pPr algn="just"/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Вывод: радиационные барьеры есть и они необходимы для дальнейшего продвижения живых существ во Вселенной.</a:t>
            </a:r>
          </a:p>
        </p:txBody>
      </p:sp>
    </p:spTree>
    <p:extLst>
      <p:ext uri="{BB962C8B-B14F-4D97-AF65-F5344CB8AC3E}">
        <p14:creationId xmlns:p14="http://schemas.microsoft.com/office/powerpoint/2010/main" val="3205161558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6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211960" y="3501008"/>
            <a:ext cx="4752528" cy="935162"/>
          </a:xfrm>
          <a:solidFill>
            <a:schemeClr val="bg1">
              <a:alpha val="80000"/>
            </a:schemeClr>
          </a:solidFill>
          <a:ln w="9525">
            <a:solidFill>
              <a:schemeClr val="accent1"/>
            </a:solidFill>
          </a:ln>
        </p:spPr>
        <p:txBody>
          <a:bodyPr/>
          <a:lstStyle/>
          <a:p>
            <a:pPr eaLnBrk="1" hangingPunct="1"/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Scientia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radiobiologia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vinces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!</a:t>
            </a:r>
            <a:endParaRPr lang="ru-RU" sz="2600" b="1" dirty="0">
              <a:solidFill>
                <a:srgbClr val="4D4D4D"/>
              </a:solidFill>
              <a:latin typeface="Arial Unicode MS" pitchFamily="34" charset="-128"/>
              <a:cs typeface="Times New Roman" pitchFamily="18" charset="0"/>
            </a:endParaRPr>
          </a:p>
        </p:txBody>
      </p:sp>
      <p:sp>
        <p:nvSpPr>
          <p:cNvPr id="14338" name="Объект 2"/>
          <p:cNvSpPr>
            <a:spLocks noGrp="1"/>
          </p:cNvSpPr>
          <p:nvPr>
            <p:ph idx="4294967295"/>
          </p:nvPr>
        </p:nvSpPr>
        <p:spPr>
          <a:xfrm>
            <a:off x="107504" y="116631"/>
            <a:ext cx="8856984" cy="2448273"/>
          </a:xfrm>
          <a:solidFill>
            <a:schemeClr val="bg1">
              <a:alpha val="80000"/>
            </a:schemeClr>
          </a:solidFill>
          <a:ln w="9525">
            <a:solidFill>
              <a:schemeClr val="accent1"/>
            </a:solidFill>
          </a:ln>
        </p:spPr>
        <p:txBody>
          <a:bodyPr/>
          <a:lstStyle/>
          <a:p>
            <a:pPr marL="0" indent="0" algn="ctr" ea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ЧЕЛОВЕК НА МАРСЕ:</a:t>
            </a:r>
          </a:p>
          <a:p>
            <a:pPr marL="0" indent="0" algn="ctr" ea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НЕСБЫТОЧНАЯ МЕЧТА ИЛИ ВОПРОС ВРЕМЕНИ? </a:t>
            </a:r>
            <a:endParaRPr lang="ru-RU" sz="3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Антон\Desktop\Дела и дни\2025\12. Декабрь\15.12.2025\Новая папка\Презентация\Слайд 1 дать слев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729796"/>
            <a:ext cx="3744416" cy="3894209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9578376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6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Антон\Desktop\Дела и дни\2025\9. Сентябрь\08.09.2025\Презентация (замена слайда, Титовские чтения, 2025)\15.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712"/>
            <a:ext cx="9144000" cy="5736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858236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2991817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Text Box 2"/>
          <p:cNvSpPr txBox="1">
            <a:spLocks noChangeArrowheads="1"/>
          </p:cNvSpPr>
          <p:nvPr/>
        </p:nvSpPr>
        <p:spPr bwMode="auto">
          <a:xfrm>
            <a:off x="3274905" y="62907"/>
            <a:ext cx="3235566" cy="584775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prstShdw prst="shdw17" dist="17961" dir="2700000">
              <a:srgbClr val="191919"/>
            </a:prstShdw>
          </a:effectLst>
        </p:spPr>
        <p:txBody>
          <a:bodyPr wrap="none">
            <a:spAutoFit/>
          </a:bodyPr>
          <a:lstStyle/>
          <a:p>
            <a:pPr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ЗАКЛЮЧЕНИЕ</a:t>
            </a:r>
          </a:p>
        </p:txBody>
      </p:sp>
      <p:sp>
        <p:nvSpPr>
          <p:cNvPr id="73730" name="Text Box 3"/>
          <p:cNvSpPr txBox="1">
            <a:spLocks noChangeArrowheads="1"/>
          </p:cNvSpPr>
          <p:nvPr/>
        </p:nvSpPr>
        <p:spPr bwMode="auto">
          <a:xfrm>
            <a:off x="1128574" y="682768"/>
            <a:ext cx="7835913" cy="707886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prstShdw prst="shdw17" dist="17961" dir="2700000">
              <a:srgbClr val="0E0E17"/>
            </a:prst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РАДИАЦИОННЫЙ БАРЬЕР 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освоения человеком новых небесных тел и планет</a:t>
            </a:r>
          </a:p>
        </p:txBody>
      </p:sp>
      <p:sp>
        <p:nvSpPr>
          <p:cNvPr id="73731" name="Text Box 4"/>
          <p:cNvSpPr txBox="1">
            <a:spLocks noChangeArrowheads="1"/>
          </p:cNvSpPr>
          <p:nvPr/>
        </p:nvSpPr>
        <p:spPr bwMode="auto">
          <a:xfrm>
            <a:off x="3274906" y="1484784"/>
            <a:ext cx="5869094" cy="1923604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prstShdw prst="shdw17" dist="17961" dir="2700000">
              <a:srgbClr val="0E0E17"/>
            </a:prstShdw>
          </a:effectLst>
        </p:spPr>
        <p:txBody>
          <a:bodyPr wrap="square">
            <a:spAutoFit/>
          </a:bodyPr>
          <a:lstStyle/>
          <a:p>
            <a:pPr algn="just"/>
            <a:r>
              <a:rPr lang="ru-RU" sz="17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Серьезное препятствие сегодня снова – Радиация, но радиация уже нового для человека спектра. 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Но ведь «НОВИЗНА РАДИАЦИИ» уже была не раз в 1896, 1945, 1961, 1969, 1986 годах… Наука всегда доказывала, что «радиационных пределов» в биологии нет, есть лишь законы биологии и физиологии радиационных воздействий, которые мы пока просто не знаем. </a:t>
            </a:r>
          </a:p>
        </p:txBody>
      </p:sp>
      <p:sp>
        <p:nvSpPr>
          <p:cNvPr id="73732" name="Text Box 5"/>
          <p:cNvSpPr txBox="1">
            <a:spLocks noChangeArrowheads="1"/>
          </p:cNvSpPr>
          <p:nvPr/>
        </p:nvSpPr>
        <p:spPr bwMode="auto">
          <a:xfrm>
            <a:off x="3274906" y="3501008"/>
            <a:ext cx="5869094" cy="1800493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prstShdw prst="shdw17" dist="17961" dir="2700000">
              <a:srgbClr val="0E0E17"/>
            </a:prstShdw>
          </a:effectLst>
        </p:spPr>
        <p:txBody>
          <a:bodyPr wrap="square">
            <a:spAutoFit/>
          </a:bodyPr>
          <a:lstStyle/>
          <a:p>
            <a:pPr algn="just"/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Жизнь давно существует во Вселенной, она способна перенести и длительные космические путешествия (доказано в полетных экспериментах!)</a:t>
            </a:r>
          </a:p>
          <a:p>
            <a:pPr algn="just"/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Без решения ключевых радиобиологических проблем дальнейшее проникновение человека в космос невозможно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735" name="Text Box 10"/>
          <p:cNvSpPr txBox="1">
            <a:spLocks noChangeArrowheads="1"/>
          </p:cNvSpPr>
          <p:nvPr/>
        </p:nvSpPr>
        <p:spPr bwMode="auto">
          <a:xfrm>
            <a:off x="3791219" y="5842336"/>
            <a:ext cx="5329237" cy="677108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БЛАГОДАРЮ </a:t>
            </a: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ЗА ВНИМАНИЕ И ТЕРПЕНИЕ! </a:t>
            </a:r>
            <a:r>
              <a:rPr lang="en-US" sz="20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iushakov@fmbcfmba.ru</a:t>
            </a:r>
            <a:endParaRPr lang="ru-RU" sz="2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2" descr="C:\Users\Антон\Desktop\Дела и дни\2024\5. Май\Презентация (Радиационный барьер...)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790228" cy="836711"/>
          </a:xfrm>
          <a:prstGeom prst="rect">
            <a:avLst/>
          </a:prstGeom>
          <a:noFill/>
        </p:spPr>
      </p:pic>
      <p:pic>
        <p:nvPicPr>
          <p:cNvPr id="149506" name="Picture 2" descr="F:\АНТОН (Май, 2024)\АНТОН 20.05.2024\Антону К слайдам\К слайду 112 обложка Космос. Радиация. Человек (2021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74966"/>
            <a:ext cx="3167400" cy="4875201"/>
          </a:xfrm>
          <a:prstGeom prst="rect">
            <a:avLst/>
          </a:prstGeom>
          <a:noFill/>
          <a:ln w="25400">
            <a:solidFill>
              <a:schemeClr val="bg2">
                <a:lumMod val="25000"/>
                <a:alpha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7891</TotalTime>
  <Words>7434</Words>
  <Application>Microsoft Office PowerPoint</Application>
  <PresentationFormat>Экран (4:3)</PresentationFormat>
  <Paragraphs>685</Paragraphs>
  <Slides>95</Slides>
  <Notes>5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95</vt:i4>
      </vt:variant>
    </vt:vector>
  </HeadingPairs>
  <TitlesOfParts>
    <vt:vector size="98" baseType="lpstr">
      <vt:lpstr>Тема Office</vt:lpstr>
      <vt:lpstr>Слайд</vt:lpstr>
      <vt:lpstr>Видео-клип</vt:lpstr>
      <vt:lpstr>Ушаков  Игорь Борисович, академик РАН и РАМН</vt:lpstr>
      <vt:lpstr>Три главных вопроса  радиационной биологии</vt:lpstr>
      <vt:lpstr>Презентация PowerPoint</vt:lpstr>
      <vt:lpstr>Презентация PowerPoint</vt:lpstr>
      <vt:lpstr>Презентация PowerPoint</vt:lpstr>
      <vt:lpstr>Презентация PowerPoint</vt:lpstr>
      <vt:lpstr>Космическая радиация и связанные с ней  биомедицинские проблемы (план изложения лекции)</vt:lpstr>
      <vt:lpstr>Источники радиации в космосе</vt:lpstr>
      <vt:lpstr>Особенности дозового поля на МКС </vt:lpstr>
      <vt:lpstr>Презентация PowerPoint</vt:lpstr>
      <vt:lpstr>Презентация PowerPoint</vt:lpstr>
      <vt:lpstr>ФЕНОМЕН РАДИАЦИОННОГО БАРЬЕРА В КОСМОСЕ (по материалам Совета РАН по космосу 20.02.2019 г.) </vt:lpstr>
      <vt:lpstr>Основные космические барьеры для человека  в межпланетном полете</vt:lpstr>
      <vt:lpstr>ОЖИДАЕМЫЕ РАДИАЦИОННЫЕ ЭФФЕКТЫ В  ДАЛЬНЕМ  КОСМОСЕ  Ближайшие:  острая лучевая болезнь (костно-мозговая форма), нарушения в центральной нервной системе, повреждение органа зрения (сетчатка).  Отдаленные:  радиационный канцерогенез, поражение ЦНС, катарактогенез, нарушение репродуктивной функции, ускоренное старение?</vt:lpstr>
      <vt:lpstr>Презентация PowerPoint</vt:lpstr>
      <vt:lpstr>Риск воздействия факторов полета (включая радиацию) на здоровье космонавтов.  Смертность</vt:lpstr>
      <vt:lpstr>Одной из наиболее существенных реакций ЦНС на длительное хроническое облучение в малых дозах и воздействие других стресс-факторов Космоса является развитие астенического синдрома, который может привести к нарушениям работоспособности и операторской деятельности человека</vt:lpstr>
      <vt:lpstr>Презентация PowerPoint</vt:lpstr>
      <vt:lpstr>Основная современная проблематика космической радиобиологии    </vt:lpstr>
      <vt:lpstr>Презентация PowerPoint</vt:lpstr>
      <vt:lpstr>  Общие подходы к экстраполяции полученных экспериментальных радиобиологических данных на человека   </vt:lpstr>
      <vt:lpstr>Презентация PowerPoint</vt:lpstr>
      <vt:lpstr>Проект «Гамма-Бриз» -  изучение    влияния   радиационных воздействий,   моделирующих облучение во время экспедиции  на Марс (ИМБП РАН, 2009-2010 гг.)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Радиочувствительность организма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Масштаб радиационного бедствия в космосе кратко очерчен…</vt:lpstr>
      <vt:lpstr>Презентация PowerPoint</vt:lpstr>
      <vt:lpstr>Противорадиационные меры в межпланетных полетах: защита, профилактика и лечение</vt:lpstr>
      <vt:lpstr>Жесткие требования к медицинским средствам  обеспечения радиационной безопасности в дальних космических полетах</vt:lpstr>
      <vt:lpstr>ПРОТИВОЛУЧЕВЫЕ ЛЕКАРСТВЕННЫЕ СРЕДСТВА В СИСТЕМЕ ОБЕСПЕЧЕНИЯ РАДИАЦИОННОЙ БЕЗОПАСНОСТИ В ДАЛЬНИХ КОСМИЧЕСКИХ ПОЛЕТАХ</vt:lpstr>
      <vt:lpstr>Противолучевые лекарственные средства  в системе обеспечения радиационной безопасности в дальних космических полетах</vt:lpstr>
      <vt:lpstr>Противолучевые лекарственные средства и природные антиоксиданты для обеспечения радиационной безопасности в дальних космических полетах</vt:lpstr>
      <vt:lpstr>Противолучевые лекарственные средства  для обеспечения радиационной безопасности в дальних космических полетах</vt:lpstr>
      <vt:lpstr>Первоочередные задачи по радиационной защите в дальнем космосе </vt:lpstr>
      <vt:lpstr>Презентация PowerPoint</vt:lpstr>
      <vt:lpstr>Презентация PowerPoint</vt:lpstr>
      <vt:lpstr>Презентация PowerPoint</vt:lpstr>
      <vt:lpstr>Первоочередные задачи в исследованиях по космической радиобиологии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Выводы по обеспечению радиационной безопасности в дальних космических полетах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Scientia radiobiologia vinces!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ФЕДОРОВ В.П.  УШАКОВ И.Б.</dc:title>
  <dc:creator>1</dc:creator>
  <cp:lastModifiedBy>Ушаков Игорь Борисович</cp:lastModifiedBy>
  <cp:revision>1213</cp:revision>
  <cp:lastPrinted>2024-05-20T12:47:06Z</cp:lastPrinted>
  <dcterms:created xsi:type="dcterms:W3CDTF">2016-04-19T12:59:10Z</dcterms:created>
  <dcterms:modified xsi:type="dcterms:W3CDTF">2026-05-19T05:01:08Z</dcterms:modified>
</cp:coreProperties>
</file>