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8"/>
  </p:notesMasterIdLst>
  <p:handoutMasterIdLst>
    <p:handoutMasterId r:id="rId79"/>
  </p:handoutMasterIdLst>
  <p:sldIdLst>
    <p:sldId id="256" r:id="rId2"/>
    <p:sldId id="454" r:id="rId3"/>
    <p:sldId id="455" r:id="rId4"/>
    <p:sldId id="456" r:id="rId5"/>
    <p:sldId id="457" r:id="rId6"/>
    <p:sldId id="458" r:id="rId7"/>
    <p:sldId id="459" r:id="rId8"/>
    <p:sldId id="460" r:id="rId9"/>
    <p:sldId id="461" r:id="rId10"/>
    <p:sldId id="391" r:id="rId11"/>
    <p:sldId id="462" r:id="rId12"/>
    <p:sldId id="463" r:id="rId13"/>
    <p:sldId id="392" r:id="rId14"/>
    <p:sldId id="393" r:id="rId15"/>
    <p:sldId id="467" r:id="rId16"/>
    <p:sldId id="468" r:id="rId17"/>
    <p:sldId id="469" r:id="rId18"/>
    <p:sldId id="466" r:id="rId19"/>
    <p:sldId id="471" r:id="rId20"/>
    <p:sldId id="472" r:id="rId21"/>
    <p:sldId id="473" r:id="rId22"/>
    <p:sldId id="475" r:id="rId23"/>
    <p:sldId id="476" r:id="rId24"/>
    <p:sldId id="478" r:id="rId25"/>
    <p:sldId id="479" r:id="rId26"/>
    <p:sldId id="480" r:id="rId27"/>
    <p:sldId id="481" r:id="rId28"/>
    <p:sldId id="482" r:id="rId29"/>
    <p:sldId id="483" r:id="rId30"/>
    <p:sldId id="484" r:id="rId31"/>
    <p:sldId id="485" r:id="rId32"/>
    <p:sldId id="486" r:id="rId33"/>
    <p:sldId id="487" r:id="rId34"/>
    <p:sldId id="488" r:id="rId35"/>
    <p:sldId id="489" r:id="rId36"/>
    <p:sldId id="490" r:id="rId37"/>
    <p:sldId id="492" r:id="rId38"/>
    <p:sldId id="493" r:id="rId39"/>
    <p:sldId id="494" r:id="rId40"/>
    <p:sldId id="496" r:id="rId41"/>
    <p:sldId id="497" r:id="rId42"/>
    <p:sldId id="498" r:id="rId43"/>
    <p:sldId id="499" r:id="rId44"/>
    <p:sldId id="501" r:id="rId45"/>
    <p:sldId id="502" r:id="rId46"/>
    <p:sldId id="504" r:id="rId47"/>
    <p:sldId id="506" r:id="rId48"/>
    <p:sldId id="507" r:id="rId49"/>
    <p:sldId id="508" r:id="rId50"/>
    <p:sldId id="510" r:id="rId51"/>
    <p:sldId id="514" r:id="rId52"/>
    <p:sldId id="516" r:id="rId53"/>
    <p:sldId id="517" r:id="rId54"/>
    <p:sldId id="519" r:id="rId55"/>
    <p:sldId id="520" r:id="rId56"/>
    <p:sldId id="522" r:id="rId57"/>
    <p:sldId id="524" r:id="rId58"/>
    <p:sldId id="525" r:id="rId59"/>
    <p:sldId id="526" r:id="rId60"/>
    <p:sldId id="547" r:id="rId61"/>
    <p:sldId id="530" r:id="rId62"/>
    <p:sldId id="531" r:id="rId63"/>
    <p:sldId id="532" r:id="rId64"/>
    <p:sldId id="533" r:id="rId65"/>
    <p:sldId id="534" r:id="rId66"/>
    <p:sldId id="535" r:id="rId67"/>
    <p:sldId id="536" r:id="rId68"/>
    <p:sldId id="537" r:id="rId69"/>
    <p:sldId id="538" r:id="rId70"/>
    <p:sldId id="539" r:id="rId71"/>
    <p:sldId id="540" r:id="rId72"/>
    <p:sldId id="542" r:id="rId73"/>
    <p:sldId id="546" r:id="rId74"/>
    <p:sldId id="543" r:id="rId75"/>
    <p:sldId id="544" r:id="rId76"/>
    <p:sldId id="329" r:id="rId77"/>
  </p:sldIdLst>
  <p:sldSz cx="12192000" cy="6858000"/>
  <p:notesSz cx="6735763" cy="9799638"/>
  <p:defaultTextStyle>
    <a:defPPr>
      <a:defRPr lang="ru-RU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ом" initials="Д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99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/>
    <p:restoredTop sz="94660"/>
  </p:normalViewPr>
  <p:slideViewPr>
    <p:cSldViewPr snapToGrid="0" snapToObjects="1" showGuides="1">
      <p:cViewPr varScale="1">
        <p:scale>
          <a:sx n="88" d="100"/>
          <a:sy n="88" d="100"/>
        </p:scale>
        <p:origin x="102" y="6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commentAuthors" Target="commentAuthor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&#1044;&#1080;&#1072;&#1075;&#1088;&#1072;&#1084;&#1084;&#1072;%20&#1074;%20Microsoft%20Office%20PowerPoint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Лист1!$D$15</c:f>
              <c:strCache>
                <c:ptCount val="1"/>
                <c:pt idx="0">
                  <c:v>комбинированное лечение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8.1657584671521108E-3"/>
                  <c:y val="-2.28209322755142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D444-4AEC-A9D2-2A3FF0A1A9B4}"/>
                </c:ext>
              </c:extLst>
            </c:dLbl>
            <c:dLbl>
              <c:idx val="1"/>
              <c:layout>
                <c:manualLayout>
                  <c:x val="-5.9881537002490134E-17"/>
                  <c:y val="-2.85261653443928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D444-4AEC-A9D2-2A3FF0A1A9B4}"/>
                </c:ext>
              </c:extLst>
            </c:dLbl>
            <c:dLbl>
              <c:idx val="2"/>
              <c:layout>
                <c:manualLayout>
                  <c:x val="1.6331516934304222E-3"/>
                  <c:y val="-3.42313984132713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D444-4AEC-A9D2-2A3FF0A1A9B4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Лист1!$C$16:$C$18</c:f>
              <c:strCache>
                <c:ptCount val="3"/>
                <c:pt idx="0">
                  <c:v>отсутствуют</c:v>
                </c:pt>
                <c:pt idx="1">
                  <c:v>I степень</c:v>
                </c:pt>
                <c:pt idx="2">
                  <c:v>II степень</c:v>
                </c:pt>
              </c:strCache>
            </c:strRef>
          </c:cat>
          <c:val>
            <c:numRef>
              <c:f>Лист1!$D$16:$D$18</c:f>
              <c:numCache>
                <c:formatCode>0%</c:formatCode>
                <c:ptCount val="3"/>
                <c:pt idx="0">
                  <c:v>0.48000000000000032</c:v>
                </c:pt>
                <c:pt idx="1">
                  <c:v>0.48000000000000032</c:v>
                </c:pt>
                <c:pt idx="2">
                  <c:v>4.0000000000000029E-2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72-42E0-B19B-F1B5E0C21C95}"/>
            </c:ext>
          </c:extLst>
        </c:ser>
        <c:ser>
          <c:idx val="1"/>
          <c:order val="1"/>
          <c:tx>
            <c:strRef>
              <c:f>Лист1!$E$15</c:f>
              <c:strCache>
                <c:ptCount val="1"/>
                <c:pt idx="0">
                  <c:v>лучевое лечение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0163831127914401E-2"/>
                  <c:y val="-3.53200883002206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2672-42E0-B19B-F1B5E0C21C95}"/>
                </c:ext>
              </c:extLst>
            </c:dLbl>
            <c:dLbl>
              <c:idx val="1"/>
              <c:layout>
                <c:manualLayout>
                  <c:x val="1.1432061854012956E-2"/>
                  <c:y val="-1.99683157410749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D444-4AEC-A9D2-2A3FF0A1A9B4}"/>
                </c:ext>
              </c:extLst>
            </c:dLbl>
            <c:dLbl>
              <c:idx val="2"/>
              <c:layout>
                <c:manualLayout>
                  <c:x val="4.8994550802912672E-3"/>
                  <c:y val="-2.56735488099535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D444-4AEC-A9D2-2A3FF0A1A9B4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Лист1!$C$16:$C$18</c:f>
              <c:strCache>
                <c:ptCount val="3"/>
                <c:pt idx="0">
                  <c:v>отсутствуют</c:v>
                </c:pt>
                <c:pt idx="1">
                  <c:v>I степень</c:v>
                </c:pt>
                <c:pt idx="2">
                  <c:v>II степень</c:v>
                </c:pt>
              </c:strCache>
            </c:strRef>
          </c:cat>
          <c:val>
            <c:numRef>
              <c:f>Лист1!$E$16:$E$18</c:f>
              <c:numCache>
                <c:formatCode>0%</c:formatCode>
                <c:ptCount val="3"/>
                <c:pt idx="0">
                  <c:v>0</c:v>
                </c:pt>
                <c:pt idx="1">
                  <c:v>0.70000000000000062</c:v>
                </c:pt>
                <c:pt idx="2">
                  <c:v>0.30000000000000032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672-42E0-B19B-F1B5E0C21C9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61108736"/>
        <c:axId val="161110272"/>
        <c:axId val="0"/>
      </c:bar3DChart>
      <c:catAx>
        <c:axId val="1611087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61110272"/>
        <c:crosses val="autoZero"/>
        <c:auto val="1"/>
        <c:lblAlgn val="ctr"/>
        <c:lblOffset val="100"/>
        <c:noMultiLvlLbl val="0"/>
      </c:catAx>
      <c:valAx>
        <c:axId val="161110272"/>
        <c:scaling>
          <c:orientation val="minMax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crossAx val="16110873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Лист1!$C$13</c:f>
              <c:strCache>
                <c:ptCount val="1"/>
                <c:pt idx="0">
                  <c:v>комбнированное лечение</c:v>
                </c:pt>
              </c:strCache>
            </c:strRef>
          </c:tx>
          <c:spPr>
            <a:solidFill>
              <a:srgbClr val="00568A">
                <a:lumMod val="60000"/>
                <a:lumOff val="40000"/>
              </a:srgbClr>
            </a:solidFill>
          </c:spPr>
          <c:invertIfNegative val="0"/>
          <c:dLbls>
            <c:dLbl>
              <c:idx val="0"/>
              <c:layout>
                <c:manualLayout>
                  <c:x val="5.8551209915637517E-2"/>
                  <c:y val="6.02062616218922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B09D-49D4-8A5F-6D993ACDED34}"/>
                </c:ext>
              </c:extLst>
            </c:dLbl>
            <c:dLbl>
              <c:idx val="1"/>
              <c:layout>
                <c:manualLayout>
                  <c:x val="5.0186751356260731E-3"/>
                  <c:y val="-2.40853493750610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09D-49D4-8A5F-6D993ACDED34}"/>
                </c:ext>
              </c:extLst>
            </c:dLbl>
            <c:dLbl>
              <c:idx val="2"/>
              <c:layout>
                <c:manualLayout>
                  <c:x val="3.3457834237507152E-3"/>
                  <c:y val="-9.03200601564789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B09D-49D4-8A5F-6D993ACDED34}"/>
                </c:ext>
              </c:extLst>
            </c:dLbl>
            <c:dLbl>
              <c:idx val="3"/>
              <c:layout>
                <c:manualLayout>
                  <c:x val="1.0037350271252146E-2"/>
                  <c:y val="-2.10746807031784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B09D-49D4-8A5F-6D993ACDED34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Лист1!$B$14:$B$17</c:f>
              <c:strCache>
                <c:ptCount val="4"/>
                <c:pt idx="0">
                  <c:v>отсутствуют</c:v>
                </c:pt>
                <c:pt idx="1">
                  <c:v>I степень</c:v>
                </c:pt>
                <c:pt idx="2">
                  <c:v>II степень</c:v>
                </c:pt>
                <c:pt idx="3">
                  <c:v>III степень</c:v>
                </c:pt>
              </c:strCache>
            </c:strRef>
          </c:cat>
          <c:val>
            <c:numRef>
              <c:f>Лист1!$C$14:$C$17</c:f>
              <c:numCache>
                <c:formatCode>0%</c:formatCode>
                <c:ptCount val="4"/>
                <c:pt idx="0">
                  <c:v>0.68</c:v>
                </c:pt>
                <c:pt idx="1">
                  <c:v>0.2</c:v>
                </c:pt>
                <c:pt idx="2">
                  <c:v>8.0000000000000043E-2</c:v>
                </c:pt>
                <c:pt idx="3">
                  <c:v>4.0000000000000022E-2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AF1-4CDB-9078-EAC6A0628967}"/>
            </c:ext>
          </c:extLst>
        </c:ser>
        <c:ser>
          <c:idx val="1"/>
          <c:order val="1"/>
          <c:tx>
            <c:strRef>
              <c:f>Лист1!$D$13</c:f>
              <c:strCache>
                <c:ptCount val="1"/>
                <c:pt idx="0">
                  <c:v>лучевое лечение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0833333333333412E-2"/>
                  <c:y val="-1.5873015873015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AAF1-4CDB-9078-EAC6A0628967}"/>
                </c:ext>
              </c:extLst>
            </c:dLbl>
            <c:dLbl>
              <c:idx val="1"/>
              <c:layout>
                <c:manualLayout>
                  <c:x val="2.519466730174796E-2"/>
                  <c:y val="-1.32206984060767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AAF1-4CDB-9078-EAC6A0628967}"/>
                </c:ext>
              </c:extLst>
            </c:dLbl>
            <c:dLbl>
              <c:idx val="2"/>
              <c:layout>
                <c:manualLayout>
                  <c:x val="8.3644585593767879E-3"/>
                  <c:y val="-1.80640120312958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B09D-49D4-8A5F-6D993ACDED34}"/>
                </c:ext>
              </c:extLst>
            </c:dLbl>
            <c:dLbl>
              <c:idx val="3"/>
              <c:layout>
                <c:manualLayout>
                  <c:x val="0"/>
                  <c:y val="-2.40853493750610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B09D-49D4-8A5F-6D993ACDED34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Лист1!$B$14:$B$17</c:f>
              <c:strCache>
                <c:ptCount val="4"/>
                <c:pt idx="0">
                  <c:v>отсутствуют</c:v>
                </c:pt>
                <c:pt idx="1">
                  <c:v>I степень</c:v>
                </c:pt>
                <c:pt idx="2">
                  <c:v>II степень</c:v>
                </c:pt>
                <c:pt idx="3">
                  <c:v>III степень</c:v>
                </c:pt>
              </c:strCache>
            </c:strRef>
          </c:cat>
          <c:val>
            <c:numRef>
              <c:f>Лист1!$D$14:$D$17</c:f>
              <c:numCache>
                <c:formatCode>0%</c:formatCode>
                <c:ptCount val="4"/>
                <c:pt idx="0">
                  <c:v>0.25</c:v>
                </c:pt>
                <c:pt idx="1">
                  <c:v>0.25</c:v>
                </c:pt>
                <c:pt idx="2">
                  <c:v>0.30000000000000032</c:v>
                </c:pt>
                <c:pt idx="3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AF1-4CDB-9078-EAC6A062896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63924224"/>
        <c:axId val="163942400"/>
        <c:axId val="0"/>
      </c:bar3DChart>
      <c:catAx>
        <c:axId val="1639242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63942400"/>
        <c:crosses val="autoZero"/>
        <c:auto val="1"/>
        <c:lblAlgn val="ctr"/>
        <c:lblOffset val="100"/>
        <c:noMultiLvlLbl val="0"/>
      </c:catAx>
      <c:valAx>
        <c:axId val="16394240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6392422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1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Лист1!$C$11</c:f>
              <c:strCache>
                <c:ptCount val="1"/>
                <c:pt idx="0">
                  <c:v>основная группа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2.2985889000850566E-17"/>
                  <c:y val="-2.8057405008799104E-2"/>
                </c:manualLayout>
              </c:layout>
              <c:tx>
                <c:rich>
                  <a:bodyPr/>
                  <a:lstStyle/>
                  <a:p>
                    <a:r>
                      <a:rPr lang="en-US" sz="1200"/>
                      <a:t>43,5%*</a:t>
                    </a:r>
                    <a:endParaRPr lang="en-US" sz="90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6058-478B-BD94-28E05C8E4C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Лист1!$B$12:$B$14</c:f>
              <c:strCache>
                <c:ptCount val="3"/>
                <c:pt idx="0">
                  <c:v>частичная регрессия</c:v>
                </c:pt>
                <c:pt idx="1">
                  <c:v>стабилизация</c:v>
                </c:pt>
                <c:pt idx="2">
                  <c:v>прогрессирование</c:v>
                </c:pt>
              </c:strCache>
            </c:strRef>
          </c:cat>
          <c:val>
            <c:numRef>
              <c:f>Лист1!$C$12:$C$14</c:f>
              <c:numCache>
                <c:formatCode>0.0%</c:formatCode>
                <c:ptCount val="3"/>
                <c:pt idx="0">
                  <c:v>0.43500000000000094</c:v>
                </c:pt>
                <c:pt idx="1">
                  <c:v>0.56499999999999995</c:v>
                </c:pt>
                <c:pt idx="2" formatCode="0%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058-478B-BD94-28E05C8E4C85}"/>
            </c:ext>
          </c:extLst>
        </c:ser>
        <c:ser>
          <c:idx val="1"/>
          <c:order val="1"/>
          <c:tx>
            <c:strRef>
              <c:f>Лист1!$D$11</c:f>
              <c:strCache>
                <c:ptCount val="1"/>
                <c:pt idx="0">
                  <c:v>контрольная группа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7585952257641853E-2"/>
                  <c:y val="-4.5921987158608603E-2"/>
                </c:manualLayout>
              </c:layout>
              <c:tx>
                <c:rich>
                  <a:bodyPr/>
                  <a:lstStyle/>
                  <a:p>
                    <a:r>
                      <a:rPr lang="en-US" sz="1200"/>
                      <a:t>12 %*</a:t>
                    </a:r>
                    <a:endParaRPr lang="en-US" sz="90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6058-478B-BD94-28E05C8E4C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Лист1!$B$12:$B$14</c:f>
              <c:strCache>
                <c:ptCount val="3"/>
                <c:pt idx="0">
                  <c:v>частичная регрессия</c:v>
                </c:pt>
                <c:pt idx="1">
                  <c:v>стабилизация</c:v>
                </c:pt>
                <c:pt idx="2">
                  <c:v>прогрессирование</c:v>
                </c:pt>
              </c:strCache>
            </c:strRef>
          </c:cat>
          <c:val>
            <c:numRef>
              <c:f>Лист1!$D$12:$D$14</c:f>
              <c:numCache>
                <c:formatCode>0%</c:formatCode>
                <c:ptCount val="3"/>
                <c:pt idx="0">
                  <c:v>0.12000000000000002</c:v>
                </c:pt>
                <c:pt idx="1">
                  <c:v>0.86000000000000065</c:v>
                </c:pt>
                <c:pt idx="2">
                  <c:v>2.0000000000000011E-2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058-478B-BD94-28E05C8E4C8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67025280"/>
        <c:axId val="167035264"/>
        <c:axId val="0"/>
      </c:bar3DChart>
      <c:catAx>
        <c:axId val="1670252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67035264"/>
        <c:crosses val="autoZero"/>
        <c:auto val="1"/>
        <c:lblAlgn val="ctr"/>
        <c:lblOffset val="100"/>
        <c:noMultiLvlLbl val="0"/>
      </c:catAx>
      <c:valAx>
        <c:axId val="167035264"/>
        <c:scaling>
          <c:orientation val="minMax"/>
          <c:max val="1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crossAx val="167025280"/>
        <c:crosses val="autoZero"/>
        <c:crossBetween val="between"/>
        <c:majorUnit val="0.2"/>
      </c:valAx>
    </c:plotArea>
    <c:legend>
      <c:legendPos val="b"/>
      <c:layout/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4921677815600417E-2"/>
          <c:y val="0.12699526441506498"/>
          <c:w val="0.87145945587121632"/>
          <c:h val="0.7763543634040660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Лист1!$C$11</c:f>
              <c:strCache>
                <c:ptCount val="1"/>
                <c:pt idx="0">
                  <c:v>основная группа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Лист1!$B$12:$B$15</c:f>
              <c:strCache>
                <c:ptCount val="4"/>
                <c:pt idx="0">
                  <c:v>I</c:v>
                </c:pt>
                <c:pt idx="1">
                  <c:v>II</c:v>
                </c:pt>
                <c:pt idx="2">
                  <c:v>III</c:v>
                </c:pt>
                <c:pt idx="3">
                  <c:v>IV</c:v>
                </c:pt>
              </c:strCache>
            </c:strRef>
          </c:cat>
          <c:val>
            <c:numRef>
              <c:f>Лист1!$C$12:$C$15</c:f>
              <c:numCache>
                <c:formatCode>0.0%</c:formatCode>
                <c:ptCount val="4"/>
                <c:pt idx="0">
                  <c:v>0.30400000000000038</c:v>
                </c:pt>
                <c:pt idx="1">
                  <c:v>0.30400000000000038</c:v>
                </c:pt>
                <c:pt idx="2">
                  <c:v>0.30400000000000038</c:v>
                </c:pt>
                <c:pt idx="3">
                  <c:v>8.8000000000000064E-2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06-472C-8C1F-6064B5962383}"/>
            </c:ext>
          </c:extLst>
        </c:ser>
        <c:ser>
          <c:idx val="1"/>
          <c:order val="1"/>
          <c:tx>
            <c:strRef>
              <c:f>Лист1!$D$11</c:f>
              <c:strCache>
                <c:ptCount val="1"/>
                <c:pt idx="0">
                  <c:v>контрольная группа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2514071294559089E-2"/>
                  <c:y val="-2.1715526601520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906-472C-8C1F-6064B5962383}"/>
                </c:ext>
              </c:extLst>
            </c:dLbl>
            <c:dLbl>
              <c:idx val="2"/>
              <c:layout>
                <c:manualLayout>
                  <c:x val="3.0018761726078712E-2"/>
                  <c:y val="-1.73724212812163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0906-472C-8C1F-6064B5962383}"/>
                </c:ext>
              </c:extLst>
            </c:dLbl>
            <c:dLbl>
              <c:idx val="3"/>
              <c:layout>
                <c:manualLayout>
                  <c:x val="5.0230194215903412E-2"/>
                  <c:y val="-3.89166398473819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906-472C-8C1F-6064B596238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Лист1!$B$12:$B$15</c:f>
              <c:strCache>
                <c:ptCount val="4"/>
                <c:pt idx="0">
                  <c:v>I</c:v>
                </c:pt>
                <c:pt idx="1">
                  <c:v>II</c:v>
                </c:pt>
                <c:pt idx="2">
                  <c:v>III</c:v>
                </c:pt>
                <c:pt idx="3">
                  <c:v>IV</c:v>
                </c:pt>
              </c:strCache>
            </c:strRef>
          </c:cat>
          <c:val>
            <c:numRef>
              <c:f>Лист1!$D$12:$D$15</c:f>
              <c:numCache>
                <c:formatCode>0%</c:formatCode>
                <c:ptCount val="4"/>
                <c:pt idx="0">
                  <c:v>0.2</c:v>
                </c:pt>
                <c:pt idx="1">
                  <c:v>0.60000000000000064</c:v>
                </c:pt>
                <c:pt idx="2">
                  <c:v>0.2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906-472C-8C1F-6064B596238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67116160"/>
        <c:axId val="167138432"/>
        <c:axId val="0"/>
      </c:bar3DChart>
      <c:catAx>
        <c:axId val="1671161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67138432"/>
        <c:crosses val="autoZero"/>
        <c:auto val="1"/>
        <c:lblAlgn val="ctr"/>
        <c:lblOffset val="100"/>
        <c:noMultiLvlLbl val="0"/>
      </c:catAx>
      <c:valAx>
        <c:axId val="167138432"/>
        <c:scaling>
          <c:orientation val="minMax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crossAx val="16711616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2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Лист1!$C$9</c:f>
              <c:strCache>
                <c:ptCount val="1"/>
                <c:pt idx="0">
                  <c:v>основная группа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Лист1!$B$10:$B$12</c:f>
              <c:numCache>
                <c:formatCode>General</c:formatCode>
                <c:ptCount val="3"/>
                <c:pt idx="0">
                  <c:v>1</c:v>
                </c:pt>
                <c:pt idx="1">
                  <c:v>2</c:v>
                </c:pt>
                <c:pt idx="2">
                  <c:v>3</c:v>
                </c:pt>
              </c:numCache>
            </c:numRef>
          </c:cat>
          <c:val>
            <c:numRef>
              <c:f>Лист1!$C$10:$C$12</c:f>
              <c:numCache>
                <c:formatCode>0.0%</c:formatCode>
                <c:ptCount val="3"/>
                <c:pt idx="0">
                  <c:v>4.3000000000000003E-2</c:v>
                </c:pt>
                <c:pt idx="1">
                  <c:v>6.5000000000000002E-2</c:v>
                </c:pt>
                <c:pt idx="2">
                  <c:v>2.1000000000000012E-2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B3E-4B5B-98BD-B248EAF4ACEE}"/>
            </c:ext>
          </c:extLst>
        </c:ser>
        <c:ser>
          <c:idx val="1"/>
          <c:order val="1"/>
          <c:tx>
            <c:strRef>
              <c:f>Лист1!$D$9</c:f>
              <c:strCache>
                <c:ptCount val="1"/>
                <c:pt idx="0">
                  <c:v>контрольная группа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Лист1!$B$10:$B$12</c:f>
              <c:numCache>
                <c:formatCode>General</c:formatCode>
                <c:ptCount val="3"/>
                <c:pt idx="0">
                  <c:v>1</c:v>
                </c:pt>
                <c:pt idx="1">
                  <c:v>2</c:v>
                </c:pt>
                <c:pt idx="2">
                  <c:v>3</c:v>
                </c:pt>
              </c:numCache>
            </c:numRef>
          </c:cat>
          <c:val>
            <c:numRef>
              <c:f>Лист1!$D$10:$D$12</c:f>
              <c:numCache>
                <c:formatCode>0%</c:formatCode>
                <c:ptCount val="3"/>
                <c:pt idx="0">
                  <c:v>0.22</c:v>
                </c:pt>
                <c:pt idx="1">
                  <c:v>0.12000000000000002</c:v>
                </c:pt>
                <c:pt idx="2">
                  <c:v>2.0000000000000011E-2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B3E-4B5B-98BD-B248EAF4ACE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67533952"/>
        <c:axId val="167543936"/>
        <c:axId val="0"/>
      </c:bar3DChart>
      <c:catAx>
        <c:axId val="1675339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67543936"/>
        <c:crosses val="autoZero"/>
        <c:auto val="1"/>
        <c:lblAlgn val="ctr"/>
        <c:lblOffset val="100"/>
        <c:noMultiLvlLbl val="0"/>
      </c:catAx>
      <c:valAx>
        <c:axId val="167543936"/>
        <c:scaling>
          <c:orientation val="minMax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crossAx val="16753395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2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260"/>
            </a:pPr>
            <a:r>
              <a:rPr lang="ru-RU" sz="1260" dirty="0"/>
              <a:t>Острые лучевые реакции кожи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Лист1!$C$13</c:f>
              <c:strCache>
                <c:ptCount val="1"/>
                <c:pt idx="0">
                  <c:v>основная гуппа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5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Лист1!$B$14:$B$16</c:f>
              <c:strCache>
                <c:ptCount val="3"/>
                <c:pt idx="0">
                  <c:v>отсутствуют</c:v>
                </c:pt>
                <c:pt idx="1">
                  <c:v>эпидермит I ст.</c:v>
                </c:pt>
                <c:pt idx="2">
                  <c:v>эпидермит II ст.</c:v>
                </c:pt>
              </c:strCache>
            </c:strRef>
          </c:cat>
          <c:val>
            <c:numRef>
              <c:f>Лист1!$C$14:$C$16</c:f>
              <c:numCache>
                <c:formatCode>0%</c:formatCode>
                <c:ptCount val="3"/>
                <c:pt idx="0" formatCode="0.0%">
                  <c:v>0.17400000000000004</c:v>
                </c:pt>
                <c:pt idx="1">
                  <c:v>0.76000000000001033</c:v>
                </c:pt>
                <c:pt idx="2" formatCode="0.0%">
                  <c:v>6.6000000000000003E-2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13F-4004-AB1A-C9F7E9337D6F}"/>
            </c:ext>
          </c:extLst>
        </c:ser>
        <c:ser>
          <c:idx val="1"/>
          <c:order val="1"/>
          <c:tx>
            <c:strRef>
              <c:f>Лист1!$D$13</c:f>
              <c:strCache>
                <c:ptCount val="1"/>
                <c:pt idx="0">
                  <c:v>контрольная группа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1.1574074074074073E-2"/>
                  <c:y val="-1.19047619047619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A13F-4004-AB1A-C9F7E9337D6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5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Лист1!$B$14:$B$16</c:f>
              <c:strCache>
                <c:ptCount val="3"/>
                <c:pt idx="0">
                  <c:v>отсутствуют</c:v>
                </c:pt>
                <c:pt idx="1">
                  <c:v>эпидермит I ст.</c:v>
                </c:pt>
                <c:pt idx="2">
                  <c:v>эпидермит II ст.</c:v>
                </c:pt>
              </c:strCache>
            </c:strRef>
          </c:cat>
          <c:val>
            <c:numRef>
              <c:f>Лист1!$D$14:$D$16</c:f>
              <c:numCache>
                <c:formatCode>0%</c:formatCode>
                <c:ptCount val="3"/>
                <c:pt idx="0">
                  <c:v>0.28000000000000008</c:v>
                </c:pt>
                <c:pt idx="1">
                  <c:v>0.64000000000001034</c:v>
                </c:pt>
                <c:pt idx="2">
                  <c:v>8.0000000000000043E-2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13F-4004-AB1A-C9F7E9337D6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67997824"/>
        <c:axId val="167999360"/>
        <c:axId val="0"/>
      </c:bar3DChart>
      <c:catAx>
        <c:axId val="167997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/>
            </a:pPr>
            <a:endParaRPr lang="ru-RU"/>
          </a:p>
        </c:txPr>
        <c:crossAx val="167999360"/>
        <c:crosses val="autoZero"/>
        <c:auto val="1"/>
        <c:lblAlgn val="ctr"/>
        <c:lblOffset val="100"/>
        <c:noMultiLvlLbl val="0"/>
      </c:catAx>
      <c:valAx>
        <c:axId val="167999360"/>
        <c:scaling>
          <c:orientation val="minMax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050"/>
            </a:pPr>
            <a:endParaRPr lang="ru-RU"/>
          </a:p>
        </c:txPr>
        <c:crossAx val="167997824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05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Острые лучевые </a:t>
            </a:r>
            <a:r>
              <a:rPr lang="ru-RU" dirty="0" err="1"/>
              <a:t>эпителииты</a:t>
            </a:r>
            <a:r>
              <a:rPr lang="ru-RU" baseline="0" dirty="0"/>
              <a:t> </a:t>
            </a:r>
            <a:endParaRPr lang="ru-RU" dirty="0"/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Лист1!$B$10</c:f>
              <c:strCache>
                <c:ptCount val="1"/>
                <c:pt idx="0">
                  <c:v>основная группа</c:v>
                </c:pt>
              </c:strCache>
            </c:strRef>
          </c:tx>
          <c:invertIfNegative val="0"/>
          <c:dLbls>
            <c:dLbl>
              <c:idx val="3"/>
              <c:layout/>
              <c:tx>
                <c:rich>
                  <a:bodyPr/>
                  <a:lstStyle/>
                  <a:p>
                    <a:r>
                      <a:rPr lang="en-US"/>
                      <a:t>23,9%*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BCA8-4C4B-B95E-BCFB865BDA9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Лист1!$A$11:$A$14</c:f>
              <c:strCache>
                <c:ptCount val="4"/>
                <c:pt idx="0">
                  <c:v>эпителиит I ст. </c:v>
                </c:pt>
                <c:pt idx="1">
                  <c:v>эпителиит II ст. </c:v>
                </c:pt>
                <c:pt idx="2">
                  <c:v>эпителиит III ст. </c:v>
                </c:pt>
                <c:pt idx="3">
                  <c:v>конъюнктивит I ст. </c:v>
                </c:pt>
              </c:strCache>
            </c:strRef>
          </c:cat>
          <c:val>
            <c:numRef>
              <c:f>Лист1!$B$11:$B$14</c:f>
              <c:numCache>
                <c:formatCode>0.0%</c:formatCode>
                <c:ptCount val="4"/>
                <c:pt idx="0" formatCode="0%">
                  <c:v>0.26</c:v>
                </c:pt>
                <c:pt idx="1">
                  <c:v>0.52200000000000002</c:v>
                </c:pt>
                <c:pt idx="2">
                  <c:v>4.3000000000000003E-2</c:v>
                </c:pt>
                <c:pt idx="3">
                  <c:v>0.23900000000000021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CA8-4C4B-B95E-BCFB865BDA93}"/>
            </c:ext>
          </c:extLst>
        </c:ser>
        <c:ser>
          <c:idx val="1"/>
          <c:order val="1"/>
          <c:tx>
            <c:strRef>
              <c:f>Лист1!$C$10</c:f>
              <c:strCache>
                <c:ptCount val="1"/>
                <c:pt idx="0">
                  <c:v>контрольная группа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757276221856124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BCA8-4C4B-B95E-BCFB865BDA93}"/>
                </c:ext>
              </c:extLst>
            </c:dLbl>
            <c:dLbl>
              <c:idx val="1"/>
              <c:layout>
                <c:manualLayout>
                  <c:x val="2.4162548050521683E-2"/>
                  <c:y val="-7.936507936507941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BCA8-4C4B-B95E-BCFB865BDA93}"/>
                </c:ext>
              </c:extLst>
            </c:dLbl>
            <c:dLbl>
              <c:idx val="3"/>
              <c:layout>
                <c:manualLayout>
                  <c:x val="2.4162548050521683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6%*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BCA8-4C4B-B95E-BCFB865BDA9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Лист1!$A$11:$A$14</c:f>
              <c:strCache>
                <c:ptCount val="4"/>
                <c:pt idx="0">
                  <c:v>эпителиит I ст. </c:v>
                </c:pt>
                <c:pt idx="1">
                  <c:v>эпителиит II ст. </c:v>
                </c:pt>
                <c:pt idx="2">
                  <c:v>эпителиит III ст. </c:v>
                </c:pt>
                <c:pt idx="3">
                  <c:v>конъюнктивит I ст. </c:v>
                </c:pt>
              </c:strCache>
            </c:strRef>
          </c:cat>
          <c:val>
            <c:numRef>
              <c:f>Лист1!$C$11:$C$14</c:f>
              <c:numCache>
                <c:formatCode>0%</c:formatCode>
                <c:ptCount val="4"/>
                <c:pt idx="0">
                  <c:v>0.16</c:v>
                </c:pt>
                <c:pt idx="1">
                  <c:v>0.28000000000000008</c:v>
                </c:pt>
                <c:pt idx="2">
                  <c:v>0.12000000000000002</c:v>
                </c:pt>
                <c:pt idx="3">
                  <c:v>6.0000000000000032E-2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BCA8-4C4B-B95E-BCFB865BDA9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gapDepth val="118"/>
        <c:shape val="cylinder"/>
        <c:axId val="170411904"/>
        <c:axId val="170413440"/>
        <c:axId val="0"/>
      </c:bar3DChart>
      <c:catAx>
        <c:axId val="1704119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70413440"/>
        <c:crosses val="autoZero"/>
        <c:auto val="1"/>
        <c:lblAlgn val="ctr"/>
        <c:lblOffset val="100"/>
        <c:noMultiLvlLbl val="0"/>
      </c:catAx>
      <c:valAx>
        <c:axId val="17041344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7041190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4.7767604473207839E-2"/>
          <c:y val="0.84158886590669058"/>
          <c:w val="0.90287510936132986"/>
          <c:h val="0.1460879890013784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05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spcAft>
                <a:spcPts val="800"/>
              </a:spcAft>
              <a:defRPr/>
            </a:pPr>
            <a:r>
              <a:rPr lang="ru-RU" dirty="0"/>
              <a:t>Поздние лучевые изменения и послеоперационные</a:t>
            </a:r>
            <a:r>
              <a:rPr lang="ru-RU" baseline="0" dirty="0"/>
              <a:t> осложнения</a:t>
            </a:r>
            <a:endParaRPr lang="ru-RU" dirty="0"/>
          </a:p>
        </c:rich>
      </c:tx>
      <c:layout>
        <c:manualLayout>
          <c:xMode val="edge"/>
          <c:yMode val="edge"/>
          <c:x val="0.16880254909543771"/>
          <c:y val="7.0302907983921517E-3"/>
        </c:manualLayout>
      </c:layout>
      <c:overlay val="1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Лист1!$B$12</c:f>
              <c:strCache>
                <c:ptCount val="1"/>
                <c:pt idx="0">
                  <c:v>основная группа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Лист1!$A$13:$A$16</c:f>
              <c:strCache>
                <c:ptCount val="4"/>
                <c:pt idx="0">
                  <c:v>отсутствуют</c:v>
                </c:pt>
                <c:pt idx="1">
                  <c:v>I степени</c:v>
                </c:pt>
                <c:pt idx="2">
                  <c:v>II степени</c:v>
                </c:pt>
                <c:pt idx="3">
                  <c:v>послеоперационные осложнения</c:v>
                </c:pt>
              </c:strCache>
            </c:strRef>
          </c:cat>
          <c:val>
            <c:numRef>
              <c:f>Лист1!$B$13:$B$16</c:f>
              <c:numCache>
                <c:formatCode>0%</c:formatCode>
                <c:ptCount val="4"/>
                <c:pt idx="0">
                  <c:v>0.71700000000000064</c:v>
                </c:pt>
                <c:pt idx="1">
                  <c:v>0.17400000000000004</c:v>
                </c:pt>
                <c:pt idx="2">
                  <c:v>0.10900000000000012</c:v>
                </c:pt>
                <c:pt idx="3">
                  <c:v>0.26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1B1-4EC5-9E76-69EF759027A7}"/>
            </c:ext>
          </c:extLst>
        </c:ser>
        <c:ser>
          <c:idx val="1"/>
          <c:order val="1"/>
          <c:tx>
            <c:strRef>
              <c:f>Лист1!$C$12</c:f>
              <c:strCache>
                <c:ptCount val="1"/>
                <c:pt idx="0">
                  <c:v>контрольная группа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2.0158578871353475E-2"/>
                  <c:y val="-3.48180954977621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71B1-4EC5-9E76-69EF759027A7}"/>
                </c:ext>
              </c:extLst>
            </c:dLbl>
            <c:dLbl>
              <c:idx val="2"/>
              <c:layout>
                <c:manualLayout>
                  <c:x val="3.0245746691871904E-2"/>
                  <c:y val="-1.76600441501103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71B1-4EC5-9E76-69EF759027A7}"/>
                </c:ext>
              </c:extLst>
            </c:dLbl>
            <c:dLbl>
              <c:idx val="3"/>
              <c:layout>
                <c:manualLayout>
                  <c:x val="1.3923891497435951E-2"/>
                  <c:y val="-2.78497982168820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71B1-4EC5-9E76-69EF759027A7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Лист1!$A$13:$A$16</c:f>
              <c:strCache>
                <c:ptCount val="4"/>
                <c:pt idx="0">
                  <c:v>отсутствуют</c:v>
                </c:pt>
                <c:pt idx="1">
                  <c:v>I степени</c:v>
                </c:pt>
                <c:pt idx="2">
                  <c:v>II степени</c:v>
                </c:pt>
                <c:pt idx="3">
                  <c:v>послеоперационные осложнения</c:v>
                </c:pt>
              </c:strCache>
            </c:strRef>
          </c:cat>
          <c:val>
            <c:numRef>
              <c:f>Лист1!$C$13:$C$16</c:f>
              <c:numCache>
                <c:formatCode>0%</c:formatCode>
                <c:ptCount val="4"/>
                <c:pt idx="0">
                  <c:v>0.86000000000000065</c:v>
                </c:pt>
                <c:pt idx="1">
                  <c:v>0.12000000000000002</c:v>
                </c:pt>
                <c:pt idx="2">
                  <c:v>2.0000000000000011E-2</c:v>
                </c:pt>
                <c:pt idx="3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1B1-4EC5-9E76-69EF759027A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70961920"/>
        <c:axId val="170971904"/>
        <c:axId val="0"/>
      </c:bar3DChart>
      <c:catAx>
        <c:axId val="1709619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70971904"/>
        <c:crosses val="autoZero"/>
        <c:auto val="1"/>
        <c:lblAlgn val="ctr"/>
        <c:lblOffset val="100"/>
        <c:noMultiLvlLbl val="0"/>
      </c:catAx>
      <c:valAx>
        <c:axId val="17097190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709619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8206768837803331"/>
          <c:y val="0.86691965352449774"/>
          <c:w val="0.43180970625798393"/>
          <c:h val="6.8594086021505504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0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10"/>
      <c:rotY val="1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Лист1!$C$10</c:f>
              <c:strCache>
                <c:ptCount val="1"/>
                <c:pt idx="0">
                  <c:v>основная группа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3.9623576027736605E-3"/>
                  <c:y val="-4.10256410256410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41E3-48CF-AF1F-3A7D120CE3C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Лист1!$B$11:$B$14</c:f>
              <c:strCache>
                <c:ptCount val="4"/>
                <c:pt idx="0">
                  <c:v>полная регрессия</c:v>
                </c:pt>
                <c:pt idx="1">
                  <c:v>частичная регрессияя</c:v>
                </c:pt>
                <c:pt idx="2">
                  <c:v>стабилизация</c:v>
                </c:pt>
                <c:pt idx="3">
                  <c:v>прогрессирование</c:v>
                </c:pt>
              </c:strCache>
            </c:strRef>
          </c:cat>
          <c:val>
            <c:numRef>
              <c:f>Лист1!$C$11:$C$14</c:f>
              <c:numCache>
                <c:formatCode>0.0%</c:formatCode>
                <c:ptCount val="4"/>
                <c:pt idx="0">
                  <c:v>0.18500000000000041</c:v>
                </c:pt>
                <c:pt idx="1">
                  <c:v>0.3330000000000059</c:v>
                </c:pt>
                <c:pt idx="2">
                  <c:v>0.3330000000000059</c:v>
                </c:pt>
                <c:pt idx="3">
                  <c:v>0.14800000000000021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1E3-48CF-AF1F-3A7D120CE3C3}"/>
            </c:ext>
          </c:extLst>
        </c:ser>
        <c:ser>
          <c:idx val="1"/>
          <c:order val="1"/>
          <c:tx>
            <c:strRef>
              <c:f>Лист1!$D$10</c:f>
              <c:strCache>
                <c:ptCount val="1"/>
                <c:pt idx="0">
                  <c:v>контрольная группа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9435364041604934E-3"/>
                  <c:y val="-1.0467030082778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41E3-48CF-AF1F-3A7D120CE3C3}"/>
                </c:ext>
              </c:extLst>
            </c:dLbl>
            <c:dLbl>
              <c:idx val="1"/>
              <c:layout>
                <c:manualLayout>
                  <c:x val="1.4420739772011701E-2"/>
                  <c:y val="-4.57933373712901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41E3-48CF-AF1F-3A7D120CE3C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Лист1!$B$11:$B$14</c:f>
              <c:strCache>
                <c:ptCount val="4"/>
                <c:pt idx="0">
                  <c:v>полная регрессия</c:v>
                </c:pt>
                <c:pt idx="1">
                  <c:v>частичная регрессияя</c:v>
                </c:pt>
                <c:pt idx="2">
                  <c:v>стабилизация</c:v>
                </c:pt>
                <c:pt idx="3">
                  <c:v>прогрессирование</c:v>
                </c:pt>
              </c:strCache>
            </c:strRef>
          </c:cat>
          <c:val>
            <c:numRef>
              <c:f>Лист1!$D$11:$D$14</c:f>
              <c:numCache>
                <c:formatCode>0%</c:formatCode>
                <c:ptCount val="4"/>
                <c:pt idx="0">
                  <c:v>8.0000000000000043E-2</c:v>
                </c:pt>
                <c:pt idx="1">
                  <c:v>0.32000000000000517</c:v>
                </c:pt>
                <c:pt idx="2">
                  <c:v>0.4</c:v>
                </c:pt>
                <c:pt idx="3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1E3-48CF-AF1F-3A7D120CE3C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shape val="cylinder"/>
        <c:axId val="144259712"/>
        <c:axId val="144269696"/>
        <c:axId val="0"/>
      </c:bar3DChart>
      <c:catAx>
        <c:axId val="1442597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4269696"/>
        <c:crosses val="autoZero"/>
        <c:auto val="1"/>
        <c:lblAlgn val="ctr"/>
        <c:lblOffset val="100"/>
        <c:noMultiLvlLbl val="0"/>
      </c:catAx>
      <c:valAx>
        <c:axId val="144269696"/>
        <c:scaling>
          <c:orientation val="minMax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crossAx val="14425971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2.7678948933707682E-2"/>
          <c:y val="0.84406913656021765"/>
          <c:w val="0.91982585634324132"/>
          <c:h val="0.15593081733108641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'[Диаграмма в Microsoft Office PowerPoint]Лист1'!$G$16</c:f>
              <c:strCache>
                <c:ptCount val="1"/>
                <c:pt idx="0">
                  <c:v>основная группа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8.5941209175218868E-3"/>
                  <c:y val="-3.10492528620728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F79F-4748-803F-CFFD7790B8DD}"/>
                </c:ext>
              </c:extLst>
            </c:dLbl>
            <c:dLbl>
              <c:idx val="1"/>
              <c:layout>
                <c:manualLayout>
                  <c:x val="3.4376483670087543E-3"/>
                  <c:y val="-4.82988377854468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F79F-4748-803F-CFFD7790B8DD}"/>
                </c:ext>
              </c:extLst>
            </c:dLbl>
            <c:dLbl>
              <c:idx val="2"/>
              <c:layout>
                <c:manualLayout>
                  <c:x val="0"/>
                  <c:y val="-2.06995019080485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600A-48AC-BE3C-8E8783F73D04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'[Диаграмма в Microsoft Office PowerPoint]Лист1'!$F$17:$F$19</c:f>
              <c:strCache>
                <c:ptCount val="3"/>
                <c:pt idx="0">
                  <c:v>Полная регрессия рецидива (100 %)</c:v>
                </c:pt>
                <c:pt idx="1">
                  <c:v>Частичная регрессия (&gt;50 %)</c:v>
                </c:pt>
                <c:pt idx="2">
                  <c:v>Стабилизация процесса (&lt;50 %)</c:v>
                </c:pt>
              </c:strCache>
            </c:strRef>
          </c:cat>
          <c:val>
            <c:numRef>
              <c:f>'[Диаграмма в Microsoft Office PowerPoint]Лист1'!$G$17:$G$19</c:f>
              <c:numCache>
                <c:formatCode>General</c:formatCode>
                <c:ptCount val="3"/>
                <c:pt idx="0">
                  <c:v>92.5</c:v>
                </c:pt>
                <c:pt idx="1">
                  <c:v>7.5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30-44C8-BBFB-75DE3AD4DE58}"/>
            </c:ext>
          </c:extLst>
        </c:ser>
        <c:ser>
          <c:idx val="1"/>
          <c:order val="1"/>
          <c:tx>
            <c:strRef>
              <c:f>'[Диаграмма в Microsoft Office PowerPoint]Лист1'!$H$16</c:f>
              <c:strCache>
                <c:ptCount val="1"/>
                <c:pt idx="0">
                  <c:v>контрольная группа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2031769284530609E-2"/>
                  <c:y val="-4.82988377854467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857894112851229E-2"/>
                      <c:h val="6.62557915141821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F79F-4748-803F-CFFD7790B8DD}"/>
                </c:ext>
              </c:extLst>
            </c:dLbl>
            <c:dLbl>
              <c:idx val="1"/>
              <c:layout>
                <c:manualLayout>
                  <c:x val="1.0312945101026259E-2"/>
                  <c:y val="-4.13990038160971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F79F-4748-803F-CFFD7790B8DD}"/>
                </c:ext>
              </c:extLst>
            </c:dLbl>
            <c:dLbl>
              <c:idx val="2"/>
              <c:layout>
                <c:manualLayout>
                  <c:x val="1.2031769284530643E-2"/>
                  <c:y val="-5.17487547701215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F79F-4748-803F-CFFD7790B8D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'[Диаграмма в Microsoft Office PowerPoint]Лист1'!$F$17:$F$19</c:f>
              <c:strCache>
                <c:ptCount val="3"/>
                <c:pt idx="0">
                  <c:v>Полная регрессия рецидива (100 %)</c:v>
                </c:pt>
                <c:pt idx="1">
                  <c:v>Частичная регрессия (&gt;50 %)</c:v>
                </c:pt>
                <c:pt idx="2">
                  <c:v>Стабилизация процесса (&lt;50 %)</c:v>
                </c:pt>
              </c:strCache>
            </c:strRef>
          </c:cat>
          <c:val>
            <c:numRef>
              <c:f>'[Диаграмма в Microsoft Office PowerPoint]Лист1'!$H$17:$H$19</c:f>
              <c:numCache>
                <c:formatCode>General</c:formatCode>
                <c:ptCount val="3"/>
                <c:pt idx="0">
                  <c:v>51.3</c:v>
                </c:pt>
                <c:pt idx="1">
                  <c:v>41</c:v>
                </c:pt>
                <c:pt idx="2">
                  <c:v>7.6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630-44C8-BBFB-75DE3AD4DE5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05266176"/>
        <c:axId val="105292544"/>
        <c:axId val="0"/>
      </c:bar3DChart>
      <c:catAx>
        <c:axId val="1052661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105292544"/>
        <c:crosses val="autoZero"/>
        <c:auto val="1"/>
        <c:lblAlgn val="ctr"/>
        <c:lblOffset val="100"/>
        <c:noMultiLvlLbl val="0"/>
      </c:catAx>
      <c:valAx>
        <c:axId val="1052925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52661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image" Target="../media/image48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image" Target="../media/image50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emf"/><Relationship Id="rId1" Type="http://schemas.openxmlformats.org/officeDocument/2006/relationships/image" Target="../media/image56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image" Target="../media/image72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image" Target="../media/image74.png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9.emf"/><Relationship Id="rId1" Type="http://schemas.openxmlformats.org/officeDocument/2006/relationships/image" Target="../media/image78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2" Type="http://schemas.openxmlformats.org/officeDocument/2006/relationships/image" Target="../media/image81.emf"/><Relationship Id="rId1" Type="http://schemas.openxmlformats.org/officeDocument/2006/relationships/image" Target="../media/image80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png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1.emf"/><Relationship Id="rId1" Type="http://schemas.openxmlformats.org/officeDocument/2006/relationships/image" Target="../media/image90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3.emf"/><Relationship Id="rId1" Type="http://schemas.openxmlformats.org/officeDocument/2006/relationships/image" Target="../media/image9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emf"/><Relationship Id="rId1" Type="http://schemas.openxmlformats.org/officeDocument/2006/relationships/image" Target="../media/image101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emf"/><Relationship Id="rId1" Type="http://schemas.openxmlformats.org/officeDocument/2006/relationships/image" Target="../media/image117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image" Target="../media/image11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E382181-6E81-4AE5-8C76-5852CE8C109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19.05.2026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07955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3" y="9307955"/>
            <a:ext cx="2918831" cy="48998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940A839-712E-4611-A19B-39176B2D0571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9ED89A8-EB69-451F-8B15-45B9F2B9DDA3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19.05.2026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1600" y="735013"/>
            <a:ext cx="6532563" cy="36750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54828"/>
            <a:ext cx="5388610" cy="440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Образец текста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Второй уровень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Третий уровень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Четвертый уровень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Пятый уровень</a:t>
            </a: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07955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07955"/>
            <a:ext cx="2918831" cy="48998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CD64C5B-3F0C-4B77-A1D8-E63C8BD1D41A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. Вариант 1"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3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493713" y="947738"/>
            <a:ext cx="1870075" cy="1928812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" name="Прямая соединительная линия 4"/>
          <p:cNvCxnSpPr/>
          <p:nvPr/>
        </p:nvCxnSpPr>
        <p:spPr>
          <a:xfrm>
            <a:off x="515938" y="5338763"/>
            <a:ext cx="7380288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515938" y="3409122"/>
            <a:ext cx="11160125" cy="1807299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5938" y="5440776"/>
            <a:ext cx="11160125" cy="960023"/>
          </a:xfrm>
        </p:spPr>
        <p:txBody>
          <a:bodyPr/>
          <a:lstStyle>
            <a:lvl1pPr marL="0" indent="0" algn="l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. Вариант 1.1"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5938" y="3052763"/>
            <a:ext cx="4710112" cy="1201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5938" y="4503523"/>
            <a:ext cx="10515600" cy="2000019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. Вариант 2">
    <p:bg>
      <p:bgPr>
        <a:gradFill rotWithShape="1">
          <a:gsLst>
            <a:gs pos="0">
              <a:srgbClr val="FFFFFF">
                <a:alpha val="100000"/>
              </a:srgbClr>
            </a:gs>
            <a:gs pos="50000">
              <a:srgbClr val="FBFBFB">
                <a:alpha val="100000"/>
              </a:srgbClr>
            </a:gs>
            <a:gs pos="100000">
              <a:srgbClr val="D0D0D0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3"/>
          <p:cNvCxnSpPr/>
          <p:nvPr/>
        </p:nvCxnSpPr>
        <p:spPr>
          <a:xfrm>
            <a:off x="515938" y="5248275"/>
            <a:ext cx="7380288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9" name="Рисунок 4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15938" y="457200"/>
            <a:ext cx="4033837" cy="1028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Заголовок 1"/>
          <p:cNvSpPr>
            <a:spLocks noGrp="1"/>
          </p:cNvSpPr>
          <p:nvPr>
            <p:ph type="ctrTitle"/>
          </p:nvPr>
        </p:nvSpPr>
        <p:spPr>
          <a:xfrm>
            <a:off x="515938" y="2933700"/>
            <a:ext cx="11160125" cy="2097936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5938" y="5351241"/>
            <a:ext cx="11160125" cy="960023"/>
          </a:xfrm>
        </p:spPr>
        <p:txBody>
          <a:bodyPr/>
          <a:lstStyle>
            <a:lvl1pPr marL="0" indent="0" algn="l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. НИИО с фоном"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515938" y="5338763"/>
            <a:ext cx="7380288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3" name="Рисунок 4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473075" y="2349500"/>
            <a:ext cx="5892800" cy="828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5938" y="3409122"/>
            <a:ext cx="11160125" cy="1807299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5938" y="5440776"/>
            <a:ext cx="11160125" cy="960023"/>
          </a:xfrm>
        </p:spPr>
        <p:txBody>
          <a:bodyPr/>
          <a:lstStyle>
            <a:lvl1pPr marL="0" indent="0" algn="l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. НИИО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47725" y="500063"/>
            <a:ext cx="5934075" cy="835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6" y="2575718"/>
            <a:ext cx="10515600" cy="1325563"/>
          </a:xfrm>
        </p:spPr>
        <p:txBody>
          <a:bodyPr/>
          <a:lstStyle>
            <a:lvl1pPr algn="ctr">
              <a:defRPr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8676" y="5141691"/>
            <a:ext cx="10534650" cy="960023"/>
          </a:xfrm>
        </p:spPr>
        <p:txBody>
          <a:bodyPr/>
          <a:lstStyle>
            <a:lvl1pPr marL="0" indent="0" algn="ctr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. НИИК с фоном"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3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496888" y="2357438"/>
            <a:ext cx="6245225" cy="83502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515938" y="5338763"/>
            <a:ext cx="7380288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5938" y="3409122"/>
            <a:ext cx="11160125" cy="1807299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5938" y="5440776"/>
            <a:ext cx="11160125" cy="960023"/>
          </a:xfrm>
        </p:spPr>
        <p:txBody>
          <a:bodyPr/>
          <a:lstStyle>
            <a:lvl1pPr marL="0" indent="0" algn="l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. НИИК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28675" y="500063"/>
            <a:ext cx="6245225" cy="835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6" y="2575718"/>
            <a:ext cx="10515600" cy="1325563"/>
          </a:xfrm>
        </p:spPr>
        <p:txBody>
          <a:bodyPr/>
          <a:lstStyle>
            <a:lvl1pPr algn="ctr">
              <a:defRPr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8676" y="5141691"/>
            <a:ext cx="10534650" cy="960023"/>
          </a:xfrm>
        </p:spPr>
        <p:txBody>
          <a:bodyPr/>
          <a:lstStyle>
            <a:lvl1pPr marL="0" indent="0" algn="ctr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. НИИПЗ с фоном"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3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15938" y="2349500"/>
            <a:ext cx="6413500" cy="83502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515938" y="5338763"/>
            <a:ext cx="7380288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5938" y="3409122"/>
            <a:ext cx="11160125" cy="1807299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5938" y="5440776"/>
            <a:ext cx="11160125" cy="960023"/>
          </a:xfrm>
        </p:spPr>
        <p:txBody>
          <a:bodyPr/>
          <a:lstStyle>
            <a:lvl1pPr marL="0" indent="0" algn="l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. НИИПЗ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39788" y="492125"/>
            <a:ext cx="6413500" cy="835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6" y="2575718"/>
            <a:ext cx="10515600" cy="1325563"/>
          </a:xfrm>
        </p:spPr>
        <p:txBody>
          <a:bodyPr/>
          <a:lstStyle>
            <a:lvl1pPr algn="ctr">
              <a:defRPr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8676" y="5141691"/>
            <a:ext cx="10534650" cy="960023"/>
          </a:xfrm>
        </p:spPr>
        <p:txBody>
          <a:bodyPr/>
          <a:lstStyle>
            <a:lvl1pPr marL="0" indent="0" algn="ctr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. НИИМГ с фоном"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3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15938" y="2349500"/>
            <a:ext cx="6245225" cy="83502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515938" y="5338763"/>
            <a:ext cx="7380288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5938" y="3409122"/>
            <a:ext cx="11160125" cy="1807299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5938" y="5440776"/>
            <a:ext cx="11160125" cy="960023"/>
          </a:xfrm>
        </p:spPr>
        <p:txBody>
          <a:bodyPr/>
          <a:lstStyle>
            <a:lvl1pPr marL="0" indent="0" algn="l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. НИИМГ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47725" y="500063"/>
            <a:ext cx="6245225" cy="835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6" y="2575718"/>
            <a:ext cx="10515600" cy="1325563"/>
          </a:xfrm>
        </p:spPr>
        <p:txBody>
          <a:bodyPr/>
          <a:lstStyle>
            <a:lvl1pPr algn="ctr">
              <a:defRPr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8676" y="5141691"/>
            <a:ext cx="10534650" cy="960023"/>
          </a:xfrm>
        </p:spPr>
        <p:txBody>
          <a:bodyPr/>
          <a:lstStyle>
            <a:lvl1pPr marL="0" indent="0" algn="ctr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. НИИФиРМ с фоном"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3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15938" y="2349500"/>
            <a:ext cx="6708775" cy="83502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515938" y="5338763"/>
            <a:ext cx="7380288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5938" y="3409122"/>
            <a:ext cx="11160125" cy="1807299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5938" y="5440776"/>
            <a:ext cx="11160125" cy="960023"/>
          </a:xfrm>
        </p:spPr>
        <p:txBody>
          <a:bodyPr/>
          <a:lstStyle>
            <a:lvl1pPr marL="0" indent="0" algn="l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. НИИМФиР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36613" y="500063"/>
            <a:ext cx="6708775" cy="835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6" y="2575718"/>
            <a:ext cx="10515600" cy="1325563"/>
          </a:xfrm>
        </p:spPr>
        <p:txBody>
          <a:bodyPr/>
          <a:lstStyle>
            <a:lvl1pPr algn="ctr">
              <a:defRPr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8676" y="5141691"/>
            <a:ext cx="10534650" cy="960023"/>
          </a:xfrm>
        </p:spPr>
        <p:txBody>
          <a:bodyPr/>
          <a:lstStyle>
            <a:lvl1pPr marL="0" indent="0" algn="ctr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. ТюмКНЦ с фоном"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3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15938" y="2349500"/>
            <a:ext cx="6742112" cy="83502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515938" y="5338763"/>
            <a:ext cx="7380288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5938" y="3409122"/>
            <a:ext cx="11160125" cy="1807299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5938" y="5440776"/>
            <a:ext cx="11160125" cy="960023"/>
          </a:xfrm>
        </p:spPr>
        <p:txBody>
          <a:bodyPr/>
          <a:lstStyle>
            <a:lvl1pPr marL="0" indent="0" algn="l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. ТюмКНЦ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47725" y="492125"/>
            <a:ext cx="6742113" cy="835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6" y="2575718"/>
            <a:ext cx="10515600" cy="1325563"/>
          </a:xfrm>
        </p:spPr>
        <p:txBody>
          <a:bodyPr/>
          <a:lstStyle>
            <a:lvl1pPr algn="ctr">
              <a:defRPr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8676" y="5141691"/>
            <a:ext cx="10534650" cy="960023"/>
          </a:xfrm>
        </p:spPr>
        <p:txBody>
          <a:bodyPr/>
          <a:lstStyle>
            <a:lvl1pPr marL="0" indent="0" algn="ctr"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417175" y="236538"/>
            <a:ext cx="1428750" cy="50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1474" y="914949"/>
            <a:ext cx="11474241" cy="2635538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71474" y="236284"/>
            <a:ext cx="11474241" cy="508340"/>
          </a:xfrm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229975" y="6356350"/>
            <a:ext cx="6159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mtClean="0">
                <a:latin typeface="Corbel" panose="020B0503020204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4698DB-8751-41D5-BA7B-FA5CADB655A0}" type="slidenum"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417175" y="236538"/>
            <a:ext cx="1428750" cy="50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26804" y="897091"/>
            <a:ext cx="6718912" cy="514846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6284" y="894998"/>
            <a:ext cx="4626408" cy="515056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46284" y="236284"/>
            <a:ext cx="11499432" cy="508340"/>
          </a:xfrm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229975" y="6356350"/>
            <a:ext cx="6159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mtClean="0">
                <a:latin typeface="Corbel" panose="020B0503020204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98EBAF8-B93A-42A7-BB3D-FFFB2209411F}" type="slidenum"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Пользовательский слайд. НИИО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377363" y="309563"/>
            <a:ext cx="2468562" cy="361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6284" y="236284"/>
            <a:ext cx="11499432" cy="508340"/>
          </a:xfrm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6284" y="904782"/>
            <a:ext cx="11499432" cy="2635538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229975" y="6335713"/>
            <a:ext cx="6159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mtClean="0">
                <a:latin typeface="Corbel" panose="020B0503020204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ACF9D00-0910-4CC3-B133-2EA5E8A464C1}" type="slidenum"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Пользовательский слайд. НИИК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232900" y="309563"/>
            <a:ext cx="2613025" cy="361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6284" y="236284"/>
            <a:ext cx="11499432" cy="508340"/>
          </a:xfrm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6284" y="904782"/>
            <a:ext cx="11499432" cy="2635538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229975" y="6335713"/>
            <a:ext cx="6159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mtClean="0">
                <a:latin typeface="Corbel" panose="020B0503020204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CFA09A1-E24A-4387-A3C6-3721669579AA}" type="slidenum"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Пользовательский слайд. НИИПЗ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112250" y="320675"/>
            <a:ext cx="2733675" cy="360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6284" y="236284"/>
            <a:ext cx="11499432" cy="508340"/>
          </a:xfrm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6284" y="904782"/>
            <a:ext cx="11499432" cy="2635538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229975" y="6335713"/>
            <a:ext cx="6159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mtClean="0">
                <a:latin typeface="Corbel" panose="020B0503020204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959C111-C9DC-45BB-80E4-BB93E7FE9137}" type="slidenum"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Пользовательский слайд. НИИМГ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188450" y="320675"/>
            <a:ext cx="2657475" cy="360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6284" y="236284"/>
            <a:ext cx="11499432" cy="508340"/>
          </a:xfrm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6284" y="904782"/>
            <a:ext cx="11499432" cy="2635538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229975" y="6335713"/>
            <a:ext cx="6159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mtClean="0">
                <a:latin typeface="Corbel" panose="020B0503020204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6B57869-1582-4B96-BA55-0443FFAEBD3A}" type="slidenum"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Пользовательский слайд. НИИФиР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324850" y="288925"/>
            <a:ext cx="3521075" cy="403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6284" y="236284"/>
            <a:ext cx="11499432" cy="508340"/>
          </a:xfrm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6284" y="904782"/>
            <a:ext cx="11499432" cy="2635538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229975" y="6335713"/>
            <a:ext cx="6159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mtClean="0">
                <a:latin typeface="Corbel" panose="020B0503020204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D50EF05-D6EA-4DFC-91DB-5794E833610C}" type="slidenum"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Пользовательский слайд. ТюмКНЦ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888413" y="280988"/>
            <a:ext cx="2957512" cy="4175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6284" y="236284"/>
            <a:ext cx="11499432" cy="508340"/>
          </a:xfrm>
        </p:spPr>
        <p:txBody>
          <a:bodyPr/>
          <a:lstStyle>
            <a:lvl1pPr>
              <a:defRPr sz="3200" b="1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6284" y="904782"/>
            <a:ext cx="11499432" cy="2635538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229975" y="6335713"/>
            <a:ext cx="6159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mtClean="0">
                <a:latin typeface="Corbel" panose="020B0503020204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6E6B4C3-4C22-4D0F-95FF-911B98B5FA16}" type="slidenum"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_красный акцент"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77500" y="179388"/>
            <a:ext cx="1447800" cy="515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963" y="191956"/>
            <a:ext cx="11522075" cy="503192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37922" y="868971"/>
            <a:ext cx="6619116" cy="5402619"/>
          </a:xfrm>
        </p:spPr>
        <p:txBody>
          <a:bodyPr/>
          <a:lstStyle>
            <a:lvl1pPr>
              <a:defRPr sz="3200" b="1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34964" y="866775"/>
            <a:ext cx="4664420" cy="5404815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241088" y="6343650"/>
            <a:ext cx="6159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mtClean="0">
                <a:solidFill>
                  <a:schemeClr val="accent2"/>
                </a:solidFill>
                <a:latin typeface="Corbel" panose="020B0503020204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F20B072-8C5E-4DB1-A7AE-F23A6CF327DE}" type="slidenum"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_синий акцент"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Рисунок 3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77500" y="179388"/>
            <a:ext cx="1447800" cy="515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37922" y="830817"/>
            <a:ext cx="6619116" cy="5268119"/>
          </a:xfrm>
        </p:spPr>
        <p:txBody>
          <a:bodyPr/>
          <a:lstStyle>
            <a:lvl1pPr>
              <a:defRPr sz="3200" b="1">
                <a:solidFill>
                  <a:schemeClr val="accent4">
                    <a:lumMod val="75000"/>
                  </a:schemeClr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34964" y="828675"/>
            <a:ext cx="4664420" cy="5270261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34963" y="191956"/>
            <a:ext cx="11522075" cy="503192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241088" y="6354763"/>
            <a:ext cx="61595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mtClean="0">
                <a:solidFill>
                  <a:srgbClr val="2CAFEE"/>
                </a:solidFill>
                <a:latin typeface="Corbel" panose="020B0503020204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D0CAC51-B85B-4982-AD6D-02F917DE2BCC}" type="slidenum"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2CAFEE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2CAFEE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вершающий слайд"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713" y="2320925"/>
            <a:ext cx="2447925" cy="2524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515938" y="5078896"/>
            <a:ext cx="11160125" cy="1210951"/>
          </a:xfrm>
        </p:spPr>
        <p:txBody>
          <a:bodyPr anchor="b"/>
          <a:lstStyle>
            <a:lvl1pPr algn="l">
              <a:defRPr sz="600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Короткий заголовок"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470400" y="1"/>
            <a:ext cx="7721600" cy="838200"/>
          </a:xfrm>
        </p:spPr>
        <p:txBody>
          <a:bodyPr/>
          <a:lstStyle>
            <a:lvl1pPr algn="l">
              <a:defRPr sz="2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Текст 2"/>
          <p:cNvSpPr>
            <a:spLocks noGrp="1"/>
          </p:cNvSpPr>
          <p:nvPr>
            <p:ph type="body" idx="1"/>
          </p:nvPr>
        </p:nvSpPr>
        <p:spPr>
          <a:xfrm>
            <a:off x="431371" y="1535114"/>
            <a:ext cx="11425269" cy="2037903"/>
          </a:xfrm>
        </p:spPr>
        <p:txBody>
          <a:bodyPr/>
          <a:lstStyle>
            <a:lvl1pPr marL="0" indent="0">
              <a:buNone/>
              <a:defRPr sz="2400" b="1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Объект 3"/>
          <p:cNvSpPr>
            <a:spLocks noGrp="1"/>
          </p:cNvSpPr>
          <p:nvPr>
            <p:ph sz="half" idx="2"/>
          </p:nvPr>
        </p:nvSpPr>
        <p:spPr>
          <a:xfrm>
            <a:off x="431371" y="3621536"/>
            <a:ext cx="11425269" cy="2504627"/>
          </a:xfrm>
        </p:spPr>
        <p:txBody>
          <a:bodyPr/>
          <a:lstStyle>
            <a:lvl1pPr>
              <a:defRPr sz="2400">
                <a:solidFill>
                  <a:srgbClr val="0F62A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000">
                <a:solidFill>
                  <a:srgbClr val="0F62A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1800">
                <a:solidFill>
                  <a:srgbClr val="0F62A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1600">
                <a:solidFill>
                  <a:srgbClr val="0F62A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1600">
                <a:solidFill>
                  <a:srgbClr val="0F62A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mtClean="0">
                <a:latin typeface="Corbel" panose="020B0503020204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717D9FB-C0DA-48CF-9DC2-3E73ED8A9D54}" type="slidenum"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0" y="188640"/>
            <a:ext cx="12160800" cy="1007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5" name="PlaceHolder 2"/>
          <p:cNvSpPr>
            <a:spLocks noGrp="1"/>
          </p:cNvSpPr>
          <p:nvPr>
            <p:ph type="subTitle"/>
          </p:nvPr>
        </p:nvSpPr>
        <p:spPr>
          <a:xfrm>
            <a:off x="0" y="1196640"/>
            <a:ext cx="12191520" cy="512748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4517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677334" y="914400"/>
            <a:ext cx="10837333" cy="5257800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677333" y="6400800"/>
            <a:ext cx="10871200" cy="3048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Tomsk 2013</a:t>
            </a:r>
          </a:p>
        </p:txBody>
      </p:sp>
    </p:spTree>
    <p:extLst>
      <p:ext uri="{BB962C8B-B14F-4D97-AF65-F5344CB8AC3E}">
        <p14:creationId xmlns:p14="http://schemas.microsoft.com/office/powerpoint/2010/main" val="10231770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139052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C90D41F-8AA5-45F9-ACEB-1DB6E25C757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9854867" y="225644"/>
            <a:ext cx="2423032" cy="455393"/>
          </a:xfrm>
          <a:prstGeom prst="rect">
            <a:avLst/>
          </a:prstGeom>
        </p:spPr>
      </p:pic>
      <p:sp>
        <p:nvSpPr>
          <p:cNvPr id="11" name="Текст 14">
            <a:extLst>
              <a:ext uri="{FF2B5EF4-FFF2-40B4-BE49-F238E27FC236}">
                <a16:creationId xmlns:a16="http://schemas.microsoft.com/office/drawing/2014/main" id="{BD7DD9E9-1287-4FAA-A88A-5121360150B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65512" y="1749448"/>
            <a:ext cx="5508000" cy="439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12" name="Текст 4">
            <a:extLst>
              <a:ext uri="{FF2B5EF4-FFF2-40B4-BE49-F238E27FC236}">
                <a16:creationId xmlns:a16="http://schemas.microsoft.com/office/drawing/2014/main" id="{0B72DE7A-D2B7-4FB8-8FFB-73D0B135CD2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18488" y="1749448"/>
            <a:ext cx="5508000" cy="43920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13" name="Текст 6">
            <a:extLst>
              <a:ext uri="{FF2B5EF4-FFF2-40B4-BE49-F238E27FC236}">
                <a16:creationId xmlns:a16="http://schemas.microsoft.com/office/drawing/2014/main" id="{A594437C-2EBF-45A0-B228-8454B13A592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65513" y="6436518"/>
            <a:ext cx="5724525" cy="204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800" b="0" i="0" kern="1200" cap="none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</a:lstStyle>
          <a:p>
            <a:pPr lvl="0"/>
            <a:r>
              <a:rPr lang="ru-RU" dirty="0"/>
              <a:t>Нижний колонтитул</a:t>
            </a:r>
          </a:p>
        </p:txBody>
      </p:sp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982612B3-2D72-4FE4-98E1-AAA50D701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512" y="365125"/>
            <a:ext cx="9259529" cy="1048039"/>
          </a:xfrm>
        </p:spPr>
        <p:txBody>
          <a:bodyPr>
            <a:normAutofit/>
          </a:bodyPr>
          <a:lstStyle>
            <a:lvl1pPr>
              <a:defRPr sz="3400" cap="all" baseline="0"/>
            </a:lvl1pPr>
          </a:lstStyle>
          <a:p>
            <a:r>
              <a:rPr lang="ru-RU"/>
              <a:t>Образец заголовка</a:t>
            </a:r>
          </a:p>
        </p:txBody>
      </p:sp>
      <p:pic>
        <p:nvPicPr>
          <p:cNvPr id="14" name="Picture 1"/>
          <p:cNvPicPr>
            <a:picLocks noChangeAspect="1" noChangeArrowheads="1"/>
          </p:cNvPicPr>
          <p:nvPr userDrawn="1"/>
        </p:nvPicPr>
        <p:blipFill>
          <a:blip r:embed="rId3" cstate="print">
            <a:grayscl/>
          </a:blip>
          <a:srcRect t="6178" b="18154"/>
          <a:stretch>
            <a:fillRect/>
          </a:stretch>
        </p:blipFill>
        <p:spPr bwMode="auto">
          <a:xfrm>
            <a:off x="9861161" y="203200"/>
            <a:ext cx="2330839" cy="364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8718057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139052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C90D41F-8AA5-45F9-ACEB-1DB6E25C757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9854867" y="225644"/>
            <a:ext cx="2423032" cy="455393"/>
          </a:xfrm>
          <a:prstGeom prst="rect">
            <a:avLst/>
          </a:prstGeom>
        </p:spPr>
      </p:pic>
      <p:sp>
        <p:nvSpPr>
          <p:cNvPr id="8" name="Текст 6">
            <a:extLst>
              <a:ext uri="{FF2B5EF4-FFF2-40B4-BE49-F238E27FC236}">
                <a16:creationId xmlns:a16="http://schemas.microsoft.com/office/drawing/2014/main" id="{87462F65-ED05-4669-B61A-B7D9DE26821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65513" y="6436518"/>
            <a:ext cx="5724525" cy="204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ru-RU" sz="800" b="0" i="0" kern="1200" cap="none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</a:lstStyle>
          <a:p>
            <a:pPr lvl="0"/>
            <a:r>
              <a:rPr lang="ru-RU" dirty="0"/>
              <a:t>Нижний колонтитул</a:t>
            </a: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982612B3-2D72-4FE4-98E1-AAA50D701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512" y="365125"/>
            <a:ext cx="9259529" cy="1048039"/>
          </a:xfrm>
        </p:spPr>
        <p:txBody>
          <a:bodyPr>
            <a:normAutofit/>
          </a:bodyPr>
          <a:lstStyle>
            <a:lvl1pPr>
              <a:defRPr sz="3400" cap="all" baseline="0"/>
            </a:lvl1pPr>
          </a:lstStyle>
          <a:p>
            <a:r>
              <a:rPr lang="ru-RU"/>
              <a:t>Образец заголовка</a:t>
            </a:r>
          </a:p>
        </p:txBody>
      </p:sp>
      <p:pic>
        <p:nvPicPr>
          <p:cNvPr id="12" name="Picture 1"/>
          <p:cNvPicPr>
            <a:picLocks noChangeAspect="1" noChangeArrowheads="1"/>
          </p:cNvPicPr>
          <p:nvPr userDrawn="1"/>
        </p:nvPicPr>
        <p:blipFill>
          <a:blip r:embed="rId3" cstate="print">
            <a:grayscl/>
          </a:blip>
          <a:srcRect t="6178" b="18154"/>
          <a:stretch>
            <a:fillRect/>
          </a:stretch>
        </p:blipFill>
        <p:spPr bwMode="auto">
          <a:xfrm>
            <a:off x="9861161" y="203200"/>
            <a:ext cx="2330839" cy="364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167786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Спасибо за внимани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3">
            <a:extLst>
              <a:ext uri="{FF2B5EF4-FFF2-40B4-BE49-F238E27FC236}">
                <a16:creationId xmlns:a16="http://schemas.microsoft.com/office/drawing/2014/main" id="{8F133F02-7ABE-5B7B-0A0E-D32314A4E2CF}"/>
              </a:ext>
            </a:extLst>
          </p:cNvPr>
          <p:cNvSpPr txBox="1">
            <a:spLocks/>
          </p:cNvSpPr>
          <p:nvPr userDrawn="1"/>
        </p:nvSpPr>
        <p:spPr>
          <a:xfrm>
            <a:off x="1797170" y="3192944"/>
            <a:ext cx="8597660" cy="472112"/>
          </a:xfr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itchFamily="2" charset="2"/>
              <a:buNone/>
              <a:defRPr sz="1800" b="1" kern="1200" cap="all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266700" marR="0" indent="-26670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" pitchFamily="2" charset="2"/>
              <a:buChar char="§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9263" indent="-169863" algn="l" defTabSz="914400" rtl="0" eaLnBrk="1" latinLnBrk="0" hangingPunct="1">
              <a:lnSpc>
                <a:spcPct val="90000"/>
              </a:lnSpc>
              <a:spcBef>
                <a:spcPts val="300"/>
              </a:spcBef>
              <a:buClr>
                <a:schemeClr val="accent3"/>
              </a:buClr>
              <a:buFont typeface="Wingdings" pitchFamily="2" charset="2"/>
              <a:buChar char="§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4000" b="1" cap="none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СПАСИБО ЗА ВНИМАНИЕ</a:t>
            </a:r>
          </a:p>
        </p:txBody>
      </p:sp>
      <p:sp>
        <p:nvSpPr>
          <p:cNvPr id="4" name="Номер слайда 1">
            <a:extLst>
              <a:ext uri="{FF2B5EF4-FFF2-40B4-BE49-F238E27FC236}">
                <a16:creationId xmlns:a16="http://schemas.microsoft.com/office/drawing/2014/main" id="{5CB87C7A-B3D1-BB45-B4BE-DF23D6DE98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4421" y="6307809"/>
            <a:ext cx="32220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 i="0">
                <a:solidFill>
                  <a:schemeClr val="tx1">
                    <a:tint val="75000"/>
                  </a:schemeClr>
                </a:solidFill>
                <a:latin typeface="GPN_DIN Condensed Regular" panose="020B0504020202020204" pitchFamily="34" charset="0"/>
                <a:ea typeface="GPN_DIN Condensed Regular" panose="020B0504020202020204" pitchFamily="34" charset="0"/>
              </a:defRPr>
            </a:lvl1pPr>
          </a:lstStyle>
          <a:p>
            <a:r>
              <a:rPr lang="ru-RU" dirty="0">
                <a:solidFill>
                  <a:schemeClr val="bg1">
                    <a:lumMod val="50000"/>
                  </a:schemeClr>
                </a:solidFill>
              </a:rPr>
              <a:t>ГАЗПРОМ НЕФТЬ   </a:t>
            </a:r>
            <a:fld id="{D58DDE06-DF15-0A4F-A85A-4EB38848D8E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0293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1.jpeg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5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>
          <a:xfrm>
            <a:off x="838200" y="3871913"/>
            <a:ext cx="10515600" cy="13255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ru-RU" altLang="ru-RU" dirty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>
          <a:xfrm>
            <a:off x="838200" y="5619750"/>
            <a:ext cx="10515600" cy="7810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ru-RU" altLang="ru-RU" dirty="0"/>
              <a:t>Образец текста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8" r:id="rId29"/>
    <p:sldLayoutId id="2147483679" r:id="rId30"/>
    <p:sldLayoutId id="2147483680" r:id="rId31"/>
    <p:sldLayoutId id="2147483681" r:id="rId32"/>
    <p:sldLayoutId id="2147483683" r:id="rId3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4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rbel" panose="020B0503020204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rbel" panose="020B0503020204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rbel" panose="020B0503020204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rbel" panose="020B0503020204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rbel" panose="020B0503020204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rbel" panose="020B0503020204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rbel" panose="020B0503020204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5400" b="1">
          <a:solidFill>
            <a:schemeClr val="tx1"/>
          </a:solidFill>
          <a:latin typeface="Corbel" panose="020B0503020204020204" pitchFamily="34" charset="0"/>
        </a:defRPr>
      </a:lvl9pPr>
    </p:titleStyle>
    <p:bodyStyle>
      <a:lvl1pPr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6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5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9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4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51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50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57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56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4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73.png"/><Relationship Id="rId5" Type="http://schemas.openxmlformats.org/officeDocument/2006/relationships/oleObject" Target="../embeddings/oleObject13.bin"/><Relationship Id="rId4" Type="http://schemas.openxmlformats.org/officeDocument/2006/relationships/image" Target="../media/image7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75.png"/><Relationship Id="rId5" Type="http://schemas.openxmlformats.org/officeDocument/2006/relationships/oleObject" Target="../embeddings/oleObject15.bin"/><Relationship Id="rId4" Type="http://schemas.openxmlformats.org/officeDocument/2006/relationships/image" Target="../media/image74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79.e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78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emf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81.e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80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86.jpeg"/><Relationship Id="rId4" Type="http://schemas.openxmlformats.org/officeDocument/2006/relationships/image" Target="../media/image85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7" Type="http://schemas.openxmlformats.org/officeDocument/2006/relationships/chart" Target="../charts/chart5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91.e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90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8.xml"/><Relationship Id="rId4" Type="http://schemas.openxmlformats.org/officeDocument/2006/relationships/chart" Target="../charts/chart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7" Type="http://schemas.openxmlformats.org/officeDocument/2006/relationships/image" Target="../media/image93.e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5.bin"/><Relationship Id="rId5" Type="http://schemas.openxmlformats.org/officeDocument/2006/relationships/chart" Target="../charts/chart9.xml"/><Relationship Id="rId4" Type="http://schemas.openxmlformats.org/officeDocument/2006/relationships/image" Target="../media/image92.emf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95.wmf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e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99.emf"/><Relationship Id="rId4" Type="http://schemas.openxmlformats.org/officeDocument/2006/relationships/oleObject" Target="../embeddings/oleObject27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7" Type="http://schemas.openxmlformats.org/officeDocument/2006/relationships/image" Target="../media/image102.e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29.bin"/><Relationship Id="rId5" Type="http://schemas.openxmlformats.org/officeDocument/2006/relationships/image" Target="../media/image101.emf"/><Relationship Id="rId4" Type="http://schemas.openxmlformats.org/officeDocument/2006/relationships/oleObject" Target="../embeddings/oleObject28.bin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8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2.jpeg"/><Relationship Id="rId4" Type="http://schemas.openxmlformats.org/officeDocument/2006/relationships/image" Target="../media/image111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18.e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117.em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20.png"/><Relationship Id="rId5" Type="http://schemas.openxmlformats.org/officeDocument/2006/relationships/oleObject" Target="../embeddings/oleObject33.bin"/><Relationship Id="rId4" Type="http://schemas.openxmlformats.org/officeDocument/2006/relationships/image" Target="../media/image119.em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5.pn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0.png"/><Relationship Id="rId5" Type="http://schemas.openxmlformats.org/officeDocument/2006/relationships/image" Target="../media/image129.jpeg"/><Relationship Id="rId4" Type="http://schemas.openxmlformats.org/officeDocument/2006/relationships/image" Target="../media/image128.jpe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5"/>
          <p:cNvSpPr>
            <a:spLocks noGrp="1"/>
          </p:cNvSpPr>
          <p:nvPr>
            <p:ph type="ctrTitle"/>
          </p:nvPr>
        </p:nvSpPr>
        <p:spPr>
          <a:xfrm>
            <a:off x="515938" y="3170238"/>
            <a:ext cx="11160125" cy="1808162"/>
          </a:xfrm>
        </p:spPr>
        <p:txBody>
          <a:bodyPr vert="horz" wrap="square" lIns="91440" tIns="45720" rIns="91440" bIns="45720" anchor="b" anchorCtr="0"/>
          <a:lstStyle/>
          <a:p>
            <a:pPr algn="ctr" eaLnBrk="1" hangingPunct="1"/>
            <a:r>
              <a:rPr lang="ru-RU" sz="3200" spc="-1" dirty="0">
                <a:solidFill>
                  <a:srgbClr val="000099"/>
                </a:solidFill>
                <a:latin typeface="Calibri"/>
              </a:rPr>
              <a:t>Нейтронная и нейтронно-фотонная терапия </a:t>
            </a:r>
            <a:r>
              <a:rPr lang="ru-RU" sz="3200" spc="-1" dirty="0" smtClean="0">
                <a:solidFill>
                  <a:srgbClr val="000099"/>
                </a:solidFill>
                <a:latin typeface="Calibri"/>
              </a:rPr>
              <a:t/>
            </a:r>
            <a:br>
              <a:rPr lang="ru-RU" sz="3200" spc="-1" dirty="0" smtClean="0">
                <a:solidFill>
                  <a:srgbClr val="000099"/>
                </a:solidFill>
                <a:latin typeface="Calibri"/>
              </a:rPr>
            </a:br>
            <a:r>
              <a:rPr lang="ru-RU" sz="3200" spc="-1" dirty="0" smtClean="0">
                <a:solidFill>
                  <a:srgbClr val="000099"/>
                </a:solidFill>
                <a:latin typeface="Calibri"/>
              </a:rPr>
              <a:t>в </a:t>
            </a:r>
            <a:r>
              <a:rPr lang="ru-RU" sz="3200" spc="-1" dirty="0">
                <a:solidFill>
                  <a:srgbClr val="000099"/>
                </a:solidFill>
                <a:latin typeface="Calibri"/>
              </a:rPr>
              <a:t>комплексном лечении больных ЗНО</a:t>
            </a:r>
            <a:r>
              <a:rPr lang="ru-RU" sz="3200" spc="-1" dirty="0">
                <a:solidFill>
                  <a:srgbClr val="000099"/>
                </a:solidFill>
                <a:latin typeface="Arial"/>
              </a:rPr>
              <a:t/>
            </a:r>
            <a:br>
              <a:rPr lang="ru-RU" sz="3200" spc="-1" dirty="0">
                <a:solidFill>
                  <a:srgbClr val="000099"/>
                </a:solidFill>
                <a:latin typeface="Arial"/>
              </a:rPr>
            </a:br>
            <a:endParaRPr lang="ru-RU" altLang="ru-RU" sz="3200" kern="1200" dirty="0">
              <a:solidFill>
                <a:srgbClr val="000099"/>
              </a:solidFill>
            </a:endParaRPr>
          </a:p>
        </p:txBody>
      </p:sp>
      <p:sp>
        <p:nvSpPr>
          <p:cNvPr id="32771" name="Подзаголовок 6"/>
          <p:cNvSpPr>
            <a:spLocks noGrp="1"/>
          </p:cNvSpPr>
          <p:nvPr>
            <p:ph type="subTitle" idx="1"/>
          </p:nvPr>
        </p:nvSpPr>
        <p:spPr>
          <a:xfrm>
            <a:off x="255270" y="5440680"/>
            <a:ext cx="11421110" cy="960120"/>
          </a:xfrm>
        </p:spPr>
        <p:txBody>
          <a:bodyPr vert="horz" wrap="square" lIns="91440" tIns="45720" rIns="91440" bIns="45720" anchor="t" anchorCtr="0"/>
          <a:lstStyle/>
          <a:p>
            <a:pPr algn="r" eaLnBrk="1" hangingPunct="1">
              <a:lnSpc>
                <a:spcPct val="100000"/>
              </a:lnSpc>
              <a:spcBef>
                <a:spcPts val="325"/>
              </a:spcBef>
            </a:pPr>
            <a:r>
              <a:rPr lang="ru-RU" sz="2000" u="sng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д.м.н. </a:t>
            </a:r>
            <a:r>
              <a:rPr sz="2000" u="sng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Великая В.В., </a:t>
            </a:r>
            <a:r>
              <a:rPr lang="ru-RU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проф. РАН </a:t>
            </a:r>
            <a:r>
              <a:rPr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Старцева Ж.А., </a:t>
            </a:r>
            <a:r>
              <a:rPr lang="ru-RU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д.м.н</a:t>
            </a:r>
            <a:r>
              <a:rPr lang="ru-RU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Грибова </a:t>
            </a:r>
            <a:r>
              <a:rPr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О.В., </a:t>
            </a:r>
            <a:r>
              <a:rPr lang="ru-RU" altLang="ru-RU" sz="2000" dirty="0">
                <a:solidFill>
                  <a:srgbClr val="000000"/>
                </a:solidFill>
                <a:latin typeface="Calibri" panose="020F0502020204030204" pitchFamily="34" charset="0"/>
              </a:rPr>
              <a:t>Академик РАН </a:t>
            </a:r>
            <a:r>
              <a:rPr lang="ru-RU" altLang="ru-RU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Чойнзонов</a:t>
            </a:r>
            <a:r>
              <a:rPr lang="ru-RU" altLang="ru-RU" sz="2000" dirty="0">
                <a:solidFill>
                  <a:srgbClr val="000000"/>
                </a:solidFill>
                <a:latin typeface="Calibri" panose="020F0502020204030204" pitchFamily="34" charset="0"/>
              </a:rPr>
              <a:t> Е.Л., </a:t>
            </a:r>
            <a:endParaRPr lang="ru-RU" altLang="ru-RU" sz="2000" dirty="0">
              <a:latin typeface="Calibri" panose="020F050202020403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ts val="325"/>
              </a:spcBef>
            </a:pPr>
            <a:r>
              <a:rPr lang="ru-RU" altLang="ru-RU" sz="2000" dirty="0">
                <a:solidFill>
                  <a:srgbClr val="000000"/>
                </a:solidFill>
                <a:latin typeface="Calibri" panose="020F0502020204030204" pitchFamily="34" charset="0"/>
              </a:rPr>
              <a:t>д.ф.-м.н. Сухих Е.С., </a:t>
            </a:r>
            <a:r>
              <a:rPr lang="ru-RU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к.ф</a:t>
            </a:r>
            <a:r>
              <a:rPr lang="ru-RU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.-м.н. </a:t>
            </a:r>
            <a:r>
              <a:rPr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Милойчикова И.А.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Номер слайда 2"/>
          <p:cNvSpPr txBox="1">
            <a:spLocks noChangeArrowheads="1"/>
          </p:cNvSpPr>
          <p:nvPr/>
        </p:nvSpPr>
        <p:spPr bwMode="auto">
          <a:xfrm>
            <a:off x="11277600" y="6172200"/>
            <a:ext cx="882651" cy="68580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fld id="{738E1331-42D6-490F-9517-724353F90F4B}" type="slidenum">
              <a:rPr lang="ru-RU">
                <a:solidFill>
                  <a:srgbClr val="FFFFFF"/>
                </a:solidFill>
                <a:latin typeface="Calibri" pitchFamily="34" charset="0"/>
              </a:rPr>
              <a:pPr algn="ctr" eaLnBrk="1" hangingPunct="1"/>
              <a:t>2</a:t>
            </a:fld>
            <a:endParaRPr lang="ru-RU">
              <a:latin typeface="Times New Roman" pitchFamily="18" charset="0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46284" y="236283"/>
            <a:ext cx="8231659" cy="1113545"/>
          </a:xfrm>
        </p:spPr>
        <p:txBody>
          <a:bodyPr/>
          <a:lstStyle/>
          <a:p>
            <a:r>
              <a:rPr lang="ru-RU" sz="2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br>
              <a:rPr lang="ru-RU" sz="2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обоснование</a:t>
            </a:r>
            <a:endParaRPr lang="ru-RU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idx="1"/>
          </p:nvPr>
        </p:nvSpPr>
        <p:spPr>
          <a:xfrm>
            <a:off x="346493" y="1840953"/>
            <a:ext cx="11499432" cy="3384189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  <a:defRPr/>
            </a:pPr>
            <a:r>
              <a:rPr lang="ru-RU" sz="24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Стремительное </a:t>
            </a:r>
            <a:r>
              <a:rPr lang="ru-RU" sz="24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методов лучевого воздействия привело к значительному улучшению результатов лечения опухолей отдельных локализаций, что, однако, не обеспечило значимого вклада в повышение эффективности радиорезистентных опухолей, к которым относится более 30% злокачественных новообразований. </a:t>
            </a:r>
            <a:endParaRPr lang="ru-RU" sz="2400" b="0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400"/>
              </a:spcBef>
              <a:defRPr/>
            </a:pPr>
            <a:endParaRPr lang="ru-RU" sz="2400" b="0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  <a:defRPr/>
            </a:pPr>
            <a:r>
              <a:rPr lang="ru-RU" sz="24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4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этой связи актуальной проблемой остается преодоление радиорезистентности некоторых видов злокачественных опухолей. </a:t>
            </a:r>
          </a:p>
        </p:txBody>
      </p:sp>
      <p:sp>
        <p:nvSpPr>
          <p:cNvPr id="8" name="Номер слайда 2">
            <a:extLst>
              <a:ext uri="{FF2B5EF4-FFF2-40B4-BE49-F238E27FC236}">
                <a16:creationId xmlns:a16="http://schemas.microsoft.com/office/drawing/2014/main" id="{16BCCAA3-630D-4BE2-99B0-3A2B665EFB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346843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46284" y="236283"/>
            <a:ext cx="8394945" cy="874059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b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обоснование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>
          <a:xfrm>
            <a:off x="204770" y="1695674"/>
            <a:ext cx="11499432" cy="3688989"/>
          </a:xfrm>
        </p:spPr>
        <p:txBody>
          <a:bodyPr>
            <a:normAutofit fontScale="32500" lnSpcReduction="20000"/>
          </a:bodyPr>
          <a:lstStyle/>
          <a:p>
            <a:pPr lvl="0" algn="just">
              <a:lnSpc>
                <a:spcPct val="100000"/>
              </a:lnSpc>
            </a:pPr>
            <a:r>
              <a:rPr lang="ru-RU" sz="50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Нейтронная терапия, как корпускулярное </a:t>
            </a:r>
            <a:r>
              <a:rPr lang="ru-RU" sz="5000" b="0" dirty="0" err="1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плотноионизирующее</a:t>
            </a:r>
            <a:r>
              <a:rPr lang="ru-RU" sz="50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излучение, имеет ряд особенностей и преимуществ, которые способны нивелировать </a:t>
            </a:r>
            <a:r>
              <a:rPr lang="ru-RU" sz="5000" b="0" dirty="0" err="1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радиоустойчивость</a:t>
            </a:r>
            <a:r>
              <a:rPr lang="ru-RU" sz="50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опухоли:</a:t>
            </a:r>
          </a:p>
          <a:p>
            <a:pPr lvl="0" algn="just">
              <a:lnSpc>
                <a:spcPct val="100000"/>
              </a:lnSpc>
            </a:pPr>
            <a:endParaRPr lang="ru-RU" sz="5000" b="0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</a:pPr>
            <a:r>
              <a:rPr lang="ru-RU" sz="50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ОБЭ быстрых нейтронов колеблется от 3 до 3,5 в отношении развития поздних лучевых повреждений нормальных тканей, 4 - 4,5 – в отношении поражения нервной ткани;</a:t>
            </a:r>
          </a:p>
          <a:p>
            <a:pPr lvl="1">
              <a:lnSpc>
                <a:spcPct val="100000"/>
              </a:lnSpc>
              <a:buNone/>
            </a:pPr>
            <a:endParaRPr lang="ru-RU" sz="5000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00000"/>
              </a:lnSpc>
            </a:pPr>
            <a:r>
              <a:rPr lang="ru-RU" sz="50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сравнительно более высокое значение ЛПЭ нейтронной терапии вызывает </a:t>
            </a:r>
            <a:r>
              <a:rPr lang="ru-RU" sz="5000" dirty="0" err="1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двунитевые</a:t>
            </a:r>
            <a:r>
              <a:rPr lang="ru-RU" sz="50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разрывы ДНК, которые </a:t>
            </a:r>
            <a:r>
              <a:rPr lang="ru-RU" sz="5000" dirty="0" err="1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репарируются</a:t>
            </a:r>
            <a:r>
              <a:rPr lang="ru-RU" sz="50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меньшей степени по сравнению с </a:t>
            </a:r>
            <a:r>
              <a:rPr lang="ru-RU" sz="5000" dirty="0" err="1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редкоионизирующим</a:t>
            </a:r>
            <a:r>
              <a:rPr lang="ru-RU" sz="50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излучением;</a:t>
            </a:r>
          </a:p>
          <a:p>
            <a:pPr lvl="1" algn="just">
              <a:lnSpc>
                <a:spcPct val="100000"/>
              </a:lnSpc>
              <a:buNone/>
            </a:pPr>
            <a:endParaRPr lang="ru-RU" sz="5000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</a:pPr>
            <a:r>
              <a:rPr lang="ru-RU" sz="50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кислородный эффект менее выражен; </a:t>
            </a:r>
          </a:p>
          <a:p>
            <a:pPr lvl="1">
              <a:lnSpc>
                <a:spcPct val="100000"/>
              </a:lnSpc>
              <a:buNone/>
            </a:pPr>
            <a:endParaRPr lang="ru-RU" sz="5000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00000"/>
              </a:lnSpc>
            </a:pPr>
            <a:r>
              <a:rPr lang="ru-RU" sz="50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более выраженное подавление репарационных способностей облученных опухолевых клеток; </a:t>
            </a:r>
          </a:p>
          <a:p>
            <a:pPr lvl="1" algn="just">
              <a:lnSpc>
                <a:spcPct val="100000"/>
              </a:lnSpc>
              <a:buNone/>
            </a:pPr>
            <a:endParaRPr lang="ru-RU" sz="5000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</a:pPr>
            <a:r>
              <a:rPr lang="ru-RU" sz="50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нивелировка различий в </a:t>
            </a:r>
            <a:r>
              <a:rPr lang="ru-RU" sz="5000" dirty="0" err="1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радиочувствительности</a:t>
            </a:r>
            <a:r>
              <a:rPr lang="ru-RU" sz="50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отдельных стадий клеточного цикла.</a:t>
            </a:r>
          </a:p>
          <a:p>
            <a:endParaRPr lang="ru-RU" b="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26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46284" y="236284"/>
            <a:ext cx="8580002" cy="668498"/>
          </a:xfrm>
        </p:spPr>
        <p:txBody>
          <a:bodyPr/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b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>
          <a:xfrm>
            <a:off x="5251659" y="1427295"/>
            <a:ext cx="6594266" cy="4233276"/>
          </a:xfrm>
        </p:spPr>
        <p:txBody>
          <a:bodyPr>
            <a:normAutofit/>
          </a:bodyPr>
          <a:lstStyle/>
          <a:p>
            <a:pPr algn="just"/>
            <a:r>
              <a:rPr lang="ru-RU" sz="20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Появление и последующее развитие нейтронной терапии произошло спустя всего 6 лет после открытия в 1932 году нейтрона английским физиком Джеймсом Чедвиком. </a:t>
            </a:r>
          </a:p>
          <a:p>
            <a:pPr algn="just"/>
            <a:endParaRPr lang="ru-RU" sz="2000" b="0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0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1938 по 1943 гг. в США на циклотроне в Беркли, где впервые было использовано нейтронное излучение, лечение получили более 200 больных злокачественными новообразованиями. </a:t>
            </a:r>
            <a:endParaRPr lang="ru-RU" sz="2000" b="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4</a:t>
            </a:fld>
            <a:endParaRPr lang="ru-RU"/>
          </a:p>
        </p:txBody>
      </p:sp>
      <p:pic>
        <p:nvPicPr>
          <p:cNvPr id="7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284" y="1120094"/>
            <a:ext cx="4905375" cy="3679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0169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Номер слайда 2"/>
          <p:cNvSpPr txBox="1">
            <a:spLocks noChangeArrowheads="1"/>
          </p:cNvSpPr>
          <p:nvPr/>
        </p:nvSpPr>
        <p:spPr bwMode="auto">
          <a:xfrm>
            <a:off x="11277600" y="6172200"/>
            <a:ext cx="882651" cy="68580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fld id="{738E1331-42D6-490F-9517-724353F90F4B}" type="slidenum">
              <a:rPr lang="ru-RU">
                <a:solidFill>
                  <a:srgbClr val="FFFFFF"/>
                </a:solidFill>
                <a:latin typeface="Calibri" pitchFamily="34" charset="0"/>
              </a:rPr>
              <a:pPr algn="ctr" eaLnBrk="1" hangingPunct="1"/>
              <a:t>5</a:t>
            </a:fld>
            <a:endParaRPr lang="ru-RU">
              <a:latin typeface="Times New Roman" pitchFamily="18" charset="0"/>
            </a:endParaRPr>
          </a:p>
        </p:txBody>
      </p:sp>
      <p:sp>
        <p:nvSpPr>
          <p:cNvPr id="257" name="Содержимое 3"/>
          <p:cNvSpPr txBox="1"/>
          <p:nvPr/>
        </p:nvSpPr>
        <p:spPr>
          <a:xfrm>
            <a:off x="3978179" y="173615"/>
            <a:ext cx="11552767" cy="5562600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algn="just" eaLnBrk="1" fontAlgn="auto" hangingPunct="1">
              <a:spcBef>
                <a:spcPts val="479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2000" b="1" spc="-1" dirty="0">
              <a:solidFill>
                <a:srgbClr val="083151"/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46284" y="236283"/>
            <a:ext cx="8830373" cy="721659"/>
          </a:xfrm>
        </p:spPr>
        <p:txBody>
          <a:bodyPr/>
          <a:lstStyle/>
          <a:p>
            <a:r>
              <a:rPr lang="ru-RU" dirty="0" smtClean="0"/>
              <a:t>Актуальность</a:t>
            </a:r>
            <a:br>
              <a:rPr lang="ru-RU" dirty="0" smtClean="0"/>
            </a:b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idx="1"/>
          </p:nvPr>
        </p:nvSpPr>
        <p:spPr>
          <a:xfrm>
            <a:off x="219493" y="1200581"/>
            <a:ext cx="11499432" cy="4157075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ru-RU" sz="22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Организатором и руководителем этих исследований был профессор </a:t>
            </a:r>
            <a:r>
              <a:rPr lang="ru-RU" sz="2200" b="0" dirty="0" err="1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Stone</a:t>
            </a:r>
            <a:r>
              <a:rPr lang="ru-RU" sz="22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R. Несмотря на высокий местный противоопухолевый эффект, этот опыт был признан неудачным из-за большого числа выраженных лучевых реакций и повреждений со стороны пограничных органов и тканей. </a:t>
            </a:r>
            <a:r>
              <a:rPr lang="ru-RU" sz="2200" b="0" dirty="0" err="1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Stone</a:t>
            </a:r>
            <a:r>
              <a:rPr lang="ru-RU" sz="22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R. применял </a:t>
            </a:r>
            <a:r>
              <a:rPr lang="ru-RU" sz="22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дозовые режимы облучения, разработанные ранее для </a:t>
            </a:r>
            <a:r>
              <a:rPr lang="ru-RU" sz="22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гамма-терапии</a:t>
            </a:r>
            <a:r>
              <a:rPr lang="ru-RU" sz="22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ru-RU" sz="22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2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результате пациенты получили серьезные осложнения, что на долгие годы остановило развитие нейтронной терапии. 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ru-RU" sz="22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Только </a:t>
            </a:r>
            <a:r>
              <a:rPr lang="ru-RU" sz="22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 исследований, в которых была накоплена информация о радиобиологических свойствах быстрых нейтронов и введено понятие «относительная биологическая эффективность» излучений, возродился интерес к нейтронной терапии. </a:t>
            </a:r>
          </a:p>
        </p:txBody>
      </p:sp>
      <p:sp>
        <p:nvSpPr>
          <p:cNvPr id="8" name="Номер слайда 2">
            <a:extLst>
              <a:ext uri="{FF2B5EF4-FFF2-40B4-BE49-F238E27FC236}">
                <a16:creationId xmlns:a16="http://schemas.microsoft.com/office/drawing/2014/main" id="{58041D78-FB1E-463B-8921-490DF8F60B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527494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46284" y="236283"/>
            <a:ext cx="7828887" cy="1004687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Текст 11"/>
          <p:cNvSpPr>
            <a:spLocks noGrp="1"/>
          </p:cNvSpPr>
          <p:nvPr>
            <p:ph idx="1"/>
          </p:nvPr>
        </p:nvSpPr>
        <p:spPr>
          <a:xfrm>
            <a:off x="346493" y="1732096"/>
            <a:ext cx="11499432" cy="2635538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ru-RU" sz="24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Параллельно с изучением эффективности нейтронной терапии были проведены работы, связанные с определением значений ОБЭ нейтронов при различных условиях ее проведения.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ru-RU" sz="24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результате этих исследований стало известно, что ОБЭ нейтронов различна для разных типов ткани, зависит от разовой дозы и энергии частиц.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ru-RU" sz="2400" b="0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Клинические исследования по определению эффективности нейтронной терапии проводились в течение нескольких десятилетий.</a:t>
            </a:r>
          </a:p>
          <a:p>
            <a:pPr algn="just">
              <a:buNone/>
            </a:pPr>
            <a:endParaRPr lang="ru-RU" sz="24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02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Номер слайда 2"/>
          <p:cNvSpPr txBox="1">
            <a:spLocks noChangeArrowheads="1"/>
          </p:cNvSpPr>
          <p:nvPr/>
        </p:nvSpPr>
        <p:spPr bwMode="auto">
          <a:xfrm>
            <a:off x="11277600" y="6172200"/>
            <a:ext cx="882651" cy="68580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fld id="{738E1331-42D6-490F-9517-724353F90F4B}" type="slidenum">
              <a:rPr lang="ru-RU">
                <a:solidFill>
                  <a:srgbClr val="FFFFFF"/>
                </a:solidFill>
                <a:latin typeface="Calibri" pitchFamily="34" charset="0"/>
              </a:rPr>
              <a:pPr algn="ctr" eaLnBrk="1" hangingPunct="1"/>
              <a:t>7</a:t>
            </a:fld>
            <a:endParaRPr lang="ru-RU">
              <a:latin typeface="Times New Roman" pitchFamily="18" charset="0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46284" y="236284"/>
            <a:ext cx="8895687" cy="906716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idx="1"/>
          </p:nvPr>
        </p:nvSpPr>
        <p:spPr>
          <a:xfrm>
            <a:off x="346284" y="2058887"/>
            <a:ext cx="11499432" cy="2635538"/>
          </a:xfrm>
        </p:spPr>
        <p:txBody>
          <a:bodyPr>
            <a:normAutofit/>
          </a:bodyPr>
          <a:lstStyle/>
          <a:p>
            <a:pPr marL="343080" indent="-342720" algn="just">
              <a:lnSpc>
                <a:spcPct val="100000"/>
              </a:lnSpc>
              <a:spcBef>
                <a:spcPts val="400"/>
              </a:spcBef>
              <a:defRPr/>
            </a:pPr>
            <a:r>
              <a:rPr lang="ru-RU" sz="24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24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Большой </a:t>
            </a:r>
            <a:r>
              <a:rPr lang="ru-RU" sz="24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вклад в изучение проблемы внесли английские ученые </a:t>
            </a:r>
            <a:r>
              <a:rPr lang="ru-RU" sz="24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Catterall</a:t>
            </a:r>
            <a:r>
              <a:rPr lang="ru-RU" sz="24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M. и </a:t>
            </a:r>
            <a:r>
              <a:rPr lang="ru-RU" sz="24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Bewley</a:t>
            </a:r>
            <a:r>
              <a:rPr lang="ru-RU" sz="24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D.K</a:t>
            </a:r>
            <a:r>
              <a:rPr lang="ru-RU" sz="24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(1977), </a:t>
            </a:r>
            <a:r>
              <a:rPr lang="ru-RU" sz="24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которые после адекватного определения ОБЭ для разных тканей, провели клинические исследования и определили, что многие </a:t>
            </a:r>
            <a:r>
              <a:rPr lang="ru-RU" sz="24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местно-распространенные </a:t>
            </a:r>
            <a:r>
              <a:rPr lang="ru-RU" sz="24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опухоли головы и шеи хорошо отвечали на терапию быстрыми нейтронами без выраженных побочных эффектов со стороны нормальных </a:t>
            </a:r>
            <a:r>
              <a:rPr lang="ru-RU" sz="24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тканей.</a:t>
            </a:r>
            <a:endParaRPr lang="ru-RU" sz="2400" b="0" spc="-1" dirty="0"/>
          </a:p>
          <a:p>
            <a:pPr algn="just">
              <a:lnSpc>
                <a:spcPct val="100000"/>
              </a:lnSpc>
              <a:spcBef>
                <a:spcPts val="360"/>
              </a:spcBef>
              <a:tabLst>
                <a:tab pos="0" algn="l"/>
              </a:tabLst>
              <a:defRPr/>
            </a:pPr>
            <a:endParaRPr lang="ru-RU" sz="2400" spc="-1" dirty="0"/>
          </a:p>
          <a:p>
            <a:pPr marL="343080" indent="-342720" algn="just">
              <a:lnSpc>
                <a:spcPct val="100000"/>
              </a:lnSpc>
              <a:spcBef>
                <a:spcPts val="360"/>
              </a:spcBef>
              <a:tabLst>
                <a:tab pos="0" algn="l"/>
              </a:tabLst>
              <a:defRPr/>
            </a:pPr>
            <a:endParaRPr lang="ru-RU" sz="2400" spc="-1" dirty="0"/>
          </a:p>
          <a:p>
            <a:pPr algn="just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  <a:defRPr/>
            </a:pPr>
            <a:endParaRPr lang="ru-RU" sz="2400" spc="-1" dirty="0"/>
          </a:p>
          <a:p>
            <a:pPr>
              <a:lnSpc>
                <a:spcPct val="100000"/>
              </a:lnSpc>
            </a:pPr>
            <a:endParaRPr lang="ru-RU" sz="2400" dirty="0"/>
          </a:p>
        </p:txBody>
      </p:sp>
      <p:sp>
        <p:nvSpPr>
          <p:cNvPr id="8" name="Номер слайда 2">
            <a:extLst>
              <a:ext uri="{FF2B5EF4-FFF2-40B4-BE49-F238E27FC236}">
                <a16:creationId xmlns:a16="http://schemas.microsoft.com/office/drawing/2014/main" id="{670F33F5-A6B0-48D1-8E15-405FAED606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94410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46284" y="236283"/>
            <a:ext cx="7905087" cy="1004687"/>
          </a:xfrm>
        </p:spPr>
        <p:txBody>
          <a:bodyPr/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b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Текст 11"/>
          <p:cNvSpPr>
            <a:spLocks noGrp="1"/>
          </p:cNvSpPr>
          <p:nvPr>
            <p:ph idx="1"/>
          </p:nvPr>
        </p:nvSpPr>
        <p:spPr>
          <a:xfrm>
            <a:off x="259198" y="1536154"/>
            <a:ext cx="11499432" cy="2635538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ru-RU" sz="2400" b="0" spc="-1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Далее </a:t>
            </a:r>
            <a:r>
              <a:rPr lang="ru-RU" sz="2400" b="0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было доказано, что нейтронная терапия показана при опухолях, резистентных к фотонному излучению, медленно растущих (период удвоения более ста дней) и высокодифференцированных</a:t>
            </a:r>
            <a:r>
              <a:rPr lang="en-US" sz="2400" b="0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0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рецидивах</a:t>
            </a:r>
            <a:r>
              <a:rPr lang="ru-RU" sz="2400" b="0" spc="-1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endParaRPr lang="ru-RU" sz="2400" b="0" spc="-1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ru-RU" sz="24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Наиболее успешно быстрые нейтроны используются при злокачественных опухолях слюнных желез, околоносовых пазух, простаты, саркомах мягких тканей, а также с паллиативной целью при меланоме и раке прямой кишки.</a:t>
            </a:r>
            <a:endParaRPr lang="ru-RU" sz="2400" b="0" spc="-1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None/>
            </a:pPr>
            <a:endParaRPr lang="ru-RU" sz="2400" spc="-1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6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Номер слайда 2"/>
          <p:cNvSpPr txBox="1">
            <a:spLocks noChangeArrowheads="1"/>
          </p:cNvSpPr>
          <p:nvPr/>
        </p:nvSpPr>
        <p:spPr bwMode="auto">
          <a:xfrm>
            <a:off x="11277600" y="6172200"/>
            <a:ext cx="882651" cy="68580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fld id="{738E1331-42D6-490F-9517-724353F90F4B}" type="slidenum">
              <a:rPr lang="ru-RU">
                <a:solidFill>
                  <a:srgbClr val="FFFFFF"/>
                </a:solidFill>
                <a:latin typeface="Calibri" pitchFamily="34" charset="0"/>
              </a:rPr>
              <a:pPr algn="ctr" eaLnBrk="1" hangingPunct="1"/>
              <a:t>9</a:t>
            </a:fld>
            <a:endParaRPr lang="ru-RU">
              <a:latin typeface="Times New Roman" pitchFamily="18" charset="0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46284" y="236283"/>
            <a:ext cx="8917459" cy="788431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настоящее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idx="1"/>
          </p:nvPr>
        </p:nvSpPr>
        <p:spPr>
          <a:xfrm>
            <a:off x="346284" y="1181876"/>
            <a:ext cx="11499432" cy="4990324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ru-RU" sz="2000" b="0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На 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пике интереса к проблеме использования </a:t>
            </a:r>
            <a:r>
              <a:rPr lang="ru-RU" sz="2000" b="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плотноионизирующего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излучения число центров нейтронной терапии достигало 40. За несколько десятилетий исследований нейтронная терапия применялась в лечении опухолей различных локализаций и гистологической принадлежности. </a:t>
            </a:r>
            <a:endParaRPr lang="ru-RU" sz="2000" b="0" dirty="0" smtClean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endParaRPr lang="ru-RU" sz="20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ru-RU" sz="2000" b="0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Отечественный 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опыт применения нейтронной терапии основывается на работе трех центров: Медицинского радиологического научного центра им. А.Ф. </a:t>
            </a:r>
            <a:r>
              <a:rPr lang="ru-RU" sz="2000" b="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Цыба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, Уральского центра нейтронной терапии, Томского НИИ онкологии. </a:t>
            </a:r>
            <a:endParaRPr lang="ru-RU" sz="2000" b="0" dirty="0" smtClean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endParaRPr lang="ru-RU" sz="2000" b="0" dirty="0" smtClean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ru-RU" sz="2000" b="0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Российских центрах успешно проведено лечение больных злокачественными новообразованиями головы и шеи, молочной железы, саркомами мягких тканей, остеогенными саркомами (</a:t>
            </a:r>
            <a:r>
              <a:rPr lang="ru-RU" sz="2000" b="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Мардынский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Ю.С. с </a:t>
            </a:r>
            <a:r>
              <a:rPr lang="ru-RU" sz="2000" b="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соавт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., 1997; </a:t>
            </a:r>
            <a:r>
              <a:rPr lang="ru-RU" sz="2000" b="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Гулидов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И.А. с </a:t>
            </a:r>
            <a:r>
              <a:rPr lang="ru-RU" sz="2000" b="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соавт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., 2000; </a:t>
            </a:r>
            <a:r>
              <a:rPr lang="ru-RU" sz="2000" b="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Кандакова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Е.Ю. с </a:t>
            </a:r>
            <a:r>
              <a:rPr lang="ru-RU" sz="2000" b="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соавт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., 2013, 2014; Мусабаева Л.И. с </a:t>
            </a:r>
            <a:r>
              <a:rPr lang="ru-RU" sz="2000" b="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соавт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., 2016; </a:t>
            </a:r>
            <a:r>
              <a:rPr lang="ru-RU" sz="2000" b="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Чойнзонов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Е.Л. с </a:t>
            </a:r>
            <a:r>
              <a:rPr lang="ru-RU" sz="2000" b="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соавт</a:t>
            </a:r>
            <a:r>
              <a:rPr lang="ru-RU" sz="2000" b="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., 2019).</a:t>
            </a:r>
          </a:p>
        </p:txBody>
      </p:sp>
      <p:sp>
        <p:nvSpPr>
          <p:cNvPr id="8" name="Номер слайда 2">
            <a:extLst>
              <a:ext uri="{FF2B5EF4-FFF2-40B4-BE49-F238E27FC236}">
                <a16:creationId xmlns:a16="http://schemas.microsoft.com/office/drawing/2014/main" id="{402CD896-64E0-4D19-ADF1-B62A92B869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187702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Номер слайда 2"/>
          <p:cNvSpPr txBox="1">
            <a:spLocks noChangeArrowheads="1"/>
          </p:cNvSpPr>
          <p:nvPr/>
        </p:nvSpPr>
        <p:spPr bwMode="auto">
          <a:xfrm>
            <a:off x="9982200" y="6172200"/>
            <a:ext cx="661988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9C830E14-E6A5-4BCA-AECA-077573AB9350}" type="slidenum">
              <a:rPr lang="ru-RU" altLang="ru-RU" sz="1800">
                <a:solidFill>
                  <a:srgbClr val="FFFFFF"/>
                </a:solidFill>
                <a:latin typeface="Calibri" panose="020F0502020204030204" pitchFamily="34" charset="0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ru-RU" altLang="ru-RU" sz="1800">
              <a:latin typeface="Times New Roman" panose="02020603050405020304" pitchFamily="18" charset="0"/>
            </a:endParaRPr>
          </a:p>
        </p:txBody>
      </p:sp>
      <p:sp>
        <p:nvSpPr>
          <p:cNvPr id="257" name="Содержимое 3"/>
          <p:cNvSpPr txBox="1"/>
          <p:nvPr/>
        </p:nvSpPr>
        <p:spPr>
          <a:xfrm>
            <a:off x="961901" y="835025"/>
            <a:ext cx="10606212" cy="782638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algn="just" eaLnBrk="1" fontAlgn="auto" hangingPunct="1">
              <a:spcBef>
                <a:spcPts val="400"/>
              </a:spcBef>
              <a:spcAft>
                <a:spcPts val="0"/>
              </a:spcAft>
              <a:defRPr/>
            </a:pPr>
            <a:endParaRPr lang="ru-RU" sz="2000" b="1" spc="-1" dirty="0">
              <a:solidFill>
                <a:srgbClr val="083151"/>
              </a:solidFill>
              <a:latin typeface="Calibri"/>
            </a:endParaRPr>
          </a:p>
          <a:p>
            <a:pPr algn="just" eaLnBrk="1" fontAlgn="auto" hangingPunct="1">
              <a:spcBef>
                <a:spcPts val="400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2000" b="1" spc="-1" dirty="0">
              <a:solidFill>
                <a:srgbClr val="083151"/>
              </a:solidFill>
              <a:latin typeface="Calibri"/>
            </a:endParaRPr>
          </a:p>
          <a:p>
            <a:pPr marL="360" algn="just" eaLnBrk="1" fontAlgn="auto" hangingPunct="1">
              <a:spcBef>
                <a:spcPts val="360"/>
              </a:spcBef>
              <a:spcAft>
                <a:spcPts val="0"/>
              </a:spcAft>
              <a:buClr>
                <a:srgbClr val="17375E"/>
              </a:buClr>
              <a:tabLst>
                <a:tab pos="0" algn="l"/>
              </a:tabLst>
              <a:defRPr/>
            </a:pPr>
            <a:r>
              <a:rPr lang="ru-RU" spc="-1" dirty="0">
                <a:solidFill>
                  <a:srgbClr val="000099"/>
                </a:solidFill>
                <a:cs typeface="Arial" panose="020B0604020202020204" pitchFamily="34" charset="0"/>
              </a:rPr>
              <a:t>Основоположники и исследователи в области нейтронной терапии </a:t>
            </a:r>
            <a:endParaRPr lang="ru-RU" spc="-1" dirty="0" smtClean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marL="360" algn="just" eaLnBrk="1" fontAlgn="auto" hangingPunct="1">
              <a:spcBef>
                <a:spcPts val="360"/>
              </a:spcBef>
              <a:spcAft>
                <a:spcPts val="0"/>
              </a:spcAft>
              <a:buClr>
                <a:srgbClr val="17375E"/>
              </a:buClr>
              <a:tabLst>
                <a:tab pos="0" algn="l"/>
              </a:tabLst>
              <a:defRPr/>
            </a:pPr>
            <a:r>
              <a:rPr lang="ru-RU" spc="-1" dirty="0" smtClean="0">
                <a:solidFill>
                  <a:srgbClr val="C00000"/>
                </a:solidFill>
                <a:cs typeface="Arial" panose="020B0604020202020204" pitchFamily="34" charset="0"/>
              </a:rPr>
              <a:t>Мусабаева Л.И., </a:t>
            </a:r>
            <a:r>
              <a:rPr lang="ru-RU" spc="-1" dirty="0" err="1" smtClean="0">
                <a:solidFill>
                  <a:srgbClr val="C00000"/>
                </a:solidFill>
                <a:cs typeface="Arial" panose="020B0604020202020204" pitchFamily="34" charset="0"/>
              </a:rPr>
              <a:t>Лисин</a:t>
            </a:r>
            <a:r>
              <a:rPr lang="ru-RU" spc="-1" dirty="0" smtClean="0">
                <a:solidFill>
                  <a:srgbClr val="C00000"/>
                </a:solidFill>
                <a:cs typeface="Arial" panose="020B0604020202020204" pitchFamily="34" charset="0"/>
              </a:rPr>
              <a:t> В.А., </a:t>
            </a:r>
            <a:r>
              <a:rPr lang="ru-RU" spc="-1" dirty="0" err="1" smtClean="0">
                <a:solidFill>
                  <a:srgbClr val="C00000"/>
                </a:solidFill>
                <a:cs typeface="Arial" panose="020B0604020202020204" pitchFamily="34" charset="0"/>
              </a:rPr>
              <a:t>Мардынский</a:t>
            </a:r>
            <a:r>
              <a:rPr lang="ru-RU" spc="-1" dirty="0" smtClean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ru-RU" spc="-1" dirty="0">
                <a:solidFill>
                  <a:srgbClr val="C00000"/>
                </a:solidFill>
                <a:cs typeface="Arial" panose="020B0604020202020204" pitchFamily="34" charset="0"/>
              </a:rPr>
              <a:t>Ю.С., </a:t>
            </a:r>
            <a:r>
              <a:rPr lang="ru-RU" spc="-1" dirty="0" err="1">
                <a:solidFill>
                  <a:srgbClr val="C00000"/>
                </a:solidFill>
                <a:cs typeface="Arial" panose="020B0604020202020204" pitchFamily="34" charset="0"/>
              </a:rPr>
              <a:t>Гулидов</a:t>
            </a:r>
            <a:r>
              <a:rPr lang="ru-RU" spc="-1" dirty="0">
                <a:solidFill>
                  <a:srgbClr val="C00000"/>
                </a:solidFill>
                <a:cs typeface="Arial" panose="020B0604020202020204" pitchFamily="34" charset="0"/>
              </a:rPr>
              <a:t> И.А</a:t>
            </a:r>
            <a:r>
              <a:rPr lang="ru-RU" spc="-1" dirty="0" smtClean="0">
                <a:solidFill>
                  <a:srgbClr val="C00000"/>
                </a:solidFill>
                <a:cs typeface="Arial" panose="020B0604020202020204" pitchFamily="34" charset="0"/>
              </a:rPr>
              <a:t>., Важенин А.В., и </a:t>
            </a:r>
            <a:r>
              <a:rPr lang="ru-RU" spc="-1" dirty="0">
                <a:solidFill>
                  <a:srgbClr val="C00000"/>
                </a:solidFill>
                <a:cs typeface="Arial" panose="020B0604020202020204" pitchFamily="34" charset="0"/>
              </a:rPr>
              <a:t>многие другие….</a:t>
            </a:r>
          </a:p>
          <a:p>
            <a:pPr marL="343080" indent="-342720" algn="just" eaLnBrk="1" fontAlgn="auto" hangingPunct="1">
              <a:spcBef>
                <a:spcPts val="360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2000" b="1" spc="-1" dirty="0">
              <a:solidFill>
                <a:srgbClr val="083151"/>
              </a:solidFill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479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2000" b="1" spc="-1" dirty="0">
              <a:solidFill>
                <a:srgbClr val="083151"/>
              </a:solidFill>
              <a:latin typeface="Calibri"/>
            </a:endParaRPr>
          </a:p>
        </p:txBody>
      </p:sp>
      <p:sp>
        <p:nvSpPr>
          <p:cNvPr id="258" name="Заголовок 4"/>
          <p:cNvSpPr txBox="1"/>
          <p:nvPr/>
        </p:nvSpPr>
        <p:spPr>
          <a:xfrm>
            <a:off x="3149600" y="178367"/>
            <a:ext cx="5791200" cy="609600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-1" dirty="0">
                <a:solidFill>
                  <a:srgbClr val="C00000"/>
                </a:solidFill>
                <a:cs typeface="Arial" panose="020B0604020202020204" pitchFamily="34" charset="0"/>
              </a:rPr>
              <a:t>Нейтронная терапия в России</a:t>
            </a:r>
            <a:endParaRPr lang="ru-RU" sz="2400" spc="-1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pic>
        <p:nvPicPr>
          <p:cNvPr id="83973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150" y="1617663"/>
            <a:ext cx="243205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4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307" y="1714500"/>
            <a:ext cx="3062288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882" y="4138048"/>
            <a:ext cx="197485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6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1714500"/>
            <a:ext cx="2273300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7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451" y="4138048"/>
            <a:ext cx="3685349" cy="2455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4219829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46284" y="236284"/>
            <a:ext cx="7524087" cy="765202"/>
          </a:xfrm>
        </p:spPr>
        <p:txBody>
          <a:bodyPr/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настоящее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7" name="Текст 11"/>
          <p:cNvSpPr txBox="1">
            <a:spLocks/>
          </p:cNvSpPr>
          <p:nvPr/>
        </p:nvSpPr>
        <p:spPr>
          <a:xfrm>
            <a:off x="581892" y="1496291"/>
            <a:ext cx="11264033" cy="439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cs typeface="Arial" panose="020B0604020202020204" pitchFamily="34" charset="0"/>
              </a:rPr>
              <a:t>К настоящему моменту в мире более 30 тысяч больных получили терапию нейтронами (</a:t>
            </a:r>
            <a:r>
              <a:rPr kumimoji="0" lang="ru-RU" sz="200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cs typeface="Arial" panose="020B0604020202020204" pitchFamily="34" charset="0"/>
              </a:rPr>
              <a:t>Wagner</a:t>
            </a: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cs typeface="Arial" panose="020B0604020202020204" pitchFamily="34" charset="0"/>
              </a:rPr>
              <a:t> F.M. </a:t>
            </a: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cs typeface="Arial" panose="020B0604020202020204" pitchFamily="34" charset="0"/>
              </a:rPr>
              <a:t>et al</a:t>
            </a: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cs typeface="Arial" panose="020B0604020202020204" pitchFamily="34" charset="0"/>
              </a:rPr>
              <a:t>., 2012).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cs typeface="Arial" panose="020B0604020202020204" pitchFamily="34" charset="0"/>
              </a:rPr>
              <a:t>Однако авторы до сих пор не пришли к единому мнению о целесообразности использования нейтронной терапии.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cs typeface="Arial" panose="020B0604020202020204" pitchFamily="34" charset="0"/>
              </a:rPr>
              <a:t>Это обусловлено рядом факторов, таких, как различия в физических характеристиках нейтронных пучков, вариабельностью используемых режимов лучевой терапии и спектра злокачественных новообразований, для лечения которых они использовались.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cs typeface="Arial" panose="020B0604020202020204" pitchFamily="34" charset="0"/>
              </a:rPr>
              <a:t>Все это привело к тому, что многочисленные исследования по применению нейтронной терапии в мире невозможно привести к одному знаменателю.</a:t>
            </a:r>
            <a:endParaRPr kumimoji="0" lang="ru-RU" sz="200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80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Содержимое 3"/>
          <p:cNvSpPr txBox="1"/>
          <p:nvPr/>
        </p:nvSpPr>
        <p:spPr>
          <a:xfrm>
            <a:off x="346284" y="1258784"/>
            <a:ext cx="11426174" cy="1266702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marL="271440" indent="-26640" algn="ctr" eaLnBrk="1" fontAlgn="auto" hangingPunct="1">
              <a:spcBef>
                <a:spcPts val="479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1600" b="1" spc="-1" dirty="0" smtClean="0">
                <a:ea typeface="+mn-ea"/>
                <a:cs typeface="+mn-cs"/>
              </a:rPr>
              <a:t>До 2020 г. в мире оставалось </a:t>
            </a:r>
            <a:r>
              <a:rPr lang="ru-RU" sz="1600" b="1" spc="-1" dirty="0">
                <a:ea typeface="+mn-ea"/>
                <a:cs typeface="+mn-cs"/>
              </a:rPr>
              <a:t>два работающих источников быстрых нейтронов: циклотрон медицинского центра университета Вашингтона (Сиэтл, США) и циклотрон У-120 на базе Томского политехнического университета (Томск, Россия).</a:t>
            </a:r>
          </a:p>
          <a:p>
            <a:pPr algn="just" eaLnBrk="1" fontAlgn="auto" hangingPunct="1">
              <a:spcBef>
                <a:spcPts val="360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1600" b="1" spc="-1" dirty="0">
              <a:ea typeface="+mn-ea"/>
              <a:cs typeface="+mn-cs"/>
            </a:endParaRPr>
          </a:p>
        </p:txBody>
      </p:sp>
      <p:sp>
        <p:nvSpPr>
          <p:cNvPr id="260" name="Номер слайда 2"/>
          <p:cNvSpPr/>
          <p:nvPr/>
        </p:nvSpPr>
        <p:spPr>
          <a:xfrm>
            <a:off x="11277600" y="6172200"/>
            <a:ext cx="882651" cy="68580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fld id="{5DB6C6E8-CFEB-42FB-B807-53BE441FDCC9}" type="slidenum">
              <a:rPr lang="ru-RU">
                <a:solidFill>
                  <a:srgbClr val="FFFFFF"/>
                </a:solidFill>
                <a:latin typeface="Calibri" pitchFamily="34" charset="0"/>
              </a:rPr>
              <a:pPr algn="ctr" eaLnBrk="1" hangingPunct="1">
                <a:defRPr/>
              </a:pPr>
              <a:t>12</a:t>
            </a:fld>
            <a:endParaRPr lang="ru-RU"/>
          </a:p>
        </p:txBody>
      </p:sp>
      <p:graphicFrame>
        <p:nvGraphicFramePr>
          <p:cNvPr id="4" name="Inhaltsplatzhalter 5"/>
          <p:cNvGraphicFramePr/>
          <p:nvPr>
            <p:extLst>
              <p:ext uri="{D42A27DB-BD31-4B8C-83A1-F6EECF244321}">
                <p14:modId xmlns:p14="http://schemas.microsoft.com/office/powerpoint/2010/main" val="3717991576"/>
              </p:ext>
            </p:extLst>
          </p:nvPr>
        </p:nvGraphicFramePr>
        <p:xfrm>
          <a:off x="622686" y="2959632"/>
          <a:ext cx="11136960" cy="273552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391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3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6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9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523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5232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616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096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8953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Country,</a:t>
                      </a:r>
                      <a: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location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Source</a:t>
                      </a:r>
                      <a: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reaction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Mean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n-energy</a:t>
                      </a:r>
                      <a: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[MeV]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50-%-</a:t>
                      </a:r>
                      <a: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depth</a:t>
                      </a:r>
                      <a: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[cm]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Beam</a:t>
                      </a:r>
                      <a:r>
                        <a:rPr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direction</a:t>
                      </a:r>
                      <a:endParaRPr lang="ru-RU" sz="1400" b="1" strike="noStrike" spc="-1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Colli-</a:t>
                      </a:r>
                      <a:r>
                        <a:rPr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mator</a:t>
                      </a:r>
                      <a:r>
                        <a:rPr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type</a:t>
                      </a:r>
                      <a:endParaRPr lang="ru-RU" sz="1400" b="1" strike="noStrike" spc="-1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First</a:t>
                      </a:r>
                      <a:r>
                        <a:rPr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treatment</a:t>
                      </a:r>
                      <a:endParaRPr lang="ru-RU" sz="1400" b="1" strike="noStrike" spc="-1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Patient</a:t>
                      </a:r>
                      <a:r>
                        <a:rPr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number</a:t>
                      </a:r>
                      <a:endParaRPr lang="ru-RU" sz="1400" b="1" strike="noStrike" spc="-1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Treatment</a:t>
                      </a:r>
                      <a: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planning</a:t>
                      </a:r>
                      <a: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system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53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Seattle/WA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UW Med. Center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Cyclotron</a:t>
                      </a:r>
                      <a:r>
                        <a:rPr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p(50.5)+Be</a:t>
                      </a:r>
                      <a:endParaRPr lang="ru-RU" sz="1400" b="1" strike="noStrike" spc="-1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1400" b="1" strike="noStrike" spc="-1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 err="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isocentric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MLC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 smtClean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1984</a:t>
                      </a:r>
                      <a:endParaRPr lang="ru-RU" sz="1400" b="1" strike="noStrike" spc="-1" dirty="0" smtClean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trike="noStrike" spc="-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Закрыт в 2020 г.</a:t>
                      </a:r>
                      <a:endParaRPr lang="en-US" sz="1400" b="1" strike="noStrike" spc="-1" dirty="0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2960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Pinnacle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53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Tomsk</a:t>
                      </a:r>
                      <a: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Polytechnic University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Cyclotron</a:t>
                      </a:r>
                      <a: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b="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d(13.6)+Be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6.3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9"/>
                        </a:spcBef>
                      </a:pP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1400" b="1" strike="noStrike" spc="-1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horizontal</a:t>
                      </a:r>
                      <a:endParaRPr lang="ru-RU" sz="1400" b="1" strike="noStrike" spc="-1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Inserts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1983</a:t>
                      </a:r>
                      <a:endParaRPr lang="ru-RU" sz="1400" b="1" strike="noStrike" spc="-1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  <a:r>
                        <a:rPr lang="ru-RU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51360" marR="513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>
                          <a:solidFill>
                            <a:srgbClr val="00006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MCNP</a:t>
                      </a:r>
                      <a:endParaRPr lang="ru-RU" sz="1400" b="1" strike="noStrike" spc="-1" dirty="0">
                        <a:solidFill>
                          <a:srgbClr val="00006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360" marR="5136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46284" y="236283"/>
            <a:ext cx="8906573" cy="797859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настоящее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Номер слайда 2">
            <a:extLst>
              <a:ext uri="{FF2B5EF4-FFF2-40B4-BE49-F238E27FC236}">
                <a16:creationId xmlns:a16="http://schemas.microsoft.com/office/drawing/2014/main" id="{C7FA7B1F-224D-44FD-9517-6FE84A0B88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331507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Заголовок 1"/>
          <p:cNvSpPr>
            <a:spLocks noGrp="1"/>
          </p:cNvSpPr>
          <p:nvPr>
            <p:ph type="title"/>
          </p:nvPr>
        </p:nvSpPr>
        <p:spPr>
          <a:xfrm>
            <a:off x="652919" y="236284"/>
            <a:ext cx="8403771" cy="508340"/>
          </a:xfrm>
        </p:spPr>
        <p:txBody>
          <a:bodyPr/>
          <a:lstStyle/>
          <a:p>
            <a:pPr algn="ctr"/>
            <a:r>
              <a:rPr lang="ru-RU" altLang="ru-RU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Становление нейтронной </a:t>
            </a:r>
            <a:r>
              <a:rPr lang="ru-RU" altLang="ru-RU" sz="2400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терапии в г. </a:t>
            </a:r>
            <a:r>
              <a:rPr lang="ru-RU" altLang="ru-RU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altLang="ru-RU" sz="2400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омске</a:t>
            </a:r>
            <a:endParaRPr lang="ru-RU" altLang="ru-RU" sz="24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272275" y="767662"/>
            <a:ext cx="5194545" cy="5572219"/>
          </a:xfrm>
        </p:spPr>
        <p:txBody>
          <a:bodyPr/>
          <a:lstStyle/>
          <a:p>
            <a:pPr>
              <a:defRPr/>
            </a:pPr>
            <a:r>
              <a:rPr lang="en-US" sz="16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ru-RU" sz="16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этап организационный (1980-1985 гг.) </a:t>
            </a:r>
            <a:r>
              <a:rPr lang="ru-RU" sz="16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открытие медико-биологического центра на базе циклотронной лаборатории НИИ ядерной физики при ТПУ, создание терапевтического канала быстрых нейтронов средней энергии 6,3 МэВ, проведение дозиметрических и радиобиологических исследований</a:t>
            </a:r>
          </a:p>
          <a:p>
            <a:pPr>
              <a:defRPr/>
            </a:pPr>
            <a:r>
              <a:rPr lang="ru-RU" sz="16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1983 год – клиническая апробация быстрых нейтронов</a:t>
            </a:r>
          </a:p>
          <a:p>
            <a:pPr>
              <a:defRPr/>
            </a:pPr>
            <a:r>
              <a:rPr lang="en-US" sz="16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 </a:t>
            </a:r>
            <a:r>
              <a:rPr lang="ru-RU" sz="16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этап (1986-1990 гг.) </a:t>
            </a:r>
            <a:r>
              <a:rPr lang="ru-RU" sz="16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продолжение физико-дозиметрических/радиобиологических исследований, приобретение собственного опыта лечения быстрыми нейтронами</a:t>
            </a:r>
          </a:p>
          <a:p>
            <a:pPr>
              <a:spcBef>
                <a:spcPts val="0"/>
              </a:spcBef>
              <a:defRPr/>
            </a:pPr>
            <a:r>
              <a:rPr lang="en-US" sz="16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</a:t>
            </a:r>
            <a:r>
              <a:rPr lang="ru-RU" sz="16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этап (1991-1999 гг.) </a:t>
            </a:r>
            <a:r>
              <a:rPr lang="ru-RU" sz="16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поиск оптимальных режимов фракционирования дозы быстрых нейтронов в самостоятельном и комбинированном лечении больных ЗНО, создание комплексной программы по предупреждению и лечению лучевых </a:t>
            </a:r>
            <a:r>
              <a:rPr lang="ru-RU" sz="1600" b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реакций/повреждений. </a:t>
            </a:r>
            <a:r>
              <a:rPr lang="ru-RU" sz="1600" b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</a:t>
            </a:r>
            <a:r>
              <a:rPr lang="ru-RU" sz="16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компьютерной программы планирования нейтронной и нейтронной-фотонной терапии </a:t>
            </a:r>
            <a:endParaRPr lang="ru-RU" sz="1600" b="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ru-RU" sz="1600" b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6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проф. д.т.н. </a:t>
            </a:r>
            <a:r>
              <a:rPr lang="ru-RU" sz="1600" b="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Лисин</a:t>
            </a:r>
            <a:r>
              <a:rPr lang="ru-RU" sz="16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В.А</a:t>
            </a:r>
            <a:r>
              <a:rPr lang="ru-RU" sz="16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</a:p>
        </p:txBody>
      </p:sp>
      <p:pic>
        <p:nvPicPr>
          <p:cNvPr id="84996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591" y="2547258"/>
            <a:ext cx="3134933" cy="1778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7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820" y="4567417"/>
            <a:ext cx="3060704" cy="211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8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514" y="3886200"/>
            <a:ext cx="2873828" cy="2797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9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264" y="744624"/>
            <a:ext cx="3518426" cy="2346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30599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Rectangle 2"/>
          <p:cNvSpPr txBox="1"/>
          <p:nvPr/>
        </p:nvSpPr>
        <p:spPr>
          <a:xfrm>
            <a:off x="2346099" y="149185"/>
            <a:ext cx="7019925" cy="534987"/>
          </a:xfrm>
          <a:prstGeom prst="rect">
            <a:avLst/>
          </a:prstGeom>
          <a:noFill/>
          <a:ln w="9360">
            <a:noFill/>
          </a:ln>
        </p:spPr>
        <p:txBody>
          <a:bodyPr lIns="90000" tIns="46800" rIns="90000" bIns="468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cap="all" spc="-1" dirty="0">
                <a:solidFill>
                  <a:srgbClr val="C00000"/>
                </a:solidFill>
                <a:cs typeface="Arial" panose="020B0604020202020204" pitchFamily="34" charset="0"/>
              </a:rPr>
              <a:t>Достижения </a:t>
            </a:r>
            <a:r>
              <a:rPr lang="ru-RU" sz="2000" b="1" cap="all" spc="-1" dirty="0" err="1">
                <a:solidFill>
                  <a:srgbClr val="C00000"/>
                </a:solidFill>
                <a:cs typeface="Arial" panose="020B0604020202020204" pitchFamily="34" charset="0"/>
              </a:rPr>
              <a:t>НейтроннОЙ</a:t>
            </a:r>
            <a:r>
              <a:rPr lang="ru-RU" sz="2000" b="1" cap="all" spc="-1" dirty="0">
                <a:solidFill>
                  <a:srgbClr val="C00000"/>
                </a:solidFill>
                <a:cs typeface="Arial" panose="020B0604020202020204" pitchFamily="34" charset="0"/>
              </a:rPr>
              <a:t> терапии</a:t>
            </a:r>
            <a:endParaRPr lang="ru-RU" sz="2000" spc="-1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974" y="4229668"/>
            <a:ext cx="2000250" cy="20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4" name="Rectangle 4"/>
          <p:cNvSpPr/>
          <p:nvPr/>
        </p:nvSpPr>
        <p:spPr>
          <a:xfrm>
            <a:off x="457200" y="752475"/>
            <a:ext cx="10931236" cy="329539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6800" rIns="90000" bIns="46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1600" spc="-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2000 - 2010 </a:t>
            </a:r>
            <a:r>
              <a:rPr lang="ru-RU" sz="1600" spc="-1" dirty="0">
                <a:solidFill>
                  <a:srgbClr val="17375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spc="-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гг. </a:t>
            </a:r>
            <a:r>
              <a:rPr lang="ru-RU" sz="16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Широкое клиническое использование программ с нейтронной терапией в комплексном лечении больных при ЗНО различных локализаций (пролечено более 2000 пациентов), изучение эффективности данного метода и лучевых изменений нормальных тканей в отдаленный период. Научные публикации, проведение научно-исследовательских работ, </a:t>
            </a:r>
            <a:r>
              <a:rPr lang="ru-RU" sz="1600" spc="-1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коллаборация</a:t>
            </a:r>
            <a:r>
              <a:rPr lang="ru-RU" sz="16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с научными </a:t>
            </a:r>
            <a:r>
              <a:rPr lang="ru-RU" sz="1600" spc="-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центрами.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ru-RU" sz="1600" spc="-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1600" spc="-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2011-2020</a:t>
            </a:r>
            <a:r>
              <a:rPr lang="ru-RU" sz="1600" spc="-1" dirty="0">
                <a:solidFill>
                  <a:srgbClr val="17375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spc="-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гг. </a:t>
            </a:r>
            <a:r>
              <a:rPr lang="ru-RU" sz="16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Расширение спектра локализаций и показаний к использованию быстрых нейтронов в онкологии (оптимизация режимов фракционирования)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16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Изучены цитогенетические эффекты нейтронной терапии (совместные исследования с НИИ медицинской генетики Томского НИМЦ) у больных с рецидивами РМЖ и опухолями слюнных желез (государственный контракт ФЦНТП). Впервые зарегистрирован мутагенный эффект нейтронной терапии в лимфоцитах больных ЗНО. Статистически значимое повышение отдельных цитогенетических показателей поднимает вопрос о возможности использования последних с целью индикации лучевой нагрузки при лечении быстрыми нейтронами. </a:t>
            </a:r>
          </a:p>
        </p:txBody>
      </p:sp>
      <p:pic>
        <p:nvPicPr>
          <p:cNvPr id="8602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1256" y="4165103"/>
            <a:ext cx="2478087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" name="AutoShape 6"/>
          <p:cNvSpPr/>
          <p:nvPr/>
        </p:nvSpPr>
        <p:spPr>
          <a:xfrm rot="19800000">
            <a:off x="4919825" y="4579553"/>
            <a:ext cx="320675" cy="247650"/>
          </a:xfrm>
          <a:prstGeom prst="bevel">
            <a:avLst>
              <a:gd name="adj" fmla="val 12500"/>
            </a:avLst>
          </a:prstGeom>
          <a:solidFill>
            <a:srgbClr val="0A0A12"/>
          </a:solidFill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86023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799" y="4229668"/>
            <a:ext cx="3600450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9" name="Номер слайда 3"/>
          <p:cNvSpPr/>
          <p:nvPr/>
        </p:nvSpPr>
        <p:spPr>
          <a:xfrm>
            <a:off x="9982200" y="6172200"/>
            <a:ext cx="661988" cy="68580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defRPr/>
            </a:pPr>
            <a:fld id="{67734E94-804D-4CAA-810E-39EC44047B40}" type="slidenum">
              <a:rPr lang="ru-RU" altLang="ru-RU" smtClean="0">
                <a:solidFill>
                  <a:srgbClr val="FFFFFF"/>
                </a:solidFill>
              </a:rPr>
              <a:pPr algn="ctr" eaLnBrk="1" hangingPunct="1">
                <a:defRPr/>
              </a:pPr>
              <a:t>14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1563019349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8576AE85-DB30-4A9C-8AAB-D4F3285EF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МЕДИКО-БИОЛОГИЧЕСКИЙ КОМПЛЕКС НА ЦИКЛОТРОНЕ У-120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idx="1"/>
          </p:nvPr>
        </p:nvSpPr>
        <p:spPr>
          <a:xfrm>
            <a:off x="346493" y="904781"/>
            <a:ext cx="11499432" cy="5430931"/>
          </a:xfrm>
        </p:spPr>
        <p:txBody>
          <a:bodyPr>
            <a:noAutofit/>
          </a:bodyPr>
          <a:lstStyle/>
          <a:p>
            <a:pPr algn="just">
              <a:lnSpc>
                <a:spcPct val="110000"/>
              </a:lnSpc>
            </a:pPr>
            <a:r>
              <a:rPr lang="ru-RU" sz="18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Медико-биологический комплекс для проведения дистанционной нейтронной терапии был создан совместными усилиями </a:t>
            </a:r>
            <a:r>
              <a:rPr lang="ru-RU" sz="18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сотрудников </a:t>
            </a:r>
            <a:r>
              <a:rPr lang="ru-RU" sz="18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НИИ онкологии г. Томска и НИИ ЯФ при Томском политехническом институте на базе циклотрона У-120. </a:t>
            </a:r>
            <a:endParaRPr lang="ru-RU" sz="1800" b="0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0000"/>
              </a:lnSpc>
            </a:pPr>
            <a:r>
              <a:rPr lang="ru-RU" sz="18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Циклотроны</a:t>
            </a:r>
            <a:r>
              <a:rPr lang="ru-RU" sz="18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которые первоначально были разработаны для фундаментальных исследований в области ядерной физики, в последние годы заменены более совершенными установками и уже не находят в физике широкого применения. Поэтому стало возможным их использование в различных сферах медицины: для производства </a:t>
            </a:r>
            <a:r>
              <a:rPr lang="ru-RU" sz="18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фармпрепаратов</a:t>
            </a:r>
            <a:r>
              <a:rPr lang="ru-RU" sz="18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для нейтронной терапии пациентов со злокачественными новообразованиями.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4294967295"/>
          </p:nvPr>
        </p:nvSpPr>
        <p:spPr>
          <a:xfrm>
            <a:off x="1293132" y="5593701"/>
            <a:ext cx="5724525" cy="657452"/>
          </a:xfrm>
        </p:spPr>
        <p:txBody>
          <a:bodyPr/>
          <a:lstStyle/>
          <a:p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книги: Нейтронная терапия злокачественных новообразований головы и шеи, 2021.</a:t>
            </a:r>
            <a:endParaRPr lang="ru-RU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2" cstate="print"/>
          <a:srcRect l="2463" t="7774" r="2388" b="3741"/>
          <a:stretch>
            <a:fillRect/>
          </a:stretch>
        </p:blipFill>
        <p:spPr bwMode="auto">
          <a:xfrm>
            <a:off x="6923809" y="3363021"/>
            <a:ext cx="4306166" cy="284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9722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4">
            <a:extLst>
              <a:ext uri="{FF2B5EF4-FFF2-40B4-BE49-F238E27FC236}">
                <a16:creationId xmlns:a16="http://schemas.microsoft.com/office/drawing/2014/main" id="{70B020AB-4EFD-4210-AF6E-B7599ED61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3"/>
            <a:ext cx="9091630" cy="939373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МЕДИКО-БИОЛОГИЧЕСКИЙ КОМПЛЕКС НА ЦИКЛОТРОНЕ У-120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idx="1"/>
          </p:nvPr>
        </p:nvSpPr>
        <p:spPr>
          <a:xfrm>
            <a:off x="346283" y="991868"/>
            <a:ext cx="11410287" cy="2611304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ru-RU" sz="20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Медико-биологический комплекс для проведения нейтронной терапии общей площадью около 100 м</a:t>
            </a:r>
            <a:r>
              <a:rPr lang="ru-RU" sz="2000" b="0" baseline="300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расположен на базе НИИ ядерной физики при Томском политехническом университете в 200 метрах от клинического корпуса НИИ онкологии.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ru-RU" sz="20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Комплекс расположен в отдельном блоке здания и состоит из процедурного помещения для проведения лучевой терапии (1), врачебной комнаты для подготовки больных к облучению (2), пультовой (3) и помещения для дозиметрического контроля (4).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16</a:t>
            </a:fld>
            <a:endParaRPr lang="ru-RU"/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80655" y="3788228"/>
            <a:ext cx="4784025" cy="231964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1837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4">
            <a:extLst>
              <a:ext uri="{FF2B5EF4-FFF2-40B4-BE49-F238E27FC236}">
                <a16:creationId xmlns:a16="http://schemas.microsoft.com/office/drawing/2014/main" id="{ABDC8215-91C4-4761-B49C-51DC44DBFC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781" y="371925"/>
            <a:ext cx="8995019" cy="847275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МЕДИКО-БИОЛОГИЧЕСКИЙ КОМПЛЕКС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ЦИКЛОТРОНЕ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У-120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>
          <a:xfrm>
            <a:off x="161227" y="1446972"/>
            <a:ext cx="6348430" cy="4268027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Терапевтический нейтронный пучок генерируется на циклотроне У-120 бомбардировкой дейтронами 13,6 МэВ бериллиевой мишени.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Средняя энергия быстрых нейтронов составляет 6,3 МэВ. </a:t>
            </a:r>
            <a:endParaRPr lang="ru-RU" sz="1600" b="0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ru-RU" sz="16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Пучок 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нейтронов формируется с помощью </a:t>
            </a:r>
            <a:r>
              <a:rPr lang="ru-RU" sz="16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коллимирующего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устройства из стальных пластин и </a:t>
            </a:r>
            <a:r>
              <a:rPr lang="ru-RU" sz="16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борированного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полиэтилена. </a:t>
            </a:r>
            <a:endParaRPr lang="ru-RU" sz="1600" b="0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ru-RU" sz="16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Взаимозаменяемые 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вставки в коллиматор дают возможность получать прямоугольные поля облучения размером от 6х6 до 15х15 см</a:t>
            </a:r>
            <a:r>
              <a:rPr lang="ru-RU" sz="1600" b="0" baseline="300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600" b="0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ru-RU" sz="16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Облучение 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опухоли проводится фиксированным горизонтальным пучком. </a:t>
            </a:r>
            <a:endParaRPr lang="ru-RU" sz="1600" b="0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ru-RU" sz="16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Расстояние 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источник-поверхность 110 см.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7" name="Рисунок 6"/>
          <p:cNvPicPr/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7001207" y="1398440"/>
            <a:ext cx="4623829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10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Rectangle 3"/>
          <p:cNvSpPr txBox="1"/>
          <p:nvPr/>
        </p:nvSpPr>
        <p:spPr>
          <a:xfrm>
            <a:off x="465512" y="1360713"/>
            <a:ext cx="11135783" cy="4561115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marL="343080" indent="-342720" algn="just" eaLnBrk="1" fontAlgn="auto" hangingPunct="1">
              <a:spcAft>
                <a:spcPts val="1200"/>
              </a:spcAft>
              <a:buClr>
                <a:srgbClr val="17375E"/>
              </a:buClr>
              <a:buFont typeface="Wingdings" pitchFamily="2" charset="2"/>
              <a:buChar char="§"/>
              <a:defRPr/>
            </a:pPr>
            <a:r>
              <a:rPr lang="ru-RU" sz="2000" b="1" spc="-1" dirty="0">
                <a:solidFill>
                  <a:srgbClr val="FF0000"/>
                </a:solidFill>
              </a:rPr>
              <a:t>Опухоли области головы и шеи:  </a:t>
            </a:r>
            <a:r>
              <a:rPr lang="ru-RU" sz="2000" b="1" spc="-1" dirty="0">
                <a:solidFill>
                  <a:srgbClr val="000066"/>
                </a:solidFill>
              </a:rPr>
              <a:t>комбинированное и лучевое лечение опухолей полости носа и околоносовых пазух, слюнных желез, рака щитовидной железы</a:t>
            </a:r>
            <a:r>
              <a:rPr lang="en-US" sz="2000" b="1" spc="-1" dirty="0">
                <a:solidFill>
                  <a:srgbClr val="000066"/>
                </a:solidFill>
              </a:rPr>
              <a:t> </a:t>
            </a:r>
            <a:r>
              <a:rPr lang="ru-RU" sz="2000" b="1" spc="-1" dirty="0">
                <a:solidFill>
                  <a:srgbClr val="000066"/>
                </a:solidFill>
              </a:rPr>
              <a:t>с неблагоприятными прогностическими признаками, </a:t>
            </a:r>
            <a:r>
              <a:rPr lang="en-US" sz="2000" b="1" spc="-1" dirty="0">
                <a:solidFill>
                  <a:srgbClr val="000066"/>
                </a:solidFill>
              </a:rPr>
              <a:t>  </a:t>
            </a:r>
            <a:r>
              <a:rPr lang="ru-RU" sz="2000" b="1" spc="-1" dirty="0">
                <a:solidFill>
                  <a:srgbClr val="000066"/>
                </a:solidFill>
              </a:rPr>
              <a:t>рецидивов, метастазов;</a:t>
            </a:r>
          </a:p>
          <a:p>
            <a:pPr marL="343080" indent="-342720" algn="just" eaLnBrk="1" fontAlgn="auto" hangingPunct="1">
              <a:spcAft>
                <a:spcPts val="1200"/>
              </a:spcAft>
              <a:buClr>
                <a:srgbClr val="17375E"/>
              </a:buClr>
              <a:buFont typeface="Wingdings" pitchFamily="2" charset="2"/>
              <a:buChar char="§"/>
              <a:defRPr/>
            </a:pPr>
            <a:endParaRPr lang="ru-RU" sz="2000" b="1" spc="-1" dirty="0">
              <a:solidFill>
                <a:srgbClr val="000066"/>
              </a:solidFill>
            </a:endParaRPr>
          </a:p>
          <a:p>
            <a:pPr marL="343080" indent="-342720" algn="just" eaLnBrk="1" fontAlgn="auto" hangingPunct="1">
              <a:spcAft>
                <a:spcPts val="0"/>
              </a:spcAft>
              <a:buClr>
                <a:srgbClr val="17375E"/>
              </a:buClr>
              <a:buFont typeface="Wingdings" pitchFamily="2" charset="2"/>
              <a:buChar char="§"/>
              <a:defRPr/>
            </a:pPr>
            <a:r>
              <a:rPr lang="ru-RU" sz="2000" b="1" spc="-1" dirty="0">
                <a:solidFill>
                  <a:srgbClr val="000066"/>
                </a:solidFill>
              </a:rPr>
              <a:t>Комплексное лечение </a:t>
            </a:r>
            <a:r>
              <a:rPr lang="ru-RU" sz="2000" b="1" spc="-1" dirty="0" smtClean="0">
                <a:solidFill>
                  <a:srgbClr val="FF0000"/>
                </a:solidFill>
              </a:rPr>
              <a:t>местно-распространенных </a:t>
            </a:r>
            <a:r>
              <a:rPr lang="ru-RU" sz="2000" b="1" spc="-1" dirty="0">
                <a:solidFill>
                  <a:srgbClr val="FF0000"/>
                </a:solidFill>
              </a:rPr>
              <a:t>форм рака молочной железы </a:t>
            </a:r>
            <a:endParaRPr lang="ru-RU" sz="2000" b="1" spc="-1" dirty="0" smtClean="0">
              <a:solidFill>
                <a:srgbClr val="FF0000"/>
              </a:solidFill>
            </a:endParaRPr>
          </a:p>
          <a:p>
            <a:pPr marL="360" algn="just" eaLnBrk="1" fontAlgn="auto" hangingPunct="1">
              <a:spcAft>
                <a:spcPts val="0"/>
              </a:spcAft>
              <a:buClr>
                <a:srgbClr val="17375E"/>
              </a:buClr>
              <a:defRPr/>
            </a:pPr>
            <a:r>
              <a:rPr lang="ru-RU" sz="2000" b="1" spc="-1" dirty="0">
                <a:solidFill>
                  <a:srgbClr val="000066"/>
                </a:solidFill>
              </a:rPr>
              <a:t> </a:t>
            </a:r>
            <a:r>
              <a:rPr lang="ru-RU" sz="2000" b="1" spc="-1" dirty="0" smtClean="0">
                <a:solidFill>
                  <a:srgbClr val="000066"/>
                </a:solidFill>
              </a:rPr>
              <a:t>    с </a:t>
            </a:r>
            <a:r>
              <a:rPr lang="ru-RU" sz="2000" b="1" spc="-1" dirty="0">
                <a:solidFill>
                  <a:srgbClr val="000066"/>
                </a:solidFill>
              </a:rPr>
              <a:t>пред- и послеоперационным курсом нейтронной терапии;</a:t>
            </a:r>
          </a:p>
          <a:p>
            <a:pPr marL="343080" indent="-342720" algn="just" eaLnBrk="1" fontAlgn="auto" hangingPunct="1">
              <a:spcAft>
                <a:spcPts val="1200"/>
              </a:spcAft>
              <a:buClr>
                <a:srgbClr val="17375E"/>
              </a:buClr>
              <a:buFont typeface="Wingdings" pitchFamily="2" charset="2"/>
              <a:buChar char="§"/>
              <a:defRPr/>
            </a:pPr>
            <a:endParaRPr lang="ru-RU" sz="2000" b="1" spc="-1" dirty="0">
              <a:solidFill>
                <a:srgbClr val="000066"/>
              </a:solidFill>
            </a:endParaRPr>
          </a:p>
          <a:p>
            <a:pPr marL="343080" indent="-342720" algn="just" eaLnBrk="1" fontAlgn="auto" hangingPunct="1">
              <a:spcAft>
                <a:spcPts val="1200"/>
              </a:spcAft>
              <a:buClr>
                <a:srgbClr val="17375E"/>
              </a:buClr>
              <a:buFont typeface="Wingdings" pitchFamily="2" charset="2"/>
              <a:buChar char="§"/>
              <a:defRPr/>
            </a:pPr>
            <a:r>
              <a:rPr lang="ru-RU" sz="2000" b="1" spc="-1" dirty="0">
                <a:solidFill>
                  <a:srgbClr val="FF0000"/>
                </a:solidFill>
              </a:rPr>
              <a:t>Местные рецидивы и метастазы рака молочной железы</a:t>
            </a:r>
            <a:r>
              <a:rPr lang="ru-RU" sz="2000" b="1" spc="-1" dirty="0">
                <a:solidFill>
                  <a:srgbClr val="000066"/>
                </a:solidFill>
              </a:rPr>
              <a:t>; </a:t>
            </a:r>
          </a:p>
          <a:p>
            <a:pPr marL="360" algn="just" eaLnBrk="1" fontAlgn="auto" hangingPunct="1">
              <a:spcAft>
                <a:spcPts val="1200"/>
              </a:spcAft>
              <a:buClr>
                <a:srgbClr val="17375E"/>
              </a:buClr>
              <a:defRPr/>
            </a:pPr>
            <a:endParaRPr lang="ru-RU" sz="2000" b="1" spc="-1" dirty="0">
              <a:solidFill>
                <a:srgbClr val="000066"/>
              </a:solidFill>
            </a:endParaRPr>
          </a:p>
          <a:p>
            <a:pPr marL="343080" indent="-342720" algn="just" eaLnBrk="1" fontAlgn="auto" hangingPunct="1">
              <a:spcAft>
                <a:spcPts val="1200"/>
              </a:spcAft>
              <a:buClr>
                <a:srgbClr val="17375E"/>
              </a:buClr>
              <a:buFont typeface="Wingdings" pitchFamily="2" charset="2"/>
              <a:buChar char="§"/>
              <a:tabLst>
                <a:tab pos="0" algn="l"/>
              </a:tabLst>
              <a:defRPr/>
            </a:pPr>
            <a:r>
              <a:rPr lang="ru-RU" sz="2000" b="1" spc="-1" dirty="0">
                <a:solidFill>
                  <a:srgbClr val="FF0000"/>
                </a:solidFill>
              </a:rPr>
              <a:t>Саркомы мягких тканей, опухоли костей</a:t>
            </a:r>
            <a:r>
              <a:rPr lang="ru-RU" sz="2000" b="1" spc="-1" dirty="0">
                <a:solidFill>
                  <a:srgbClr val="000066"/>
                </a:solidFill>
              </a:rPr>
              <a:t>.</a:t>
            </a:r>
          </a:p>
        </p:txBody>
      </p:sp>
      <p:sp>
        <p:nvSpPr>
          <p:cNvPr id="292" name="Номер слайда 3"/>
          <p:cNvSpPr/>
          <p:nvPr/>
        </p:nvSpPr>
        <p:spPr>
          <a:xfrm>
            <a:off x="11277600" y="6172200"/>
            <a:ext cx="882651" cy="68580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fld id="{C7A26312-9FB5-40BF-A14E-3AEF8F1D1401}" type="slidenum">
              <a:rPr lang="ru-RU">
                <a:solidFill>
                  <a:srgbClr val="FFFFFF"/>
                </a:solidFill>
              </a:rPr>
              <a:pPr algn="ctr" eaLnBrk="1" hangingPunct="1">
                <a:defRPr/>
              </a:pPr>
              <a:t>18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46284" y="236284"/>
            <a:ext cx="8688859" cy="508340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Клинические модели для нейтронной терапии </a:t>
            </a:r>
          </a:p>
        </p:txBody>
      </p:sp>
      <p:sp>
        <p:nvSpPr>
          <p:cNvPr id="7" name="Номер слайда 2">
            <a:extLst>
              <a:ext uri="{FF2B5EF4-FFF2-40B4-BE49-F238E27FC236}">
                <a16:creationId xmlns:a16="http://schemas.microsoft.com/office/drawing/2014/main" id="{256AA54A-7572-4271-8452-50836ADCCA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751D432A-D135-4954-8559-2B6A9DE81B6A}" type="slidenum">
              <a:rPr lang="ru-RU" smtClean="0"/>
              <a:pPr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756112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Номер слайда 3"/>
          <p:cNvSpPr/>
          <p:nvPr/>
        </p:nvSpPr>
        <p:spPr>
          <a:xfrm>
            <a:off x="11277600" y="6172200"/>
            <a:ext cx="882651" cy="68580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fld id="{DE42E198-E765-40D3-B513-EBB5E8BCD762}" type="slidenum">
              <a:rPr lang="ru-RU">
                <a:solidFill>
                  <a:srgbClr val="FFFFFF"/>
                </a:solidFill>
              </a:rPr>
              <a:pPr algn="ctr" eaLnBrk="1" hangingPunct="1">
                <a:defRPr/>
              </a:pPr>
              <a:t>19</a:t>
            </a:fld>
            <a:endParaRPr lang="ru-RU"/>
          </a:p>
        </p:txBody>
      </p:sp>
      <p:sp>
        <p:nvSpPr>
          <p:cNvPr id="26" name="Заголовок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Дизайн исследования</a:t>
            </a:r>
          </a:p>
        </p:txBody>
      </p:sp>
      <p:sp>
        <p:nvSpPr>
          <p:cNvPr id="41" name="Номер слайда 2">
            <a:extLst>
              <a:ext uri="{FF2B5EF4-FFF2-40B4-BE49-F238E27FC236}">
                <a16:creationId xmlns:a16="http://schemas.microsoft.com/office/drawing/2014/main" id="{4DCC72F7-7A8C-4485-84FC-3B77BDF488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19</a:t>
            </a:fld>
            <a:endParaRPr lang="ru-RU" dirty="0"/>
          </a:p>
        </p:txBody>
      </p:sp>
      <p:sp>
        <p:nvSpPr>
          <p:cNvPr id="28" name="Прямоугольник с одним скругленным углом 27"/>
          <p:cNvSpPr/>
          <p:nvPr/>
        </p:nvSpPr>
        <p:spPr>
          <a:xfrm>
            <a:off x="1433318" y="2158617"/>
            <a:ext cx="1800000" cy="936104"/>
          </a:xfrm>
          <a:prstGeom prst="round1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Больные ЗНО слюнных желез</a:t>
            </a:r>
            <a:endParaRPr lang="ru-RU" sz="1400" b="1" baseline="-2500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(n=142)</a:t>
            </a:r>
          </a:p>
        </p:txBody>
      </p:sp>
      <p:sp>
        <p:nvSpPr>
          <p:cNvPr id="29" name="Прямоугольник с одним скругленным углом 28"/>
          <p:cNvSpPr/>
          <p:nvPr/>
        </p:nvSpPr>
        <p:spPr>
          <a:xfrm>
            <a:off x="4351958" y="2130041"/>
            <a:ext cx="1800000" cy="936104"/>
          </a:xfrm>
          <a:prstGeom prst="round1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Больные ЗНО щитовидной железы</a:t>
            </a:r>
          </a:p>
          <a:p>
            <a:pPr algn="ctr"/>
            <a:r>
              <a:rPr 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(n=45)</a:t>
            </a:r>
          </a:p>
        </p:txBody>
      </p:sp>
      <p:sp>
        <p:nvSpPr>
          <p:cNvPr id="30" name="Прямоугольник с одним скругленным углом 29"/>
          <p:cNvSpPr/>
          <p:nvPr/>
        </p:nvSpPr>
        <p:spPr>
          <a:xfrm>
            <a:off x="9602094" y="2144329"/>
            <a:ext cx="1800000" cy="936104"/>
          </a:xfrm>
          <a:prstGeom prst="round1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Метастазы в л/у шеи</a:t>
            </a:r>
          </a:p>
          <a:p>
            <a:pPr algn="ctr"/>
            <a:r>
              <a:rPr 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(n=27)</a:t>
            </a:r>
          </a:p>
        </p:txBody>
      </p:sp>
      <p:sp>
        <p:nvSpPr>
          <p:cNvPr id="31" name="Прямоугольник с одним скругленным углом 30"/>
          <p:cNvSpPr/>
          <p:nvPr/>
        </p:nvSpPr>
        <p:spPr>
          <a:xfrm>
            <a:off x="7144268" y="2144329"/>
            <a:ext cx="1800000" cy="936104"/>
          </a:xfrm>
          <a:prstGeom prst="round1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Больные </a:t>
            </a:r>
            <a:r>
              <a:rPr lang="ru-RU" sz="1400" b="1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ЗНО околоносовых </a:t>
            </a:r>
            <a:r>
              <a:rPr lang="ru-RU" sz="1400" b="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пазух и полости носа (n=46)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04241" y="1123810"/>
            <a:ext cx="110836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cap="all" dirty="0">
                <a:solidFill>
                  <a:srgbClr val="000066"/>
                </a:solidFill>
                <a:cs typeface="Arial" panose="020B0604020202020204" pitchFamily="34" charset="0"/>
              </a:rPr>
              <a:t>ГРУППЫ БОЛЬНЫХ злокачественными опухолями головы и шеи </a:t>
            </a:r>
            <a:r>
              <a:rPr lang="en-US" sz="1600" b="1" cap="all" dirty="0">
                <a:solidFill>
                  <a:srgbClr val="000066"/>
                </a:solidFill>
                <a:cs typeface="Arial" panose="020B0604020202020204" pitchFamily="34" charset="0"/>
              </a:rPr>
              <a:t>T</a:t>
            </a:r>
            <a:r>
              <a:rPr lang="ru-RU" sz="1600" b="1" cap="all" baseline="-25000" dirty="0">
                <a:solidFill>
                  <a:srgbClr val="000066"/>
                </a:solidFill>
                <a:cs typeface="Arial" panose="020B0604020202020204" pitchFamily="34" charset="0"/>
              </a:rPr>
              <a:t>2</a:t>
            </a:r>
            <a:r>
              <a:rPr lang="en-US" sz="1600" b="1" cap="all" baseline="-25000" dirty="0">
                <a:solidFill>
                  <a:srgbClr val="000066"/>
                </a:solidFill>
                <a:cs typeface="Arial" panose="020B0604020202020204" pitchFamily="34" charset="0"/>
              </a:rPr>
              <a:t>-</a:t>
            </a:r>
            <a:r>
              <a:rPr lang="ru-RU" sz="1600" b="1" cap="all" baseline="-25000" dirty="0">
                <a:solidFill>
                  <a:srgbClr val="000066"/>
                </a:solidFill>
                <a:cs typeface="Arial" panose="020B0604020202020204" pitchFamily="34" charset="0"/>
              </a:rPr>
              <a:t>4</a:t>
            </a:r>
            <a:r>
              <a:rPr lang="en-US" sz="1600" b="1" cap="all" dirty="0">
                <a:solidFill>
                  <a:srgbClr val="000066"/>
                </a:solidFill>
                <a:cs typeface="Arial" panose="020B0604020202020204" pitchFamily="34" charset="0"/>
              </a:rPr>
              <a:t>N</a:t>
            </a:r>
            <a:r>
              <a:rPr lang="en-US" sz="1600" b="1" cap="all" baseline="-25000" dirty="0">
                <a:solidFill>
                  <a:srgbClr val="000066"/>
                </a:solidFill>
                <a:cs typeface="Arial" panose="020B0604020202020204" pitchFamily="34" charset="0"/>
              </a:rPr>
              <a:t>0-</a:t>
            </a:r>
            <a:r>
              <a:rPr lang="ru-RU" sz="1600" b="1" cap="all" baseline="-25000" dirty="0">
                <a:solidFill>
                  <a:srgbClr val="000066"/>
                </a:solidFill>
                <a:cs typeface="Arial" panose="020B0604020202020204" pitchFamily="34" charset="0"/>
              </a:rPr>
              <a:t>3</a:t>
            </a:r>
            <a:r>
              <a:rPr lang="en-US" sz="1600" b="1" cap="all" dirty="0">
                <a:solidFill>
                  <a:srgbClr val="000066"/>
                </a:solidFill>
                <a:cs typeface="Arial" panose="020B0604020202020204" pitchFamily="34" charset="0"/>
              </a:rPr>
              <a:t>M</a:t>
            </a:r>
            <a:r>
              <a:rPr lang="en-US" sz="1600" b="1" cap="all" baseline="-25000" dirty="0">
                <a:solidFill>
                  <a:srgbClr val="000066"/>
                </a:solidFill>
                <a:cs typeface="Arial" panose="020B0604020202020204" pitchFamily="34" charset="0"/>
              </a:rPr>
              <a:t>0</a:t>
            </a:r>
            <a:r>
              <a:rPr lang="ru-RU" sz="1600" b="1" cap="all" baseline="-25000" dirty="0">
                <a:solidFill>
                  <a:srgbClr val="000066"/>
                </a:solidFill>
                <a:cs typeface="Arial" panose="020B0604020202020204" pitchFamily="34" charset="0"/>
              </a:rPr>
              <a:t> </a:t>
            </a:r>
            <a:r>
              <a:rPr lang="ru-RU" sz="1600" b="1" cap="all" dirty="0">
                <a:solidFill>
                  <a:srgbClr val="C00000"/>
                </a:solidFill>
                <a:cs typeface="Arial" panose="020B0604020202020204" pitchFamily="34" charset="0"/>
              </a:rPr>
              <a:t>(</a:t>
            </a:r>
            <a:r>
              <a:rPr lang="en-US" sz="1600" b="1" dirty="0">
                <a:solidFill>
                  <a:srgbClr val="C00000"/>
                </a:solidFill>
                <a:cs typeface="Arial" panose="020B0604020202020204" pitchFamily="34" charset="0"/>
              </a:rPr>
              <a:t>n</a:t>
            </a:r>
            <a:r>
              <a:rPr lang="en-US" sz="1600" b="1" cap="all" dirty="0">
                <a:solidFill>
                  <a:srgbClr val="C00000"/>
                </a:solidFill>
                <a:cs typeface="Arial" panose="020B0604020202020204" pitchFamily="34" charset="0"/>
              </a:rPr>
              <a:t>=2</a:t>
            </a:r>
            <a:r>
              <a:rPr lang="ru-RU" sz="1600" b="1" cap="all" dirty="0">
                <a:solidFill>
                  <a:srgbClr val="C00000"/>
                </a:solidFill>
                <a:cs typeface="Arial" panose="020B0604020202020204" pitchFamily="34" charset="0"/>
              </a:rPr>
              <a:t>6</a:t>
            </a:r>
            <a:r>
              <a:rPr lang="en-US" sz="1600" b="1" cap="all" dirty="0">
                <a:solidFill>
                  <a:srgbClr val="C00000"/>
                </a:solidFill>
                <a:cs typeface="Arial" panose="020B0604020202020204" pitchFamily="34" charset="0"/>
              </a:rPr>
              <a:t>0</a:t>
            </a:r>
            <a:r>
              <a:rPr lang="ru-RU" sz="1600" b="1" cap="all" dirty="0">
                <a:solidFill>
                  <a:srgbClr val="C00000"/>
                </a:solidFill>
                <a:cs typeface="Arial" panose="020B0604020202020204" pitchFamily="34" charset="0"/>
              </a:rPr>
              <a:t>)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2169011" y="3925626"/>
            <a:ext cx="1749118" cy="5078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900" dirty="0"/>
              <a:t>Радикальный курс НФТ</a:t>
            </a:r>
          </a:p>
          <a:p>
            <a:pPr algn="ctr"/>
            <a:r>
              <a:rPr lang="ru-RU" sz="900" dirty="0"/>
              <a:t>Курсовая СОД 60-65 </a:t>
            </a:r>
            <a:r>
              <a:rPr lang="ru-RU" sz="900" dirty="0" err="1"/>
              <a:t>изоГр</a:t>
            </a:r>
            <a:endParaRPr lang="ru-RU" sz="900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7468436" y="3872521"/>
            <a:ext cx="1475832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900" dirty="0"/>
              <a:t>Предоперационный курс НТ</a:t>
            </a:r>
          </a:p>
          <a:p>
            <a:pPr algn="ctr"/>
            <a:r>
              <a:rPr lang="ru-RU" sz="900" dirty="0"/>
              <a:t>Курсовая СОД 38-40 </a:t>
            </a:r>
            <a:r>
              <a:rPr lang="ru-RU" sz="900" dirty="0" err="1"/>
              <a:t>изоГр</a:t>
            </a:r>
            <a:endParaRPr lang="ru-RU" sz="900" dirty="0"/>
          </a:p>
        </p:txBody>
      </p:sp>
      <p:cxnSp>
        <p:nvCxnSpPr>
          <p:cNvPr id="35" name="Прямая со стрелкой 34"/>
          <p:cNvCxnSpPr>
            <a:cxnSpLocks/>
            <a:stCxn id="28" idx="2"/>
            <a:endCxn id="42" idx="0"/>
          </p:cNvCxnSpPr>
          <p:nvPr/>
        </p:nvCxnSpPr>
        <p:spPr>
          <a:xfrm flipH="1">
            <a:off x="1595274" y="3094721"/>
            <a:ext cx="738044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cxnSpLocks/>
            <a:stCxn id="28" idx="2"/>
            <a:endCxn id="33" idx="0"/>
          </p:cNvCxnSpPr>
          <p:nvPr/>
        </p:nvCxnSpPr>
        <p:spPr>
          <a:xfrm>
            <a:off x="2333318" y="3094721"/>
            <a:ext cx="710252" cy="8309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stCxn id="29" idx="2"/>
            <a:endCxn id="52" idx="0"/>
          </p:cNvCxnSpPr>
          <p:nvPr/>
        </p:nvCxnSpPr>
        <p:spPr>
          <a:xfrm>
            <a:off x="5251958" y="3066145"/>
            <a:ext cx="1021742" cy="7836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stCxn id="29" idx="2"/>
          </p:cNvCxnSpPr>
          <p:nvPr/>
        </p:nvCxnSpPr>
        <p:spPr>
          <a:xfrm flipH="1">
            <a:off x="4535566" y="3066145"/>
            <a:ext cx="716392" cy="5761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8108169" y="3094721"/>
            <a:ext cx="0" cy="720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>
            <a:off x="10394182" y="3109262"/>
            <a:ext cx="0" cy="720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Скругленный прямоугольник 41"/>
          <p:cNvSpPr/>
          <p:nvPr/>
        </p:nvSpPr>
        <p:spPr>
          <a:xfrm>
            <a:off x="1145246" y="3670785"/>
            <a:ext cx="900056" cy="23979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/>
              <a:t>операция</a:t>
            </a: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986110" y="3685114"/>
            <a:ext cx="922382" cy="23352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/>
              <a:t>операция</a:t>
            </a:r>
          </a:p>
        </p:txBody>
      </p:sp>
      <p:cxnSp>
        <p:nvCxnSpPr>
          <p:cNvPr id="44" name="Прямая со стрелкой 43"/>
          <p:cNvCxnSpPr/>
          <p:nvPr/>
        </p:nvCxnSpPr>
        <p:spPr>
          <a:xfrm>
            <a:off x="8108169" y="4522173"/>
            <a:ext cx="0" cy="720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8139700" y="4738157"/>
            <a:ext cx="1017472" cy="2880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/>
              <a:t>1-2 недели</a:t>
            </a:r>
          </a:p>
        </p:txBody>
      </p:sp>
      <p:cxnSp>
        <p:nvCxnSpPr>
          <p:cNvPr id="46" name="Прямая со стрелкой 45"/>
          <p:cNvCxnSpPr/>
          <p:nvPr/>
        </p:nvCxnSpPr>
        <p:spPr>
          <a:xfrm>
            <a:off x="1721150" y="3958817"/>
            <a:ext cx="0" cy="540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4467219" y="3962489"/>
            <a:ext cx="0" cy="540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847222" y="4067619"/>
            <a:ext cx="873928" cy="17201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/>
              <a:t>10-14 дней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4467219" y="4098333"/>
            <a:ext cx="890676" cy="19470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/>
              <a:t>10-14 дней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3635807" y="4600280"/>
            <a:ext cx="1559329" cy="72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000" dirty="0"/>
              <a:t>Послеоперационный курс  НФТ</a:t>
            </a:r>
          </a:p>
          <a:p>
            <a:pPr algn="ctr"/>
            <a:r>
              <a:rPr lang="ru-RU" sz="1000" dirty="0"/>
              <a:t>Курсовая СОД 46-50 </a:t>
            </a:r>
            <a:r>
              <a:rPr lang="ru-RU" sz="1000" dirty="0" err="1"/>
              <a:t>изоГр</a:t>
            </a:r>
            <a:endParaRPr lang="ru-RU" sz="1000" dirty="0"/>
          </a:p>
        </p:txBody>
      </p:sp>
      <p:sp>
        <p:nvSpPr>
          <p:cNvPr id="51" name="Прямоугольник 50"/>
          <p:cNvSpPr/>
          <p:nvPr/>
        </p:nvSpPr>
        <p:spPr>
          <a:xfrm>
            <a:off x="1025917" y="4547074"/>
            <a:ext cx="1559329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000" dirty="0"/>
              <a:t>Послеоперационный курс  НФТ</a:t>
            </a:r>
          </a:p>
          <a:p>
            <a:pPr algn="ctr"/>
            <a:r>
              <a:rPr lang="ru-RU" sz="1000" dirty="0"/>
              <a:t>Курсовая СОД 46-50 </a:t>
            </a:r>
            <a:r>
              <a:rPr lang="ru-RU" sz="1000" dirty="0" err="1"/>
              <a:t>изоГр</a:t>
            </a:r>
            <a:endParaRPr lang="ru-RU" sz="1000" dirty="0"/>
          </a:p>
        </p:txBody>
      </p:sp>
      <p:sp>
        <p:nvSpPr>
          <p:cNvPr id="52" name="Прямоугольник 51"/>
          <p:cNvSpPr/>
          <p:nvPr/>
        </p:nvSpPr>
        <p:spPr>
          <a:xfrm>
            <a:off x="5399143" y="3849751"/>
            <a:ext cx="1749113" cy="5078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900" dirty="0"/>
              <a:t>Радикальный курс НФТ</a:t>
            </a:r>
          </a:p>
          <a:p>
            <a:pPr algn="ctr"/>
            <a:r>
              <a:rPr lang="ru-RU" sz="900" dirty="0"/>
              <a:t>Курсовая СОД 60-65 </a:t>
            </a:r>
            <a:r>
              <a:rPr lang="ru-RU" sz="900" dirty="0" err="1"/>
              <a:t>изоГр</a:t>
            </a:r>
            <a:endParaRPr lang="ru-RU" sz="900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9568675" y="3872521"/>
            <a:ext cx="1833619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900" dirty="0"/>
              <a:t>Радикальный курс НФТ</a:t>
            </a:r>
          </a:p>
          <a:p>
            <a:pPr algn="ctr"/>
            <a:r>
              <a:rPr lang="ru-RU" sz="900" dirty="0"/>
              <a:t>Курсовая СОД </a:t>
            </a:r>
            <a:r>
              <a:rPr lang="en-US" sz="900" dirty="0"/>
              <a:t>60-65 </a:t>
            </a:r>
            <a:r>
              <a:rPr lang="ru-RU" sz="900" dirty="0" err="1"/>
              <a:t>изоГр</a:t>
            </a:r>
            <a:endParaRPr lang="ru-RU" sz="900" dirty="0"/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7641197" y="5284756"/>
            <a:ext cx="933943" cy="27644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/>
              <a:t>операция</a:t>
            </a:r>
          </a:p>
        </p:txBody>
      </p:sp>
    </p:spTree>
    <p:extLst>
      <p:ext uri="{BB962C8B-B14F-4D97-AF65-F5344CB8AC3E}">
        <p14:creationId xmlns:p14="http://schemas.microsoft.com/office/powerpoint/2010/main" val="21799245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F:\Сканы\иванов4.png"/>
          <p:cNvPicPr/>
          <p:nvPr/>
        </p:nvPicPr>
        <p:blipFill>
          <a:blip r:embed="rId2" cstate="print"/>
          <a:srcRect t="9595" r="6144" b="20240"/>
          <a:stretch>
            <a:fillRect/>
          </a:stretch>
        </p:blipFill>
        <p:spPr bwMode="auto">
          <a:xfrm>
            <a:off x="7326235" y="1620981"/>
            <a:ext cx="3452602" cy="3367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79"/>
          <p:cNvSpPr txBox="1">
            <a:spLocks noChangeArrowheads="1"/>
          </p:cNvSpPr>
          <p:nvPr/>
        </p:nvSpPr>
        <p:spPr bwMode="auto">
          <a:xfrm>
            <a:off x="1971698" y="1379094"/>
            <a:ext cx="2236788" cy="5318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Направления пучков быстрых нейтронов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cxnSp>
        <p:nvCxnSpPr>
          <p:cNvPr id="11" name="Прямая со стрелкой 10"/>
          <p:cNvCxnSpPr>
            <a:stCxn id="10" idx="2"/>
          </p:cNvCxnSpPr>
          <p:nvPr/>
        </p:nvCxnSpPr>
        <p:spPr>
          <a:xfrm>
            <a:off x="3090092" y="1910907"/>
            <a:ext cx="4806999" cy="10539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10" idx="2"/>
          </p:cNvCxnSpPr>
          <p:nvPr/>
        </p:nvCxnSpPr>
        <p:spPr>
          <a:xfrm>
            <a:off x="3090092" y="1910907"/>
            <a:ext cx="4737726" cy="18852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 Box 81"/>
          <p:cNvSpPr txBox="1">
            <a:spLocks noChangeArrowheads="1"/>
          </p:cNvSpPr>
          <p:nvPr/>
        </p:nvSpPr>
        <p:spPr bwMode="auto">
          <a:xfrm>
            <a:off x="7210528" y="5739154"/>
            <a:ext cx="2146300" cy="7366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Точки для расчета лучевой нагрузки на критические органы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cxnSp>
        <p:nvCxnSpPr>
          <p:cNvPr id="14" name="Прямая со стрелкой 13"/>
          <p:cNvCxnSpPr>
            <a:stCxn id="13" idx="0"/>
          </p:cNvCxnSpPr>
          <p:nvPr/>
        </p:nvCxnSpPr>
        <p:spPr>
          <a:xfrm flipV="1">
            <a:off x="8283678" y="3726873"/>
            <a:ext cx="1068140" cy="201228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5" name="Рисунок 14" descr="G:\Фото больных\Рогозина\срез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145" y="3782292"/>
            <a:ext cx="4082195" cy="2881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 стрелкой 15"/>
          <p:cNvCxnSpPr>
            <a:stCxn id="10" idx="2"/>
          </p:cNvCxnSpPr>
          <p:nvPr/>
        </p:nvCxnSpPr>
        <p:spPr>
          <a:xfrm flipH="1">
            <a:off x="3061855" y="1910907"/>
            <a:ext cx="28237" cy="21484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13" idx="1"/>
          </p:cNvCxnSpPr>
          <p:nvPr/>
        </p:nvCxnSpPr>
        <p:spPr>
          <a:xfrm flipH="1" flipV="1">
            <a:off x="2660073" y="5140036"/>
            <a:ext cx="4550455" cy="96741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3"/>
            <a:ext cx="8623545" cy="1016397"/>
          </a:xfrm>
        </p:spPr>
        <p:txBody>
          <a:bodyPr>
            <a:noAutofit/>
          </a:bodyPr>
          <a:lstStyle/>
          <a:p>
            <a:r>
              <a:rPr lang="ru-RU" sz="1800" cap="none" dirty="0">
                <a:latin typeface="Arial" panose="020B0604020202020204" pitchFamily="34" charset="0"/>
                <a:cs typeface="Arial" panose="020B0604020202020204" pitchFamily="34" charset="0"/>
              </a:rPr>
              <a:t>ТОПОМЕТРИЧЕСКАЯ ПРЕДЛУЧЕВАЯ ПОДГОТОВКА </a:t>
            </a:r>
            <a:r>
              <a:rPr lang="ru-RU" sz="1800" cap="none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cap="none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cap="none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800" cap="none" dirty="0">
                <a:latin typeface="Arial" panose="020B0604020202020204" pitchFamily="34" charset="0"/>
                <a:cs typeface="Arial" panose="020B0604020202020204" pitchFamily="34" charset="0"/>
              </a:rPr>
              <a:t>ДОЗИМЕТРИЧЕСКОЕ ПЛАНИРОВАНИЕ СЕАНСОВ НЕЙТРОННОЙ ТЕРАПИИ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Номер слайда 2">
            <a:extLst>
              <a:ext uri="{FF2B5EF4-FFF2-40B4-BE49-F238E27FC236}">
                <a16:creationId xmlns:a16="http://schemas.microsoft.com/office/drawing/2014/main" id="{2AEAC917-8213-4303-8A7A-566D6633CB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83761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74413" y="1452210"/>
            <a:ext cx="5232978" cy="31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1" name="Текст 6"/>
          <p:cNvSpPr txBox="1"/>
          <p:nvPr/>
        </p:nvSpPr>
        <p:spPr>
          <a:xfrm>
            <a:off x="465512" y="1318597"/>
            <a:ext cx="4974849" cy="3062286"/>
          </a:xfrm>
          <a:prstGeom prst="rect">
            <a:avLst/>
          </a:prstGeom>
          <a:noFill/>
          <a:ln w="9360">
            <a:noFill/>
          </a:ln>
        </p:spPr>
        <p:txBody>
          <a:bodyPr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u="sng" spc="-1" dirty="0">
                <a:ea typeface="+mn-ea"/>
                <a:cs typeface="+mn-cs"/>
              </a:rPr>
              <a:t>Первый режим фракционирования</a:t>
            </a:r>
            <a:r>
              <a:rPr lang="ru-RU" spc="-1" dirty="0">
                <a:ea typeface="+mn-ea"/>
                <a:cs typeface="+mn-cs"/>
              </a:rPr>
              <a:t>: </a:t>
            </a:r>
            <a:endParaRPr lang="ru-RU" b="1" spc="-1" dirty="0">
              <a:ea typeface="+mn-ea"/>
              <a:cs typeface="+mn-cs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РОД 1,2 - 1,4 Гр</a:t>
            </a:r>
            <a:endParaRPr lang="ru-RU" b="1" spc="-1" dirty="0">
              <a:ea typeface="+mn-ea"/>
              <a:cs typeface="+mn-cs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СОД 8-12 Гр (40-50 </a:t>
            </a:r>
            <a:r>
              <a:rPr lang="ru-RU" spc="-1" dirty="0" err="1">
                <a:ea typeface="+mn-ea"/>
                <a:cs typeface="+mn-cs"/>
              </a:rPr>
              <a:t>изоГр</a:t>
            </a:r>
            <a:r>
              <a:rPr lang="ru-RU" spc="-1" dirty="0">
                <a:ea typeface="+mn-ea"/>
                <a:cs typeface="+mn-cs"/>
              </a:rPr>
              <a:t>) </a:t>
            </a:r>
            <a:endParaRPr lang="ru-RU" b="1" spc="-1" dirty="0">
              <a:ea typeface="+mn-ea"/>
              <a:cs typeface="+mn-cs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Длительность лечения</a:t>
            </a:r>
            <a:endParaRPr lang="ru-RU" b="1" spc="-1" dirty="0">
              <a:ea typeface="+mn-ea"/>
              <a:cs typeface="+mn-cs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4-6 недель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b="1" spc="-1" dirty="0">
              <a:ea typeface="+mn-ea"/>
              <a:cs typeface="+mn-cs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u="sng" spc="-1" dirty="0">
                <a:ea typeface="+mn-ea"/>
                <a:cs typeface="+mn-cs"/>
              </a:rPr>
              <a:t>Второй режим фракционирования:</a:t>
            </a:r>
            <a:endParaRPr lang="ru-RU" b="1" spc="-1" dirty="0">
              <a:ea typeface="+mn-ea"/>
              <a:cs typeface="+mn-cs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РОД -1,8-2,4 Гр, </a:t>
            </a:r>
            <a:endParaRPr lang="ru-RU" b="1" spc="-1" dirty="0">
              <a:ea typeface="+mn-ea"/>
              <a:cs typeface="+mn-cs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3-5 фракций быстрых нейтронов</a:t>
            </a:r>
            <a:endParaRPr lang="ru-RU" b="1" spc="-1" dirty="0">
              <a:ea typeface="+mn-ea"/>
              <a:cs typeface="+mn-cs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СОД 5,4 - 8 Гр (26 - 40 </a:t>
            </a:r>
            <a:r>
              <a:rPr lang="ru-RU" spc="-1" dirty="0" err="1">
                <a:ea typeface="+mn-ea"/>
                <a:cs typeface="+mn-cs"/>
              </a:rPr>
              <a:t>изоГр</a:t>
            </a:r>
            <a:r>
              <a:rPr lang="ru-RU" spc="-1" dirty="0">
                <a:ea typeface="+mn-ea"/>
                <a:cs typeface="+mn-cs"/>
              </a:rPr>
              <a:t>) </a:t>
            </a:r>
            <a:endParaRPr lang="ru-RU" b="1" spc="-1" dirty="0">
              <a:ea typeface="+mn-ea"/>
              <a:cs typeface="+mn-cs"/>
            </a:endParaRPr>
          </a:p>
        </p:txBody>
      </p:sp>
      <p:sp>
        <p:nvSpPr>
          <p:cNvPr id="352" name="Прямоугольник 7"/>
          <p:cNvSpPr/>
          <p:nvPr/>
        </p:nvSpPr>
        <p:spPr>
          <a:xfrm rot="21030000">
            <a:off x="6203982" y="2158190"/>
            <a:ext cx="736600" cy="2301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53" name="Текст 7"/>
          <p:cNvSpPr/>
          <p:nvPr/>
        </p:nvSpPr>
        <p:spPr>
          <a:xfrm>
            <a:off x="468428" y="4591997"/>
            <a:ext cx="4212552" cy="1321985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marL="179280" eaLnBrk="1" fontAlgn="auto" hangingPunct="1">
              <a:spcBef>
                <a:spcPts val="320"/>
              </a:spcBef>
              <a:spcAft>
                <a:spcPts val="0"/>
              </a:spcAft>
              <a:defRPr/>
            </a:pPr>
            <a:endParaRPr lang="ru-RU" sz="1400" spc="-1" dirty="0"/>
          </a:p>
          <a:p>
            <a:pPr marL="179280" lvl="1" indent="-216000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083151"/>
              </a:buClr>
              <a:buFont typeface="Arial"/>
              <a:buChar char="•"/>
              <a:defRPr/>
            </a:pPr>
            <a:r>
              <a:rPr lang="ru-RU" sz="1400" spc="-1" dirty="0">
                <a:latin typeface="Arial" panose="020B0604020202020204" pitchFamily="34" charset="0"/>
                <a:cs typeface="Arial" panose="020B0604020202020204" pitchFamily="34" charset="0"/>
              </a:rPr>
              <a:t>РИП – 110 см</a:t>
            </a:r>
          </a:p>
          <a:p>
            <a:pPr marL="179280" lvl="1" indent="-216000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083151"/>
              </a:buClr>
              <a:buFont typeface="Arial"/>
              <a:buChar char="•"/>
              <a:defRPr/>
            </a:pPr>
            <a:r>
              <a:rPr lang="ru-RU" sz="1400" spc="-1" dirty="0">
                <a:latin typeface="Arial" panose="020B0604020202020204" pitchFamily="34" charset="0"/>
                <a:cs typeface="Arial" panose="020B0604020202020204" pitchFamily="34" charset="0"/>
              </a:rPr>
              <a:t>Интервал между сеансами 48-72 часа</a:t>
            </a:r>
          </a:p>
          <a:p>
            <a:pPr marL="179280" lvl="1" indent="-216000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083151"/>
              </a:buClr>
              <a:buFont typeface="Arial"/>
              <a:buChar char="•"/>
              <a:defRPr/>
            </a:pPr>
            <a:r>
              <a:rPr lang="ru-RU" sz="1400" spc="-1" dirty="0">
                <a:latin typeface="Arial" panose="020B0604020202020204" pitchFamily="34" charset="0"/>
                <a:cs typeface="Arial" panose="020B0604020202020204" pitchFamily="34" charset="0"/>
              </a:rPr>
              <a:t>2 фракции в неделю</a:t>
            </a:r>
          </a:p>
          <a:p>
            <a:pPr marL="179280" lvl="1" indent="-216000" eaLnBrk="1" fontAlgn="auto" hangingPunct="1">
              <a:spcBef>
                <a:spcPts val="320"/>
              </a:spcBef>
              <a:spcAft>
                <a:spcPts val="0"/>
              </a:spcAft>
              <a:buClr>
                <a:srgbClr val="083151"/>
              </a:buClr>
              <a:buFont typeface="Arial"/>
              <a:buChar char="•"/>
              <a:defRPr/>
            </a:pPr>
            <a:r>
              <a:rPr lang="ru-RU" sz="1400" spc="-1" dirty="0">
                <a:latin typeface="Arial" panose="020B0604020202020204" pitchFamily="34" charset="0"/>
                <a:cs typeface="Arial" panose="020B0604020202020204" pitchFamily="34" charset="0"/>
              </a:rPr>
              <a:t>Размеры полей - от 6х6 до 10х10 см</a:t>
            </a:r>
          </a:p>
        </p:txBody>
      </p:sp>
      <p:sp>
        <p:nvSpPr>
          <p:cNvPr id="354" name="Номер слайда 3"/>
          <p:cNvSpPr/>
          <p:nvPr/>
        </p:nvSpPr>
        <p:spPr>
          <a:xfrm>
            <a:off x="11277600" y="6172200"/>
            <a:ext cx="882651" cy="68580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fld id="{47F3FE40-B279-4F6E-8A49-A8FD93AA5AC0}" type="slidenum">
              <a:rPr lang="ru-RU">
                <a:solidFill>
                  <a:srgbClr val="FFFFFF"/>
                </a:solidFill>
              </a:rPr>
              <a:pPr algn="ctr" eaLnBrk="1" hangingPunct="1">
                <a:defRPr/>
              </a:pPr>
              <a:t>21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46284" y="236284"/>
            <a:ext cx="7861545" cy="508340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Режимы нейтронной терапии</a:t>
            </a:r>
          </a:p>
        </p:txBody>
      </p:sp>
      <p:sp>
        <p:nvSpPr>
          <p:cNvPr id="12" name="Номер слайда 2">
            <a:extLst>
              <a:ext uri="{FF2B5EF4-FFF2-40B4-BE49-F238E27FC236}">
                <a16:creationId xmlns:a16="http://schemas.microsoft.com/office/drawing/2014/main" id="{81AC7F1E-47C9-462A-A360-9275A8E58F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21</a:t>
            </a:fld>
            <a:endParaRPr lang="ru-RU" dirty="0"/>
          </a:p>
        </p:txBody>
      </p:sp>
      <p:graphicFrame>
        <p:nvGraphicFramePr>
          <p:cNvPr id="10" name="Object 1"/>
          <p:cNvGraphicFramePr>
            <a:graphicFrameLocks noChangeAspect="1"/>
          </p:cNvGraphicFramePr>
          <p:nvPr/>
        </p:nvGraphicFramePr>
        <p:xfrm>
          <a:off x="4750024" y="5703454"/>
          <a:ext cx="66675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24" name="Формула" r:id="rId4" imgW="3378200" imgH="431800" progId="">
                  <p:embed/>
                </p:oleObj>
              </mc:Choice>
              <mc:Fallback>
                <p:oleObj name="Формула" r:id="rId4" imgW="3378200" imgH="431800" progId="">
                  <p:embed/>
                  <p:pic>
                    <p:nvPicPr>
                      <p:cNvPr id="0" name="Picture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0024" y="5703454"/>
                        <a:ext cx="6667500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4750024" y="4728522"/>
            <a:ext cx="70817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Расчет курсовой дозы нейтронной терапии на мишень проводился с помощью модифицированной модели ВДФ по формуле: </a:t>
            </a:r>
          </a:p>
        </p:txBody>
      </p:sp>
    </p:spTree>
    <p:extLst>
      <p:ext uri="{BB962C8B-B14F-4D97-AF65-F5344CB8AC3E}">
        <p14:creationId xmlns:p14="http://schemas.microsoft.com/office/powerpoint/2010/main" val="223437246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3" y="236283"/>
            <a:ext cx="8993659" cy="1222403"/>
          </a:xfrm>
        </p:spPr>
        <p:txBody>
          <a:bodyPr>
            <a:no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Комбинированное лечение с послеоперационным курсом нейтронно-фотонной терапии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больных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раком </a:t>
            </a:r>
            <a:r>
              <a:rPr lang="ru-RU" sz="240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слюнных желез</a:t>
            </a:r>
          </a:p>
        </p:txBody>
      </p:sp>
      <p:sp>
        <p:nvSpPr>
          <p:cNvPr id="18" name="Номер слайда 2">
            <a:extLst>
              <a:ext uri="{FF2B5EF4-FFF2-40B4-BE49-F238E27FC236}">
                <a16:creationId xmlns:a16="http://schemas.microsoft.com/office/drawing/2014/main" id="{2AEAC917-8213-4303-8A7A-566D6633CB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22</a:t>
            </a:fld>
            <a:endParaRPr lang="ru-RU" dirty="0"/>
          </a:p>
        </p:txBody>
      </p:sp>
      <p:sp>
        <p:nvSpPr>
          <p:cNvPr id="19" name="Прямоугольник с двумя скругленными соседними углами 17">
            <a:extLst>
              <a:ext uri="{FF2B5EF4-FFF2-40B4-BE49-F238E27FC236}">
                <a16:creationId xmlns:a16="http://schemas.microsoft.com/office/drawing/2014/main" id="{83E99EAF-3397-4DA8-AFDF-214F68CB372E}"/>
              </a:ext>
            </a:extLst>
          </p:cNvPr>
          <p:cNvSpPr/>
          <p:nvPr/>
        </p:nvSpPr>
        <p:spPr>
          <a:xfrm>
            <a:off x="1728480" y="1996560"/>
            <a:ext cx="1114560" cy="564840"/>
          </a:xfrm>
          <a:prstGeom prst="round2SameRect">
            <a:avLst>
              <a:gd name="adj1" fmla="val 16667"/>
              <a:gd name="adj2" fmla="val 0"/>
            </a:avLst>
          </a:prstGeom>
          <a:gradFill rotWithShape="0">
            <a:gsLst>
              <a:gs pos="0">
                <a:srgbClr val="CC6D20"/>
              </a:gs>
              <a:gs pos="100000">
                <a:srgbClr val="FF9033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>
                <a:solidFill>
                  <a:srgbClr val="FFFFFF"/>
                </a:solidFill>
                <a:latin typeface="Calibri"/>
              </a:rPr>
              <a:t>1 этап</a:t>
            </a:r>
            <a:endParaRPr lang="ru-RU" sz="1600" spc="-1"/>
          </a:p>
        </p:txBody>
      </p:sp>
      <p:sp>
        <p:nvSpPr>
          <p:cNvPr id="21" name="Text Box 11">
            <a:extLst>
              <a:ext uri="{FF2B5EF4-FFF2-40B4-BE49-F238E27FC236}">
                <a16:creationId xmlns:a16="http://schemas.microsoft.com/office/drawing/2014/main" id="{A3D4A8F4-0036-4C84-9A9D-8C010E0C4CC8}"/>
              </a:ext>
            </a:extLst>
          </p:cNvPr>
          <p:cNvSpPr/>
          <p:nvPr/>
        </p:nvSpPr>
        <p:spPr>
          <a:xfrm>
            <a:off x="4580640" y="1863720"/>
            <a:ext cx="2596320" cy="398655"/>
          </a:xfrm>
          <a:prstGeom prst="rect">
            <a:avLst/>
          </a:prstGeom>
          <a:gradFill rotWithShape="0">
            <a:gsLst>
              <a:gs pos="0">
                <a:srgbClr val="2988A1"/>
              </a:gs>
              <a:gs pos="100000">
                <a:srgbClr val="36B0D1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spc="-1" dirty="0">
                <a:solidFill>
                  <a:srgbClr val="FFFFFF"/>
                </a:solidFill>
                <a:latin typeface="Calibri"/>
              </a:rPr>
              <a:t>Удаление опухоли</a:t>
            </a:r>
            <a:endParaRPr lang="ru-RU" sz="2000" spc="-1" dirty="0"/>
          </a:p>
        </p:txBody>
      </p:sp>
      <p:sp>
        <p:nvSpPr>
          <p:cNvPr id="22" name="Прямоугольник с двумя скругленными соседними углами 18">
            <a:extLst>
              <a:ext uri="{FF2B5EF4-FFF2-40B4-BE49-F238E27FC236}">
                <a16:creationId xmlns:a16="http://schemas.microsoft.com/office/drawing/2014/main" id="{80DEEA5D-9912-4300-ADFC-64DB6376DCFD}"/>
              </a:ext>
            </a:extLst>
          </p:cNvPr>
          <p:cNvSpPr/>
          <p:nvPr/>
        </p:nvSpPr>
        <p:spPr>
          <a:xfrm>
            <a:off x="1747200" y="4313880"/>
            <a:ext cx="1114560" cy="564840"/>
          </a:xfrm>
          <a:prstGeom prst="round2SameRect">
            <a:avLst>
              <a:gd name="adj1" fmla="val 16667"/>
              <a:gd name="adj2" fmla="val 0"/>
            </a:avLst>
          </a:prstGeom>
          <a:gradFill rotWithShape="0">
            <a:gsLst>
              <a:gs pos="0">
                <a:srgbClr val="CC6D20"/>
              </a:gs>
              <a:gs pos="100000">
                <a:srgbClr val="FF9033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>
                <a:solidFill>
                  <a:srgbClr val="FFFFFF"/>
                </a:solidFill>
                <a:latin typeface="Calibri"/>
              </a:rPr>
              <a:t>2 этап</a:t>
            </a:r>
            <a:endParaRPr lang="ru-RU" sz="1600" spc="-1"/>
          </a:p>
        </p:txBody>
      </p:sp>
      <p:sp>
        <p:nvSpPr>
          <p:cNvPr id="23" name="Text Box 6">
            <a:extLst>
              <a:ext uri="{FF2B5EF4-FFF2-40B4-BE49-F238E27FC236}">
                <a16:creationId xmlns:a16="http://schemas.microsoft.com/office/drawing/2014/main" id="{0FB86457-3335-4F58-A8BB-C435B15772B1}"/>
              </a:ext>
            </a:extLst>
          </p:cNvPr>
          <p:cNvSpPr/>
          <p:nvPr/>
        </p:nvSpPr>
        <p:spPr>
          <a:xfrm>
            <a:off x="3949701" y="3630613"/>
            <a:ext cx="4042833" cy="1578466"/>
          </a:xfrm>
          <a:prstGeom prst="rect">
            <a:avLst/>
          </a:prstGeom>
          <a:solidFill>
            <a:srgbClr val="FFFFFF"/>
          </a:solidFill>
          <a:ln>
            <a:solidFill>
              <a:srgbClr val="4BACC6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1001"/>
              </a:spcBef>
              <a:spcAft>
                <a:spcPts val="0"/>
              </a:spcAft>
              <a:defRPr/>
            </a:pPr>
            <a:r>
              <a:rPr lang="ru-RU" sz="2000" b="1" spc="-1">
                <a:solidFill>
                  <a:srgbClr val="FF0000"/>
                </a:solidFill>
                <a:latin typeface="Calibri"/>
              </a:rPr>
              <a:t>Нейтронная терапия </a:t>
            </a:r>
            <a:r>
              <a:rPr lang="ru-RU" sz="2000" b="1" spc="-1">
                <a:solidFill>
                  <a:srgbClr val="000000"/>
                </a:solidFill>
                <a:latin typeface="Calibri"/>
              </a:rPr>
              <a:t>РОД= 1,4-2,4 Гр, 2 фракции в неделю </a:t>
            </a:r>
            <a:endParaRPr lang="ru-RU" sz="2000" spc="-1"/>
          </a:p>
          <a:p>
            <a:pPr algn="ctr" eaLnBrk="1" fontAlgn="auto" hangingPunct="1">
              <a:spcBef>
                <a:spcPts val="1001"/>
              </a:spcBef>
              <a:spcAft>
                <a:spcPts val="0"/>
              </a:spcAft>
              <a:defRPr/>
            </a:pPr>
            <a:r>
              <a:rPr lang="ru-RU" sz="2000" b="1" spc="-1">
                <a:solidFill>
                  <a:srgbClr val="000000"/>
                </a:solidFill>
                <a:latin typeface="Calibri"/>
              </a:rPr>
              <a:t>СОД</a:t>
            </a:r>
            <a:r>
              <a:rPr lang="en-US" sz="2000" b="1" spc="-1">
                <a:solidFill>
                  <a:srgbClr val="000000"/>
                </a:solidFill>
                <a:latin typeface="Calibri"/>
              </a:rPr>
              <a:t>= </a:t>
            </a:r>
            <a:r>
              <a:rPr lang="ru-RU" sz="2000" b="1" spc="-1">
                <a:solidFill>
                  <a:srgbClr val="000000"/>
                </a:solidFill>
                <a:latin typeface="Calibri"/>
              </a:rPr>
              <a:t>3,2-7,2 Гр</a:t>
            </a:r>
            <a:endParaRPr lang="ru-RU" sz="2000" spc="-1"/>
          </a:p>
          <a:p>
            <a:pPr algn="ctr" eaLnBrk="1" fontAlgn="auto" hangingPunct="1">
              <a:spcBef>
                <a:spcPts val="1001"/>
              </a:spcBef>
              <a:spcAft>
                <a:spcPts val="0"/>
              </a:spcAft>
              <a:defRPr/>
            </a:pPr>
            <a:r>
              <a:rPr lang="ru-RU" sz="2000" b="1" spc="-1">
                <a:solidFill>
                  <a:srgbClr val="000000"/>
                </a:solidFill>
                <a:latin typeface="Calibri"/>
              </a:rPr>
              <a:t>±ДГТ</a:t>
            </a:r>
            <a:r>
              <a:rPr lang="en-US" sz="2000" b="1" spc="-1">
                <a:solidFill>
                  <a:srgbClr val="000000"/>
                </a:solidFill>
                <a:latin typeface="Calibri"/>
              </a:rPr>
              <a:t> </a:t>
            </a:r>
            <a:endParaRPr lang="ru-RU" sz="2000" spc="-1"/>
          </a:p>
        </p:txBody>
      </p:sp>
      <p:sp>
        <p:nvSpPr>
          <p:cNvPr id="25" name="Text Box 12">
            <a:extLst>
              <a:ext uri="{FF2B5EF4-FFF2-40B4-BE49-F238E27FC236}">
                <a16:creationId xmlns:a16="http://schemas.microsoft.com/office/drawing/2014/main" id="{C9E063A8-4085-41F3-BF35-446E4C197411}"/>
              </a:ext>
            </a:extLst>
          </p:cNvPr>
          <p:cNvSpPr/>
          <p:nvPr/>
        </p:nvSpPr>
        <p:spPr>
          <a:xfrm>
            <a:off x="4780644" y="5486402"/>
            <a:ext cx="5566833" cy="395287"/>
          </a:xfrm>
          <a:prstGeom prst="rect">
            <a:avLst/>
          </a:prstGeom>
          <a:solidFill>
            <a:srgbClr val="4BACC6"/>
          </a:solidFill>
          <a:ln>
            <a:solidFill>
              <a:srgbClr val="FFFFFF"/>
            </a:solidFill>
            <a:round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1001"/>
              </a:spcBef>
              <a:spcAft>
                <a:spcPts val="0"/>
              </a:spcAft>
              <a:defRPr/>
            </a:pPr>
            <a:r>
              <a:rPr lang="ru-RU" sz="2000" b="1" spc="-1" dirty="0">
                <a:solidFill>
                  <a:srgbClr val="FFFFFF"/>
                </a:solidFill>
                <a:latin typeface="Calibri"/>
              </a:rPr>
              <a:t>Курсовая доза – 46-50 </a:t>
            </a:r>
            <a:r>
              <a:rPr lang="ru-RU" sz="2000" b="1" spc="-1" dirty="0" err="1">
                <a:solidFill>
                  <a:srgbClr val="FFFFFF"/>
                </a:solidFill>
                <a:latin typeface="Calibri"/>
              </a:rPr>
              <a:t>изоГр</a:t>
            </a:r>
            <a:r>
              <a:rPr lang="ru-RU" sz="2000" spc="-1" dirty="0">
                <a:solidFill>
                  <a:srgbClr val="FFFFFF"/>
                </a:solidFill>
                <a:latin typeface="Calibri"/>
              </a:rPr>
              <a:t> </a:t>
            </a:r>
            <a:endParaRPr lang="ru-RU" sz="2000" spc="-1" dirty="0"/>
          </a:p>
        </p:txBody>
      </p:sp>
      <p:sp>
        <p:nvSpPr>
          <p:cNvPr id="26" name="AutoShape 13">
            <a:extLst>
              <a:ext uri="{FF2B5EF4-FFF2-40B4-BE49-F238E27FC236}">
                <a16:creationId xmlns:a16="http://schemas.microsoft.com/office/drawing/2014/main" id="{9BC61222-85C3-4A8B-9F60-329A603E82FD}"/>
              </a:ext>
            </a:extLst>
          </p:cNvPr>
          <p:cNvSpPr/>
          <p:nvPr/>
        </p:nvSpPr>
        <p:spPr>
          <a:xfrm>
            <a:off x="5650560" y="2561400"/>
            <a:ext cx="456960" cy="949320"/>
          </a:xfrm>
          <a:prstGeom prst="down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rgbClr val="2988A1"/>
              </a:gs>
              <a:gs pos="100000">
                <a:srgbClr val="36B0D1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394826355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4"/>
            <a:ext cx="8761578" cy="508340"/>
          </a:xfrm>
        </p:spPr>
        <p:txBody>
          <a:bodyPr>
            <a:no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КОМБИНИРОВАННОЕ ЛЕЧЕНИЕ</a:t>
            </a:r>
          </a:p>
        </p:txBody>
      </p:sp>
      <p:sp>
        <p:nvSpPr>
          <p:cNvPr id="18" name="Номер слайда 2">
            <a:extLst>
              <a:ext uri="{FF2B5EF4-FFF2-40B4-BE49-F238E27FC236}">
                <a16:creationId xmlns:a16="http://schemas.microsoft.com/office/drawing/2014/main" id="{2AEAC917-8213-4303-8A7A-566D6633CB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23</a:t>
            </a:fld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42F7CB-4B37-4FD2-945A-9F57B277C724}"/>
              </a:ext>
            </a:extLst>
          </p:cNvPr>
          <p:cNvSpPr txBox="1"/>
          <p:nvPr/>
        </p:nvSpPr>
        <p:spPr>
          <a:xfrm>
            <a:off x="228726" y="932181"/>
            <a:ext cx="11416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spc="-1" dirty="0">
                <a:solidFill>
                  <a:srgbClr val="FF0000"/>
                </a:solidFill>
              </a:rPr>
              <a:t>Общая</a:t>
            </a:r>
            <a:r>
              <a:rPr lang="ru-RU" sz="1800" b="1" spc="-1" dirty="0"/>
              <a:t> и </a:t>
            </a:r>
            <a:r>
              <a:rPr lang="ru-RU" sz="1800" b="1" spc="-1" dirty="0" err="1">
                <a:solidFill>
                  <a:srgbClr val="FF0000"/>
                </a:solidFill>
              </a:rPr>
              <a:t>безрецидивная</a:t>
            </a:r>
            <a:r>
              <a:rPr lang="ru-RU" sz="1800" b="1" spc="-1" dirty="0">
                <a:solidFill>
                  <a:srgbClr val="FF0000"/>
                </a:solidFill>
              </a:rPr>
              <a:t> </a:t>
            </a:r>
            <a:r>
              <a:rPr lang="ru-RU" sz="1800" b="1" spc="-1" dirty="0"/>
              <a:t>выживаемость больных </a:t>
            </a:r>
            <a:r>
              <a:rPr lang="ru-RU" sz="1800" b="1" spc="-1" dirty="0">
                <a:solidFill>
                  <a:srgbClr val="FF0000"/>
                </a:solidFill>
              </a:rPr>
              <a:t>раком слюнных желез </a:t>
            </a:r>
            <a:r>
              <a:rPr lang="ru-RU" sz="1800" b="1" spc="-1" dirty="0"/>
              <a:t>после </a:t>
            </a:r>
            <a:r>
              <a:rPr lang="ru-RU" sz="1800" b="1" spc="-1" dirty="0" smtClean="0"/>
              <a:t>комбинированного  </a:t>
            </a:r>
            <a:r>
              <a:rPr lang="ru-RU" sz="1800" b="1" spc="-1" dirty="0"/>
              <a:t>лечения с </a:t>
            </a:r>
            <a:r>
              <a:rPr lang="ru-RU" sz="1800" b="1" spc="-1" dirty="0" smtClean="0"/>
              <a:t>послеоперационным применением </a:t>
            </a:r>
            <a:r>
              <a:rPr lang="ru-RU" sz="1800" b="1" spc="-1" dirty="0"/>
              <a:t>быстрых нейтронов</a:t>
            </a:r>
          </a:p>
        </p:txBody>
      </p:sp>
      <p:graphicFrame>
        <p:nvGraphicFramePr>
          <p:cNvPr id="14" name="Object 177">
            <a:extLst>
              <a:ext uri="{FF2B5EF4-FFF2-40B4-BE49-F238E27FC236}">
                <a16:creationId xmlns:a16="http://schemas.microsoft.com/office/drawing/2014/main" id="{E6B8222B-28F5-4C7D-9084-21B48443BFD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5214105"/>
              </p:ext>
            </p:extLst>
          </p:nvPr>
        </p:nvGraphicFramePr>
        <p:xfrm>
          <a:off x="372380" y="1652931"/>
          <a:ext cx="4460461" cy="2675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91" r:id="rId3" imgW="3247560" imgH="2912040" progId="STATISTICA.Graph">
                  <p:embed/>
                </p:oleObj>
              </mc:Choice>
              <mc:Fallback>
                <p:oleObj r:id="rId3" imgW="3247560" imgH="2912040" progId="STATISTICA.Graph">
                  <p:embed/>
                  <p:pic>
                    <p:nvPicPr>
                      <p:cNvPr id="0" name="Picture 1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380" y="1652931"/>
                        <a:ext cx="4460461" cy="2675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Прямоугольник 13">
            <a:extLst>
              <a:ext uri="{FF2B5EF4-FFF2-40B4-BE49-F238E27FC236}">
                <a16:creationId xmlns:a16="http://schemas.microsoft.com/office/drawing/2014/main" id="{CDD0CCAA-A755-4755-A434-A9039193CFC9}"/>
              </a:ext>
            </a:extLst>
          </p:cNvPr>
          <p:cNvSpPr/>
          <p:nvPr/>
        </p:nvSpPr>
        <p:spPr>
          <a:xfrm>
            <a:off x="2772680" y="2155072"/>
            <a:ext cx="1331560" cy="3371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000000"/>
                </a:solidFill>
              </a:rPr>
              <a:t>р=0,02493</a:t>
            </a:r>
            <a:endParaRPr lang="ru-RU" sz="1600" spc="-1" dirty="0"/>
          </a:p>
        </p:txBody>
      </p:sp>
      <p:graphicFrame>
        <p:nvGraphicFramePr>
          <p:cNvPr id="22" name="Object 155">
            <a:extLst>
              <a:ext uri="{FF2B5EF4-FFF2-40B4-BE49-F238E27FC236}">
                <a16:creationId xmlns:a16="http://schemas.microsoft.com/office/drawing/2014/main" id="{BC445365-B3B1-4725-AB8D-9D68D7CB072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8894578"/>
              </p:ext>
            </p:extLst>
          </p:nvPr>
        </p:nvGraphicFramePr>
        <p:xfrm>
          <a:off x="7185004" y="1491428"/>
          <a:ext cx="4460462" cy="2675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92" r:id="rId5" imgW="3239640" imgH="2879640" progId="STATISTICA.Graph">
                  <p:embed/>
                </p:oleObj>
              </mc:Choice>
              <mc:Fallback>
                <p:oleObj r:id="rId5" imgW="3239640" imgH="2879640" progId="STATISTICA.Graph">
                  <p:embed/>
                  <p:pic>
                    <p:nvPicPr>
                      <p:cNvPr id="0" name="Picture 1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04" y="1491428"/>
                        <a:ext cx="4460462" cy="2675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Прямоугольник 11">
            <a:extLst>
              <a:ext uri="{FF2B5EF4-FFF2-40B4-BE49-F238E27FC236}">
                <a16:creationId xmlns:a16="http://schemas.microsoft.com/office/drawing/2014/main" id="{F4E5A717-B1DB-440B-9972-ED675DC2E727}"/>
              </a:ext>
            </a:extLst>
          </p:cNvPr>
          <p:cNvSpPr/>
          <p:nvPr/>
        </p:nvSpPr>
        <p:spPr>
          <a:xfrm>
            <a:off x="9538343" y="2120639"/>
            <a:ext cx="1331560" cy="3371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000000"/>
                </a:solidFill>
              </a:rPr>
              <a:t>р=0,02378</a:t>
            </a:r>
            <a:endParaRPr lang="ru-RU" sz="1600" spc="-1" dirty="0"/>
          </a:p>
        </p:txBody>
      </p:sp>
      <p:sp>
        <p:nvSpPr>
          <p:cNvPr id="24" name="TextBox 17">
            <a:extLst>
              <a:ext uri="{FF2B5EF4-FFF2-40B4-BE49-F238E27FC236}">
                <a16:creationId xmlns:a16="http://schemas.microsoft.com/office/drawing/2014/main" id="{0E80516D-5C64-40F9-A29E-003E334418B0}"/>
              </a:ext>
            </a:extLst>
          </p:cNvPr>
          <p:cNvSpPr/>
          <p:nvPr/>
        </p:nvSpPr>
        <p:spPr>
          <a:xfrm>
            <a:off x="5019653" y="3336966"/>
            <a:ext cx="2165351" cy="706432"/>
          </a:xfrm>
          <a:prstGeom prst="rect">
            <a:avLst/>
          </a:prstGeom>
          <a:solidFill>
            <a:srgbClr val="FFFFFF"/>
          </a:solidFill>
          <a:ln>
            <a:solidFill>
              <a:srgbClr val="4BACC6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spc="-1" dirty="0" smtClean="0">
                <a:solidFill>
                  <a:srgbClr val="FF0000"/>
                </a:solidFill>
                <a:latin typeface="Calibri"/>
              </a:rPr>
              <a:t>Рецидивы в </a:t>
            </a:r>
            <a:r>
              <a:rPr lang="ru-RU" sz="1000" spc="-1" dirty="0">
                <a:solidFill>
                  <a:srgbClr val="FF0000"/>
                </a:solidFill>
                <a:latin typeface="Calibri"/>
              </a:rPr>
              <a:t>основной группе – 21,1% </a:t>
            </a:r>
            <a:endParaRPr lang="ru-RU" sz="1000" spc="-1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spc="-1" dirty="0">
                <a:solidFill>
                  <a:srgbClr val="FF0000"/>
                </a:solidFill>
                <a:latin typeface="Calibri"/>
              </a:rPr>
              <a:t>в контрольной – 45%</a:t>
            </a:r>
            <a:endParaRPr lang="ru-RU" sz="1000" spc="-1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spc="-1" dirty="0">
                <a:solidFill>
                  <a:srgbClr val="FF0000"/>
                </a:solidFill>
                <a:latin typeface="Calibri"/>
              </a:rPr>
              <a:t>р=0,0439</a:t>
            </a:r>
            <a:endParaRPr lang="ru-RU" sz="1000" spc="-1" dirty="0">
              <a:solidFill>
                <a:srgbClr val="FF0000"/>
              </a:solidFill>
            </a:endParaRPr>
          </a:p>
        </p:txBody>
      </p:sp>
      <p:sp>
        <p:nvSpPr>
          <p:cNvPr id="25" name="Прямоугольник 6">
            <a:extLst>
              <a:ext uri="{FF2B5EF4-FFF2-40B4-BE49-F238E27FC236}">
                <a16:creationId xmlns:a16="http://schemas.microsoft.com/office/drawing/2014/main" id="{04703839-1945-434F-B3A9-6F62CD9F14E5}"/>
              </a:ext>
            </a:extLst>
          </p:cNvPr>
          <p:cNvSpPr/>
          <p:nvPr/>
        </p:nvSpPr>
        <p:spPr>
          <a:xfrm>
            <a:off x="372380" y="4532656"/>
            <a:ext cx="2743199" cy="1598984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u="sng" spc="-1" dirty="0">
                <a:solidFill>
                  <a:srgbClr val="002060"/>
                </a:solidFill>
              </a:rPr>
              <a:t>Основная группа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Трехлетняя-94,2±2,8%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 </a:t>
            </a:r>
            <a:r>
              <a:rPr lang="ru-RU" sz="1400" b="1" spc="-1" dirty="0">
                <a:solidFill>
                  <a:srgbClr val="FF0000"/>
                </a:solidFill>
              </a:rPr>
              <a:t>пятилетняя-73,8±9,5%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u="sng" spc="-1" dirty="0">
                <a:solidFill>
                  <a:srgbClr val="002060"/>
                </a:solidFill>
              </a:rPr>
              <a:t>Контрольная группа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Трехлетняя- 70,7±7,8%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FF0000"/>
                </a:solidFill>
              </a:rPr>
              <a:t>пятилетняя-43,2±9,4%</a:t>
            </a:r>
            <a:endParaRPr lang="ru-RU" sz="1400" spc="-1" dirty="0"/>
          </a:p>
        </p:txBody>
      </p:sp>
      <p:sp>
        <p:nvSpPr>
          <p:cNvPr id="26" name="Прямоугольник 6">
            <a:extLst>
              <a:ext uri="{FF2B5EF4-FFF2-40B4-BE49-F238E27FC236}">
                <a16:creationId xmlns:a16="http://schemas.microsoft.com/office/drawing/2014/main" id="{E4439518-47AA-472E-A55D-A8DD567B173B}"/>
              </a:ext>
            </a:extLst>
          </p:cNvPr>
          <p:cNvSpPr/>
          <p:nvPr/>
        </p:nvSpPr>
        <p:spPr>
          <a:xfrm>
            <a:off x="8642205" y="4914530"/>
            <a:ext cx="2756056" cy="1598984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u="sng" spc="-1" dirty="0">
                <a:solidFill>
                  <a:srgbClr val="002060"/>
                </a:solidFill>
              </a:rPr>
              <a:t>Основная группа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Трехлетняя-69,5±6,8%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 </a:t>
            </a:r>
            <a:r>
              <a:rPr lang="ru-RU" sz="1400" b="1" spc="-1" dirty="0">
                <a:solidFill>
                  <a:srgbClr val="FF0000"/>
                </a:solidFill>
              </a:rPr>
              <a:t>пятилетняя-65,6±7,5%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u="sng" spc="-1" dirty="0">
                <a:solidFill>
                  <a:srgbClr val="002060"/>
                </a:solidFill>
              </a:rPr>
              <a:t>Контрольная группа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Трехлетняя- 44,7±8,6%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FF0000"/>
                </a:solidFill>
              </a:rPr>
              <a:t>пятилетняя- 34,8±9,1% </a:t>
            </a:r>
            <a:endParaRPr lang="ru-RU" sz="1400" spc="-1" dirty="0"/>
          </a:p>
        </p:txBody>
      </p:sp>
      <p:graphicFrame>
        <p:nvGraphicFramePr>
          <p:cNvPr id="27" name="Диаграмма 15">
            <a:extLst>
              <a:ext uri="{FF2B5EF4-FFF2-40B4-BE49-F238E27FC236}">
                <a16:creationId xmlns:a16="http://schemas.microsoft.com/office/drawing/2014/main" id="{E501EAAC-C46F-466A-9734-52FEECB2102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5762919"/>
              </p:ext>
            </p:extLst>
          </p:nvPr>
        </p:nvGraphicFramePr>
        <p:xfrm>
          <a:off x="4104938" y="4279900"/>
          <a:ext cx="4537267" cy="242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93" name="Диаграмма" r:id="rId7" imgW="3621338" imgH="2426418" progId="">
                  <p:embed/>
                </p:oleObj>
              </mc:Choice>
              <mc:Fallback>
                <p:oleObj name="Диаграмма" r:id="rId7" imgW="3621338" imgH="2426418" progId="">
                  <p:embed/>
                  <p:pic>
                    <p:nvPicPr>
                      <p:cNvPr id="0" name="Picture 15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4938" y="4279900"/>
                        <a:ext cx="4537267" cy="2420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5262582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4"/>
            <a:ext cx="8699745" cy="510294"/>
          </a:xfrm>
        </p:spPr>
        <p:txBody>
          <a:bodyPr>
            <a:no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Анализ отдаленных результатов в зависимости от режима фракционирования быстрых нейтронов</a:t>
            </a:r>
          </a:p>
        </p:txBody>
      </p:sp>
      <p:sp>
        <p:nvSpPr>
          <p:cNvPr id="42" name="Номер слайда 2">
            <a:extLst>
              <a:ext uri="{FF2B5EF4-FFF2-40B4-BE49-F238E27FC236}">
                <a16:creationId xmlns:a16="http://schemas.microsoft.com/office/drawing/2014/main" id="{E06AD363-494F-4379-A23C-237EC09033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24</a:t>
            </a:fld>
            <a:endParaRPr lang="ru-RU" dirty="0"/>
          </a:p>
        </p:txBody>
      </p:sp>
      <p:sp>
        <p:nvSpPr>
          <p:cNvPr id="39" name="Прямоугольник 3">
            <a:extLst>
              <a:ext uri="{FF2B5EF4-FFF2-40B4-BE49-F238E27FC236}">
                <a16:creationId xmlns:a16="http://schemas.microsoft.com/office/drawing/2014/main" id="{88BE9517-4890-4F8F-B371-FB657A086203}"/>
              </a:ext>
            </a:extLst>
          </p:cNvPr>
          <p:cNvSpPr/>
          <p:nvPr/>
        </p:nvSpPr>
        <p:spPr>
          <a:xfrm>
            <a:off x="465512" y="1006146"/>
            <a:ext cx="11416739" cy="73721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Подгруппы: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режим фракционирования быстрых нейтронов </a:t>
            </a:r>
            <a:r>
              <a:rPr lang="ru-RU" sz="1400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 подгруппа)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 режим фракционирования быстрых нейтронов </a:t>
            </a:r>
            <a:r>
              <a:rPr lang="ru-RU" sz="1400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 </a:t>
            </a:r>
            <a:r>
              <a:rPr lang="ru-RU" sz="1400" spc="-1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подгруппа)</a:t>
            </a:r>
            <a:endParaRPr lang="ru-RU" sz="1400" spc="-1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10">
            <a:extLst>
              <a:ext uri="{FF2B5EF4-FFF2-40B4-BE49-F238E27FC236}">
                <a16:creationId xmlns:a16="http://schemas.microsoft.com/office/drawing/2014/main" id="{AF550C7E-083D-4978-9D83-8F6282F4CB69}"/>
              </a:ext>
            </a:extLst>
          </p:cNvPr>
          <p:cNvSpPr/>
          <p:nvPr/>
        </p:nvSpPr>
        <p:spPr>
          <a:xfrm>
            <a:off x="1632589" y="5878815"/>
            <a:ext cx="2157683" cy="5217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1 подгруппа - 54±13,9 % </a:t>
            </a:r>
            <a:endParaRPr lang="ru-RU" sz="1400" spc="-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2 подгруппа - </a:t>
            </a:r>
            <a:r>
              <a:rPr lang="ru-RU" sz="1400" b="1" spc="-1" dirty="0">
                <a:solidFill>
                  <a:srgbClr val="FF0000"/>
                </a:solidFill>
              </a:rPr>
              <a:t>80,5±9,9 %</a:t>
            </a:r>
            <a:r>
              <a:rPr lang="ru-RU" sz="1400" spc="-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3" name="Прямоугольник 11">
            <a:extLst>
              <a:ext uri="{FF2B5EF4-FFF2-40B4-BE49-F238E27FC236}">
                <a16:creationId xmlns:a16="http://schemas.microsoft.com/office/drawing/2014/main" id="{25DE6006-C61C-44C9-ACC2-A1B54655BC45}"/>
              </a:ext>
            </a:extLst>
          </p:cNvPr>
          <p:cNvSpPr/>
          <p:nvPr/>
        </p:nvSpPr>
        <p:spPr>
          <a:xfrm>
            <a:off x="7899905" y="5815410"/>
            <a:ext cx="2204748" cy="5217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1 подгруппа - 48,9±11,7 % </a:t>
            </a:r>
            <a:endParaRPr lang="ru-RU" sz="1400" spc="-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2 подгруппа - </a:t>
            </a:r>
            <a:r>
              <a:rPr lang="ru-RU" sz="1400" b="1" spc="-1" dirty="0">
                <a:solidFill>
                  <a:srgbClr val="FF0000"/>
                </a:solidFill>
              </a:rPr>
              <a:t>65,9±14,4 %</a:t>
            </a:r>
          </a:p>
        </p:txBody>
      </p:sp>
      <p:graphicFrame>
        <p:nvGraphicFramePr>
          <p:cNvPr id="24" name="Object 4">
            <a:extLst>
              <a:ext uri="{FF2B5EF4-FFF2-40B4-BE49-F238E27FC236}">
                <a16:creationId xmlns:a16="http://schemas.microsoft.com/office/drawing/2014/main" id="{4C3FD9ED-98EA-47B5-A4EB-CEA2C89FB61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0849407"/>
              </p:ext>
            </p:extLst>
          </p:nvPr>
        </p:nvGraphicFramePr>
        <p:xfrm>
          <a:off x="703778" y="2141265"/>
          <a:ext cx="4559300" cy="305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68" r:id="rId3" imgW="3239640" imgH="2879640" progId="STATISTICA.Graph">
                  <p:embed/>
                </p:oleObj>
              </mc:Choice>
              <mc:Fallback>
                <p:oleObj r:id="rId3" imgW="3239640" imgH="2879640" progId="STATISTICA.Graph">
                  <p:embed/>
                  <p:pic>
                    <p:nvPicPr>
                      <p:cNvPr id="0" name="Picture 10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3778" y="2141265"/>
                        <a:ext cx="4559300" cy="3059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Прямоугольник 14">
            <a:extLst>
              <a:ext uri="{FF2B5EF4-FFF2-40B4-BE49-F238E27FC236}">
                <a16:creationId xmlns:a16="http://schemas.microsoft.com/office/drawing/2014/main" id="{B6F1171A-0BF0-47F5-9619-B76743240F5A}"/>
              </a:ext>
            </a:extLst>
          </p:cNvPr>
          <p:cNvSpPr/>
          <p:nvPr/>
        </p:nvSpPr>
        <p:spPr>
          <a:xfrm>
            <a:off x="3566284" y="2649302"/>
            <a:ext cx="1482242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</a:rPr>
              <a:t>р=0,02636</a:t>
            </a:r>
            <a:endParaRPr lang="ru-RU" spc="-1" dirty="0"/>
          </a:p>
        </p:txBody>
      </p:sp>
      <p:graphicFrame>
        <p:nvGraphicFramePr>
          <p:cNvPr id="26" name="Object 6">
            <a:extLst>
              <a:ext uri="{FF2B5EF4-FFF2-40B4-BE49-F238E27FC236}">
                <a16:creationId xmlns:a16="http://schemas.microsoft.com/office/drawing/2014/main" id="{2F5F23C7-9E4E-463B-92CA-25F3180D177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0761387"/>
              </p:ext>
            </p:extLst>
          </p:nvPr>
        </p:nvGraphicFramePr>
        <p:xfrm>
          <a:off x="6876103" y="2174459"/>
          <a:ext cx="4559300" cy="305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69" r:id="rId5" imgW="3239640" imgH="2879640" progId="STATISTICA.Graph">
                  <p:embed/>
                </p:oleObj>
              </mc:Choice>
              <mc:Fallback>
                <p:oleObj r:id="rId5" imgW="3239640" imgH="2879640" progId="STATISTICA.Graph">
                  <p:embed/>
                  <p:pic>
                    <p:nvPicPr>
                      <p:cNvPr id="0" name="Picture 10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6103" y="2174459"/>
                        <a:ext cx="4559300" cy="3059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Прямоугольник 17">
            <a:extLst>
              <a:ext uri="{FF2B5EF4-FFF2-40B4-BE49-F238E27FC236}">
                <a16:creationId xmlns:a16="http://schemas.microsoft.com/office/drawing/2014/main" id="{43DBD1FE-B0EB-4505-8144-623A12BA8210}"/>
              </a:ext>
            </a:extLst>
          </p:cNvPr>
          <p:cNvSpPr/>
          <p:nvPr/>
        </p:nvSpPr>
        <p:spPr>
          <a:xfrm>
            <a:off x="9497483" y="3017180"/>
            <a:ext cx="1482242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</a:rPr>
              <a:t>р=0,01053</a:t>
            </a:r>
            <a:endParaRPr lang="ru-RU" spc="-1" dirty="0"/>
          </a:p>
        </p:txBody>
      </p:sp>
      <p:sp>
        <p:nvSpPr>
          <p:cNvPr id="38" name="TextBox 15">
            <a:extLst>
              <a:ext uri="{FF2B5EF4-FFF2-40B4-BE49-F238E27FC236}">
                <a16:creationId xmlns:a16="http://schemas.microsoft.com/office/drawing/2014/main" id="{727E1AF7-4445-465C-A142-1544D95DEAF0}"/>
              </a:ext>
            </a:extLst>
          </p:cNvPr>
          <p:cNvSpPr/>
          <p:nvPr/>
        </p:nvSpPr>
        <p:spPr>
          <a:xfrm>
            <a:off x="1310217" y="5437268"/>
            <a:ext cx="3738309" cy="30632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FF0000"/>
                </a:solidFill>
              </a:rPr>
              <a:t>Пятилетняя общая выживаемость</a:t>
            </a:r>
            <a:endParaRPr lang="ru-RU" sz="1400" spc="-1" dirty="0"/>
          </a:p>
        </p:txBody>
      </p:sp>
      <p:sp>
        <p:nvSpPr>
          <p:cNvPr id="41" name="TextBox 16">
            <a:extLst>
              <a:ext uri="{FF2B5EF4-FFF2-40B4-BE49-F238E27FC236}">
                <a16:creationId xmlns:a16="http://schemas.microsoft.com/office/drawing/2014/main" id="{25153E08-3D62-410A-A0BD-D5626C5E22A0}"/>
              </a:ext>
            </a:extLst>
          </p:cNvPr>
          <p:cNvSpPr/>
          <p:nvPr/>
        </p:nvSpPr>
        <p:spPr>
          <a:xfrm>
            <a:off x="6870925" y="5437269"/>
            <a:ext cx="4667025" cy="30632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FF0000"/>
                </a:solidFill>
              </a:rPr>
              <a:t>Пятилетняя </a:t>
            </a:r>
            <a:r>
              <a:rPr lang="ru-RU" sz="1400" b="1" spc="-1" dirty="0" err="1">
                <a:solidFill>
                  <a:srgbClr val="FF0000"/>
                </a:solidFill>
              </a:rPr>
              <a:t>безрецидивная</a:t>
            </a:r>
            <a:r>
              <a:rPr lang="ru-RU" sz="1400" b="1" spc="-1" dirty="0">
                <a:solidFill>
                  <a:srgbClr val="FF0000"/>
                </a:solidFill>
              </a:rPr>
              <a:t> выживаемость</a:t>
            </a:r>
            <a:endParaRPr lang="ru-RU" sz="1400" spc="-1" dirty="0"/>
          </a:p>
        </p:txBody>
      </p:sp>
    </p:spTree>
    <p:extLst>
      <p:ext uri="{BB962C8B-B14F-4D97-AF65-F5344CB8AC3E}">
        <p14:creationId xmlns:p14="http://schemas.microsoft.com/office/powerpoint/2010/main" val="27205294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3"/>
            <a:ext cx="8993659" cy="737493"/>
          </a:xfrm>
        </p:spPr>
        <p:txBody>
          <a:bodyPr>
            <a:no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Анализ результатов лечения в зависимости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2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курсовой дозы облучения</a:t>
            </a:r>
          </a:p>
        </p:txBody>
      </p:sp>
      <p:sp>
        <p:nvSpPr>
          <p:cNvPr id="21" name="Номер слайда 2">
            <a:extLst>
              <a:ext uri="{FF2B5EF4-FFF2-40B4-BE49-F238E27FC236}">
                <a16:creationId xmlns:a16="http://schemas.microsoft.com/office/drawing/2014/main" id="{49FD4EA4-59A1-4DB4-A8AB-3FE2A369AC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25</a:t>
            </a:fld>
            <a:endParaRPr lang="ru-RU" dirty="0"/>
          </a:p>
        </p:txBody>
      </p:sp>
      <p:graphicFrame>
        <p:nvGraphicFramePr>
          <p:cNvPr id="12" name="Object 4">
            <a:extLst>
              <a:ext uri="{FF2B5EF4-FFF2-40B4-BE49-F238E27FC236}">
                <a16:creationId xmlns:a16="http://schemas.microsoft.com/office/drawing/2014/main" id="{3F9BDFCD-E769-4E30-ABA3-C0CAB91177E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8609832"/>
              </p:ext>
            </p:extLst>
          </p:nvPr>
        </p:nvGraphicFramePr>
        <p:xfrm>
          <a:off x="346284" y="1076149"/>
          <a:ext cx="4798483" cy="324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92" r:id="rId3" imgW="3239640" imgH="2879640" progId="STATISTICA.Graph">
                  <p:embed/>
                </p:oleObj>
              </mc:Choice>
              <mc:Fallback>
                <p:oleObj r:id="rId3" imgW="3239640" imgH="2879640" progId="STATISTICA.Graph">
                  <p:embed/>
                  <p:pic>
                    <p:nvPicPr>
                      <p:cNvPr id="0" name="Picture 10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284" y="1076149"/>
                        <a:ext cx="4798483" cy="3240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6">
            <a:extLst>
              <a:ext uri="{FF2B5EF4-FFF2-40B4-BE49-F238E27FC236}">
                <a16:creationId xmlns:a16="http://schemas.microsoft.com/office/drawing/2014/main" id="{95CA0AE2-FAE4-422C-BE5F-7A2432A5425B}"/>
              </a:ext>
            </a:extLst>
          </p:cNvPr>
          <p:cNvSpPr/>
          <p:nvPr/>
        </p:nvSpPr>
        <p:spPr>
          <a:xfrm>
            <a:off x="3812531" y="1846045"/>
            <a:ext cx="1187546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>
                <a:solidFill>
                  <a:srgbClr val="000000"/>
                </a:solidFill>
              </a:rPr>
              <a:t>р=0,048</a:t>
            </a:r>
            <a:endParaRPr lang="ru-RU" spc="-1"/>
          </a:p>
        </p:txBody>
      </p:sp>
      <p:graphicFrame>
        <p:nvGraphicFramePr>
          <p:cNvPr id="14" name="Object 6">
            <a:extLst>
              <a:ext uri="{FF2B5EF4-FFF2-40B4-BE49-F238E27FC236}">
                <a16:creationId xmlns:a16="http://schemas.microsoft.com/office/drawing/2014/main" id="{007A6994-9F83-4C09-8896-3F2AE5FF7B70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5967298" y="3501808"/>
          <a:ext cx="5039783" cy="3240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93" r:id="rId5" imgW="3239640" imgH="2878560" progId="STATISTICA.Graph">
                  <p:embed/>
                </p:oleObj>
              </mc:Choice>
              <mc:Fallback>
                <p:oleObj r:id="rId5" imgW="3239640" imgH="2878560" progId="STATISTICA.Graph">
                  <p:embed/>
                  <p:pic>
                    <p:nvPicPr>
                      <p:cNvPr id="0" name="Picture 10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67298" y="3501808"/>
                        <a:ext cx="5039783" cy="3240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Прямоугольник 19">
            <a:extLst>
              <a:ext uri="{FF2B5EF4-FFF2-40B4-BE49-F238E27FC236}">
                <a16:creationId xmlns:a16="http://schemas.microsoft.com/office/drawing/2014/main" id="{C141541F-500E-43B5-A967-427CDB9EB2E5}"/>
              </a:ext>
            </a:extLst>
          </p:cNvPr>
          <p:cNvSpPr/>
          <p:nvPr/>
        </p:nvSpPr>
        <p:spPr>
          <a:xfrm>
            <a:off x="9195214" y="4006633"/>
            <a:ext cx="1040198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>
                <a:solidFill>
                  <a:srgbClr val="000000"/>
                </a:solidFill>
              </a:rPr>
              <a:t>р=0,06</a:t>
            </a:r>
            <a:endParaRPr lang="ru-RU" spc="-1"/>
          </a:p>
        </p:txBody>
      </p:sp>
      <p:sp>
        <p:nvSpPr>
          <p:cNvPr id="16" name="Прямоугольник 20">
            <a:extLst>
              <a:ext uri="{FF2B5EF4-FFF2-40B4-BE49-F238E27FC236}">
                <a16:creationId xmlns:a16="http://schemas.microsoft.com/office/drawing/2014/main" id="{32D44F21-44F8-4E42-BB28-4A6672438796}"/>
              </a:ext>
            </a:extLst>
          </p:cNvPr>
          <p:cNvSpPr/>
          <p:nvPr/>
        </p:nvSpPr>
        <p:spPr>
          <a:xfrm>
            <a:off x="6207360" y="1891484"/>
            <a:ext cx="2513999" cy="64487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</a:rPr>
              <a:t>&gt; 40 </a:t>
            </a:r>
            <a:r>
              <a:rPr lang="ru-RU" spc="-1" dirty="0" err="1">
                <a:solidFill>
                  <a:srgbClr val="000000"/>
                </a:solidFill>
              </a:rPr>
              <a:t>изоГр</a:t>
            </a:r>
            <a:r>
              <a:rPr lang="ru-RU" spc="-1" dirty="0">
                <a:solidFill>
                  <a:srgbClr val="000000"/>
                </a:solidFill>
              </a:rPr>
              <a:t>  - </a:t>
            </a:r>
            <a:r>
              <a:rPr lang="ru-RU" b="1" spc="-1" dirty="0">
                <a:solidFill>
                  <a:srgbClr val="FF0000"/>
                </a:solidFill>
              </a:rPr>
              <a:t>83,4±7,6%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</a:rPr>
              <a:t>&lt; 40 </a:t>
            </a:r>
            <a:r>
              <a:rPr lang="ru-RU" spc="-1" dirty="0" err="1">
                <a:solidFill>
                  <a:srgbClr val="000000"/>
                </a:solidFill>
              </a:rPr>
              <a:t>изоГр</a:t>
            </a:r>
            <a:r>
              <a:rPr lang="ru-RU" spc="-1" dirty="0">
                <a:solidFill>
                  <a:srgbClr val="000000"/>
                </a:solidFill>
              </a:rPr>
              <a:t>  - 45,4±15,2%</a:t>
            </a:r>
            <a:endParaRPr lang="ru-RU" spc="-1" dirty="0"/>
          </a:p>
        </p:txBody>
      </p:sp>
      <p:sp>
        <p:nvSpPr>
          <p:cNvPr id="17" name="Прямоугольник 21">
            <a:extLst>
              <a:ext uri="{FF2B5EF4-FFF2-40B4-BE49-F238E27FC236}">
                <a16:creationId xmlns:a16="http://schemas.microsoft.com/office/drawing/2014/main" id="{21E88AA2-7FC6-47DA-9AC0-43D4BB283954}"/>
              </a:ext>
            </a:extLst>
          </p:cNvPr>
          <p:cNvSpPr/>
          <p:nvPr/>
        </p:nvSpPr>
        <p:spPr>
          <a:xfrm>
            <a:off x="1112861" y="5501885"/>
            <a:ext cx="2517205" cy="64487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</a:rPr>
              <a:t>&gt; 40 </a:t>
            </a:r>
            <a:r>
              <a:rPr lang="ru-RU" spc="-1" dirty="0" err="1">
                <a:solidFill>
                  <a:srgbClr val="000000"/>
                </a:solidFill>
              </a:rPr>
              <a:t>изоГр</a:t>
            </a:r>
            <a:r>
              <a:rPr lang="ru-RU" spc="-1" dirty="0">
                <a:solidFill>
                  <a:srgbClr val="000000"/>
                </a:solidFill>
              </a:rPr>
              <a:t> - </a:t>
            </a:r>
            <a:r>
              <a:rPr lang="ru-RU" b="1" spc="-1" dirty="0">
                <a:solidFill>
                  <a:srgbClr val="FF0000"/>
                </a:solidFill>
              </a:rPr>
              <a:t>71,3±8,4%</a:t>
            </a:r>
            <a:r>
              <a:rPr lang="en-US" b="1" spc="-1" dirty="0">
                <a:solidFill>
                  <a:srgbClr val="FF0000"/>
                </a:solidFill>
              </a:rPr>
              <a:t>  </a:t>
            </a:r>
            <a:endParaRPr lang="ru-RU" b="1" spc="-1" dirty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</a:rPr>
              <a:t>&lt; 40 </a:t>
            </a:r>
            <a:r>
              <a:rPr lang="ru-RU" spc="-1" dirty="0" err="1">
                <a:solidFill>
                  <a:srgbClr val="000000"/>
                </a:solidFill>
              </a:rPr>
              <a:t>изоГр</a:t>
            </a:r>
            <a:r>
              <a:rPr lang="ru-RU" spc="-1" dirty="0">
                <a:solidFill>
                  <a:srgbClr val="000000"/>
                </a:solidFill>
              </a:rPr>
              <a:t> - 46,7±12,9% </a:t>
            </a:r>
            <a:endParaRPr lang="ru-RU" spc="-1" dirty="0"/>
          </a:p>
        </p:txBody>
      </p:sp>
      <p:sp>
        <p:nvSpPr>
          <p:cNvPr id="18" name="TextBox 15">
            <a:extLst>
              <a:ext uri="{FF2B5EF4-FFF2-40B4-BE49-F238E27FC236}">
                <a16:creationId xmlns:a16="http://schemas.microsoft.com/office/drawing/2014/main" id="{1EC46990-2D68-4269-80EB-213C9109D0BE}"/>
              </a:ext>
            </a:extLst>
          </p:cNvPr>
          <p:cNvSpPr/>
          <p:nvPr/>
        </p:nvSpPr>
        <p:spPr>
          <a:xfrm>
            <a:off x="5912265" y="1269783"/>
            <a:ext cx="4761025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spc="-1" dirty="0">
                <a:solidFill>
                  <a:srgbClr val="FF0000"/>
                </a:solidFill>
              </a:rPr>
              <a:t>Пятилетняя общая выживаемость</a:t>
            </a:r>
            <a:endParaRPr lang="ru-RU" spc="-1" dirty="0"/>
          </a:p>
        </p:txBody>
      </p:sp>
      <p:sp>
        <p:nvSpPr>
          <p:cNvPr id="19" name="TextBox 17">
            <a:extLst>
              <a:ext uri="{FF2B5EF4-FFF2-40B4-BE49-F238E27FC236}">
                <a16:creationId xmlns:a16="http://schemas.microsoft.com/office/drawing/2014/main" id="{906318CE-A9ED-4CAF-B8A1-4434C77A1166}"/>
              </a:ext>
            </a:extLst>
          </p:cNvPr>
          <p:cNvSpPr/>
          <p:nvPr/>
        </p:nvSpPr>
        <p:spPr>
          <a:xfrm>
            <a:off x="544825" y="4857008"/>
            <a:ext cx="5033433" cy="64487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spc="-1" dirty="0">
                <a:solidFill>
                  <a:srgbClr val="FF0000"/>
                </a:solidFill>
              </a:rPr>
              <a:t>Пятилетняя </a:t>
            </a:r>
            <a:r>
              <a:rPr lang="ru-RU" b="1" spc="-1" dirty="0" err="1">
                <a:solidFill>
                  <a:srgbClr val="FF0000"/>
                </a:solidFill>
              </a:rPr>
              <a:t>безрецидивная</a:t>
            </a:r>
            <a:r>
              <a:rPr lang="ru-RU" b="1" spc="-1" dirty="0">
                <a:solidFill>
                  <a:srgbClr val="FF0000"/>
                </a:solidFill>
              </a:rPr>
              <a:t> выживаемость</a:t>
            </a:r>
            <a:endParaRPr lang="ru-RU" spc="-1" dirty="0"/>
          </a:p>
        </p:txBody>
      </p:sp>
      <p:sp>
        <p:nvSpPr>
          <p:cNvPr id="2" name="Стрелка вправо 1"/>
          <p:cNvSpPr/>
          <p:nvPr/>
        </p:nvSpPr>
        <p:spPr>
          <a:xfrm flipH="1">
            <a:off x="5212114" y="2051729"/>
            <a:ext cx="92789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/>
          <p:cNvSpPr/>
          <p:nvPr/>
        </p:nvSpPr>
        <p:spPr>
          <a:xfrm>
            <a:off x="4974751" y="539419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91901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Клинический пример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Номер слайда 2">
            <a:extLst>
              <a:ext uri="{FF2B5EF4-FFF2-40B4-BE49-F238E27FC236}">
                <a16:creationId xmlns:a16="http://schemas.microsoft.com/office/drawing/2014/main" id="{2AEAC917-8213-4303-8A7A-566D6633CB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26</a:t>
            </a:fld>
            <a:endParaRPr lang="ru-RU" dirty="0"/>
          </a:p>
        </p:txBody>
      </p:sp>
      <p:pic>
        <p:nvPicPr>
          <p:cNvPr id="10" name="Picture 5" descr="Антонова п">
            <a:extLst>
              <a:ext uri="{FF2B5EF4-FFF2-40B4-BE49-F238E27FC236}">
                <a16:creationId xmlns:a16="http://schemas.microsoft.com/office/drawing/2014/main" id="{A4FDBE8F-6095-4BEB-BDD1-0363B1E76F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284" y="1077913"/>
            <a:ext cx="3140403" cy="22669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pic>
        <p:nvPicPr>
          <p:cNvPr id="11" name="Picture 4" descr="Антонова п">
            <a:extLst>
              <a:ext uri="{FF2B5EF4-FFF2-40B4-BE49-F238E27FC236}">
                <a16:creationId xmlns:a16="http://schemas.microsoft.com/office/drawing/2014/main" id="{E2C5DFAB-5089-4BEA-A7A8-52E19ACEC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100" y="3588881"/>
            <a:ext cx="3418417" cy="26177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12" name="Rectangle 7">
            <a:extLst>
              <a:ext uri="{FF2B5EF4-FFF2-40B4-BE49-F238E27FC236}">
                <a16:creationId xmlns:a16="http://schemas.microsoft.com/office/drawing/2014/main" id="{B23C134C-DE51-4B29-9735-83BB8E34675F}"/>
              </a:ext>
            </a:extLst>
          </p:cNvPr>
          <p:cNvSpPr/>
          <p:nvPr/>
        </p:nvSpPr>
        <p:spPr>
          <a:xfrm>
            <a:off x="1391471" y="1982360"/>
            <a:ext cx="828000" cy="119336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" name="Объект 3">
            <a:extLst>
              <a:ext uri="{FF2B5EF4-FFF2-40B4-BE49-F238E27FC236}">
                <a16:creationId xmlns:a16="http://schemas.microsoft.com/office/drawing/2014/main" id="{5726CBA2-522F-430C-9A54-620756AB50B6}"/>
              </a:ext>
            </a:extLst>
          </p:cNvPr>
          <p:cNvSpPr txBox="1"/>
          <p:nvPr/>
        </p:nvSpPr>
        <p:spPr>
          <a:xfrm>
            <a:off x="4409476" y="1161030"/>
            <a:ext cx="6942262" cy="2100716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Больная А., 52 г.</a:t>
            </a:r>
            <a:endParaRPr lang="ru-RU" spc="-1" dirty="0">
              <a:solidFill>
                <a:srgbClr val="083151"/>
              </a:solidFill>
              <a:cs typeface="Arial" pitchFamily="34" charset="0"/>
            </a:endParaRP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Д-з:</a:t>
            </a:r>
            <a:r>
              <a:rPr lang="en-US" spc="-1" dirty="0">
                <a:solidFill>
                  <a:srgbClr val="000000"/>
                </a:solidFill>
                <a:cs typeface="Arial" pitchFamily="34" charset="0"/>
              </a:rPr>
              <a:t> </a:t>
            </a: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низкодифференцированный мукоэпидермоидный рак </a:t>
            </a:r>
            <a:r>
              <a:rPr lang="ru-RU" spc="-1" dirty="0" smtClean="0">
                <a:solidFill>
                  <a:srgbClr val="000000"/>
                </a:solidFill>
                <a:cs typeface="Arial" pitchFamily="34" charset="0"/>
              </a:rPr>
              <a:t>левой</a:t>
            </a:r>
            <a:r>
              <a:rPr lang="ru-RU" spc="-1" dirty="0">
                <a:solidFill>
                  <a:srgbClr val="083151"/>
                </a:solidFill>
                <a:cs typeface="Arial" pitchFamily="34" charset="0"/>
              </a:rPr>
              <a:t> </a:t>
            </a:r>
            <a:r>
              <a:rPr lang="ru-RU" spc="-1" dirty="0" smtClean="0">
                <a:solidFill>
                  <a:srgbClr val="000000"/>
                </a:solidFill>
                <a:cs typeface="Arial" pitchFamily="34" charset="0"/>
              </a:rPr>
              <a:t>околоушной </a:t>
            </a: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слюнной железы с </a:t>
            </a:r>
            <a:r>
              <a:rPr lang="en-US" spc="-1" dirty="0">
                <a:solidFill>
                  <a:srgbClr val="000000"/>
                </a:solidFill>
                <a:cs typeface="Arial" pitchFamily="34" charset="0"/>
              </a:rPr>
              <a:t>MTS </a:t>
            </a: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в л/у шеи.</a:t>
            </a:r>
            <a:endParaRPr lang="ru-RU" spc="-1" dirty="0">
              <a:solidFill>
                <a:srgbClr val="083151"/>
              </a:solidFill>
              <a:cs typeface="Arial" pitchFamily="34" charset="0"/>
            </a:endParaRP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u="sng" spc="-1" dirty="0">
                <a:solidFill>
                  <a:srgbClr val="000000"/>
                </a:solidFill>
                <a:cs typeface="Arial" pitchFamily="34" charset="0"/>
              </a:rPr>
              <a:t>Первый этап лечения:</a:t>
            </a:r>
            <a:r>
              <a:rPr lang="en-US" spc="-1" dirty="0">
                <a:solidFill>
                  <a:srgbClr val="000000"/>
                </a:solidFill>
                <a:cs typeface="Arial" pitchFamily="34" charset="0"/>
              </a:rPr>
              <a:t> </a:t>
            </a:r>
            <a:endParaRPr lang="ru-RU" spc="-1" dirty="0">
              <a:solidFill>
                <a:srgbClr val="000000"/>
              </a:solidFill>
              <a:cs typeface="Arial" pitchFamily="34" charset="0"/>
            </a:endParaRP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 err="1">
                <a:solidFill>
                  <a:srgbClr val="000000"/>
                </a:solidFill>
                <a:cs typeface="Arial" pitchFamily="34" charset="0"/>
              </a:rPr>
              <a:t>паротидэктомия</a:t>
            </a: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, выделение </a:t>
            </a:r>
            <a:r>
              <a:rPr lang="en-US" spc="-1" dirty="0">
                <a:solidFill>
                  <a:srgbClr val="000000"/>
                </a:solidFill>
                <a:cs typeface="Arial" pitchFamily="34" charset="0"/>
              </a:rPr>
              <a:t>n</a:t>
            </a: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. </a:t>
            </a:r>
            <a:r>
              <a:rPr lang="en-US" spc="-1" dirty="0" err="1">
                <a:solidFill>
                  <a:srgbClr val="000000"/>
                </a:solidFill>
                <a:cs typeface="Arial" pitchFamily="34" charset="0"/>
              </a:rPr>
              <a:t>facialis</a:t>
            </a: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, ФФИК шеи; </a:t>
            </a:r>
            <a:endParaRPr lang="ru-RU" spc="-1" dirty="0">
              <a:solidFill>
                <a:srgbClr val="083151"/>
              </a:solidFill>
              <a:cs typeface="Arial" pitchFamily="34" charset="0"/>
            </a:endParaRP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en-US" u="sng" spc="-1" dirty="0">
              <a:solidFill>
                <a:srgbClr val="000000"/>
              </a:solidFill>
              <a:latin typeface="+mj-lt"/>
              <a:ea typeface="+mn-ea"/>
              <a:cs typeface="+mn-cs"/>
            </a:endParaRP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AD59A1F5-DCEE-4A7B-B6CA-B5ABD82057D6}"/>
              </a:ext>
            </a:extLst>
          </p:cNvPr>
          <p:cNvSpPr/>
          <p:nvPr/>
        </p:nvSpPr>
        <p:spPr>
          <a:xfrm>
            <a:off x="793100" y="3573618"/>
            <a:ext cx="1636184" cy="375302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9E3BAEC-3DEC-4278-B2C3-E236EDAAE289}"/>
              </a:ext>
            </a:extLst>
          </p:cNvPr>
          <p:cNvSpPr txBox="1"/>
          <p:nvPr/>
        </p:nvSpPr>
        <p:spPr>
          <a:xfrm>
            <a:off x="4613428" y="3854411"/>
            <a:ext cx="661654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u="sng" spc="-1" dirty="0">
                <a:solidFill>
                  <a:srgbClr val="000000"/>
                </a:solidFill>
                <a:cs typeface="Arial" pitchFamily="34" charset="0"/>
              </a:rPr>
              <a:t>Второй этап лечения:</a:t>
            </a:r>
            <a:endParaRPr lang="ru-RU" spc="-1" dirty="0">
              <a:solidFill>
                <a:srgbClr val="083151"/>
              </a:solidFill>
              <a:cs typeface="Arial" pitchFamily="34" charset="0"/>
            </a:endParaRP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3 сеанса нейтронной терапии-РОД 2,4 </a:t>
            </a:r>
            <a:r>
              <a:rPr lang="ru-RU" spc="-1" dirty="0" smtClean="0">
                <a:solidFill>
                  <a:srgbClr val="000000"/>
                </a:solidFill>
                <a:cs typeface="Arial" pitchFamily="34" charset="0"/>
              </a:rPr>
              <a:t>Гр</a:t>
            </a:r>
            <a:r>
              <a:rPr lang="ru-RU" spc="-1" dirty="0" smtClean="0">
                <a:solidFill>
                  <a:srgbClr val="000000"/>
                </a:solidFill>
                <a:cs typeface="Arial" pitchFamily="34" charset="0"/>
              </a:rPr>
              <a:t>, СОД </a:t>
            </a: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38 </a:t>
            </a:r>
            <a:r>
              <a:rPr lang="ru-RU" spc="-1" dirty="0" err="1">
                <a:solidFill>
                  <a:srgbClr val="000000"/>
                </a:solidFill>
                <a:cs typeface="Arial" pitchFamily="34" charset="0"/>
              </a:rPr>
              <a:t>изоГр</a:t>
            </a: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.</a:t>
            </a:r>
            <a:endParaRPr lang="ru-RU" spc="-1" dirty="0">
              <a:solidFill>
                <a:srgbClr val="083151"/>
              </a:solidFill>
              <a:cs typeface="Arial" pitchFamily="34" charset="0"/>
            </a:endParaRP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pc="-1" dirty="0">
              <a:solidFill>
                <a:srgbClr val="083151"/>
              </a:solidFill>
              <a:cs typeface="Arial" pitchFamily="34" charset="0"/>
            </a:endParaRP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Контрольное обследование через 3 года: </a:t>
            </a:r>
            <a:r>
              <a:rPr lang="ru-RU" spc="-1" dirty="0" smtClean="0">
                <a:solidFill>
                  <a:srgbClr val="000000"/>
                </a:solidFill>
                <a:cs typeface="Arial" pitchFamily="34" charset="0"/>
              </a:rPr>
              <a:t>без признаков </a:t>
            </a: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рецидива и лучевых </a:t>
            </a:r>
            <a:r>
              <a:rPr lang="ru-RU" spc="-1" dirty="0" smtClean="0">
                <a:solidFill>
                  <a:srgbClr val="000000"/>
                </a:solidFill>
                <a:cs typeface="Arial" pitchFamily="34" charset="0"/>
              </a:rPr>
              <a:t>повреждений. </a:t>
            </a:r>
            <a:endParaRPr lang="ru-RU" spc="-1" dirty="0">
              <a:solidFill>
                <a:srgbClr val="08315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0774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Клинический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пример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Номер слайда 2">
            <a:extLst>
              <a:ext uri="{FF2B5EF4-FFF2-40B4-BE49-F238E27FC236}">
                <a16:creationId xmlns:a16="http://schemas.microsoft.com/office/drawing/2014/main" id="{2AEAC917-8213-4303-8A7A-566D6633CB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27</a:t>
            </a:fld>
            <a:endParaRPr lang="ru-RU" dirty="0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B23C134C-DE51-4B29-9735-83BB8E34675F}"/>
              </a:ext>
            </a:extLst>
          </p:cNvPr>
          <p:cNvSpPr/>
          <p:nvPr/>
        </p:nvSpPr>
        <p:spPr>
          <a:xfrm>
            <a:off x="7051184" y="1675625"/>
            <a:ext cx="1636184" cy="215900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" name="Объект 3">
            <a:extLst>
              <a:ext uri="{FF2B5EF4-FFF2-40B4-BE49-F238E27FC236}">
                <a16:creationId xmlns:a16="http://schemas.microsoft.com/office/drawing/2014/main" id="{5726CBA2-522F-430C-9A54-620756AB50B6}"/>
              </a:ext>
            </a:extLst>
          </p:cNvPr>
          <p:cNvSpPr txBox="1"/>
          <p:nvPr/>
        </p:nvSpPr>
        <p:spPr>
          <a:xfrm>
            <a:off x="346284" y="1132501"/>
            <a:ext cx="5692195" cy="4373138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Больная С., 51г.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Д-з: рак левой околоушной слюнной железы.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pc="-1" dirty="0">
              <a:solidFill>
                <a:srgbClr val="000000"/>
              </a:solidFill>
              <a:cs typeface="Arial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18.05.1999  – </a:t>
            </a:r>
            <a:r>
              <a:rPr lang="ru-RU" spc="-1" dirty="0" err="1">
                <a:solidFill>
                  <a:srgbClr val="000000"/>
                </a:solidFill>
                <a:cs typeface="Arial" pitchFamily="34" charset="0"/>
              </a:rPr>
              <a:t>паротидэктомия</a:t>
            </a: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 с сохранением </a:t>
            </a:r>
            <a:endParaRPr lang="ru-RU" spc="-1" dirty="0" smtClean="0">
              <a:solidFill>
                <a:srgbClr val="000000"/>
              </a:solidFill>
              <a:cs typeface="Arial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 smtClean="0">
                <a:solidFill>
                  <a:srgbClr val="000000"/>
                </a:solidFill>
                <a:cs typeface="Arial" pitchFamily="34" charset="0"/>
              </a:rPr>
              <a:t> </a:t>
            </a: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n. </a:t>
            </a:r>
            <a:r>
              <a:rPr lang="ru-RU" spc="-1" dirty="0" err="1">
                <a:solidFill>
                  <a:srgbClr val="000000"/>
                </a:solidFill>
                <a:cs typeface="Arial" pitchFamily="34" charset="0"/>
              </a:rPr>
              <a:t>facialis</a:t>
            </a: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pc="-1" dirty="0">
              <a:solidFill>
                <a:srgbClr val="000000"/>
              </a:solidFill>
              <a:cs typeface="Arial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08.06.1999 - 22.06.1999 – 5 сеансов нейтронной терапии, СОД – 7,0 </a:t>
            </a:r>
            <a:r>
              <a:rPr lang="ru-RU" spc="-1" dirty="0" smtClean="0">
                <a:solidFill>
                  <a:srgbClr val="000000"/>
                </a:solidFill>
                <a:cs typeface="Arial" pitchFamily="34" charset="0"/>
              </a:rPr>
              <a:t>Гр (37 </a:t>
            </a:r>
            <a:r>
              <a:rPr lang="ru-RU" spc="-1" dirty="0" err="1" smtClean="0">
                <a:solidFill>
                  <a:srgbClr val="000000"/>
                </a:solidFill>
                <a:cs typeface="Arial" pitchFamily="34" charset="0"/>
              </a:rPr>
              <a:t>изоГр</a:t>
            </a:r>
            <a:r>
              <a:rPr lang="ru-RU" spc="-1" dirty="0" smtClean="0">
                <a:solidFill>
                  <a:srgbClr val="000000"/>
                </a:solidFill>
                <a:cs typeface="Arial" pitchFamily="34" charset="0"/>
              </a:rPr>
              <a:t>).</a:t>
            </a:r>
            <a:endParaRPr lang="ru-RU" spc="-1" dirty="0">
              <a:solidFill>
                <a:srgbClr val="000000"/>
              </a:solidFill>
              <a:cs typeface="Arial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pc="-1" dirty="0">
              <a:solidFill>
                <a:srgbClr val="000000"/>
              </a:solidFill>
              <a:cs typeface="Arial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u="sng" spc="-1" dirty="0">
                <a:solidFill>
                  <a:srgbClr val="000000"/>
                </a:solidFill>
                <a:cs typeface="Arial" pitchFamily="34" charset="0"/>
              </a:rPr>
              <a:t>Контрольное наблюдение: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20.03.16 – рецидива опухоли нет.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В зоне облучения – лучевая </a:t>
            </a:r>
            <a:r>
              <a:rPr lang="ru-RU" spc="-1" dirty="0" err="1">
                <a:solidFill>
                  <a:srgbClr val="000000"/>
                </a:solidFill>
                <a:cs typeface="Arial" pitchFamily="34" charset="0"/>
              </a:rPr>
              <a:t>индурация</a:t>
            </a: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 подкожной клетчатки.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pc="-1" dirty="0">
                <a:solidFill>
                  <a:srgbClr val="000000"/>
                </a:solidFill>
                <a:cs typeface="Arial" pitchFamily="34" charset="0"/>
              </a:rPr>
              <a:t>Больная жива, работает.  </a:t>
            </a: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en-US" u="sng" spc="-1" dirty="0">
              <a:solidFill>
                <a:srgbClr val="000000"/>
              </a:solidFill>
              <a:latin typeface="+mj-lt"/>
              <a:ea typeface="+mn-ea"/>
              <a:cs typeface="+mn-cs"/>
            </a:endParaRPr>
          </a:p>
        </p:txBody>
      </p:sp>
      <p:pic>
        <p:nvPicPr>
          <p:cNvPr id="16" name="Picture 4" descr="Соседова п">
            <a:extLst>
              <a:ext uri="{FF2B5EF4-FFF2-40B4-BE49-F238E27FC236}">
                <a16:creationId xmlns:a16="http://schemas.microsoft.com/office/drawing/2014/main" id="{3C1010D8-2F7A-4740-97B8-D3B9F1CC4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39100" y="2976562"/>
            <a:ext cx="2967567" cy="337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 descr="Соседова п">
            <a:extLst>
              <a:ext uri="{FF2B5EF4-FFF2-40B4-BE49-F238E27FC236}">
                <a16:creationId xmlns:a16="http://schemas.microsoft.com/office/drawing/2014/main" id="{7EE9D0E5-2CAE-4C21-83A1-001E713758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3306" y="1132501"/>
            <a:ext cx="2916767" cy="353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7">
            <a:extLst>
              <a:ext uri="{FF2B5EF4-FFF2-40B4-BE49-F238E27FC236}">
                <a16:creationId xmlns:a16="http://schemas.microsoft.com/office/drawing/2014/main" id="{AD59A1F5-DCEE-4A7B-B6CA-B5ABD82057D6}"/>
              </a:ext>
            </a:extLst>
          </p:cNvPr>
          <p:cNvSpPr/>
          <p:nvPr/>
        </p:nvSpPr>
        <p:spPr>
          <a:xfrm>
            <a:off x="7773689" y="2134768"/>
            <a:ext cx="468000" cy="252000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" name="Rectangle 7">
            <a:extLst>
              <a:ext uri="{FF2B5EF4-FFF2-40B4-BE49-F238E27FC236}">
                <a16:creationId xmlns:a16="http://schemas.microsoft.com/office/drawing/2014/main" id="{58543FCB-1F9E-486A-AA45-C9BD70F8105F}"/>
              </a:ext>
            </a:extLst>
          </p:cNvPr>
          <p:cNvSpPr/>
          <p:nvPr/>
        </p:nvSpPr>
        <p:spPr>
          <a:xfrm>
            <a:off x="10002252" y="3759128"/>
            <a:ext cx="792000" cy="180000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409831545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4"/>
            <a:ext cx="8830373" cy="508340"/>
          </a:xfrm>
        </p:spPr>
        <p:txBody>
          <a:bodyPr>
            <a:no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ЛУЧЕВОЕ ЛЕЧЕНИЕ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28</a:t>
            </a:fld>
            <a:endParaRPr lang="ru-RU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E67F752-0075-480C-AACE-7D415A7EDE10}"/>
              </a:ext>
            </a:extLst>
          </p:cNvPr>
          <p:cNvSpPr txBox="1"/>
          <p:nvPr/>
        </p:nvSpPr>
        <p:spPr>
          <a:xfrm>
            <a:off x="261258" y="960337"/>
            <a:ext cx="117125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/>
              <a:t>Непосредственные и отдаленные результаты лечения больных </a:t>
            </a:r>
            <a:r>
              <a:rPr lang="ru-RU" sz="1600" b="1" spc="-1" dirty="0">
                <a:solidFill>
                  <a:srgbClr val="FF0000"/>
                </a:solidFill>
              </a:rPr>
              <a:t>раком слюнных желез </a:t>
            </a:r>
            <a:endParaRPr lang="ru-RU" sz="1600" b="1" spc="-1" dirty="0" smtClean="0">
              <a:solidFill>
                <a:srgbClr val="FF000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 smtClean="0">
                <a:solidFill>
                  <a:srgbClr val="FF0000"/>
                </a:solidFill>
              </a:rPr>
              <a:t>после </a:t>
            </a:r>
            <a:r>
              <a:rPr lang="ru-RU" sz="1600" b="1" spc="-1" dirty="0" smtClean="0">
                <a:solidFill>
                  <a:srgbClr val="FF0000"/>
                </a:solidFill>
              </a:rPr>
              <a:t>самостоятельного радикального </a:t>
            </a:r>
            <a:r>
              <a:rPr lang="ru-RU" sz="1600" b="1" spc="-1" dirty="0">
                <a:solidFill>
                  <a:srgbClr val="FF0000"/>
                </a:solidFill>
              </a:rPr>
              <a:t>курса нейтронной терапии</a:t>
            </a:r>
            <a:endParaRPr lang="ru-RU" sz="1600" spc="-1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1">
            <a:extLst>
              <a:ext uri="{FF2B5EF4-FFF2-40B4-BE49-F238E27FC236}">
                <a16:creationId xmlns:a16="http://schemas.microsoft.com/office/drawing/2014/main" id="{44666472-22A6-4180-B914-F1BD034DCB7E}"/>
              </a:ext>
            </a:extLst>
          </p:cNvPr>
          <p:cNvSpPr/>
          <p:nvPr/>
        </p:nvSpPr>
        <p:spPr>
          <a:xfrm>
            <a:off x="5065750" y="4058848"/>
            <a:ext cx="961523" cy="30632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0000"/>
                </a:solidFill>
              </a:rPr>
              <a:t>р=0,034</a:t>
            </a:r>
            <a:endParaRPr lang="ru-RU" sz="1400" spc="-1" dirty="0"/>
          </a:p>
        </p:txBody>
      </p:sp>
      <p:sp>
        <p:nvSpPr>
          <p:cNvPr id="23" name="Прямоугольник 6">
            <a:extLst>
              <a:ext uri="{FF2B5EF4-FFF2-40B4-BE49-F238E27FC236}">
                <a16:creationId xmlns:a16="http://schemas.microsoft.com/office/drawing/2014/main" id="{A881E527-1531-49F4-99CE-C8084ADDB07F}"/>
              </a:ext>
            </a:extLst>
          </p:cNvPr>
          <p:cNvSpPr/>
          <p:nvPr/>
        </p:nvSpPr>
        <p:spPr>
          <a:xfrm>
            <a:off x="431375" y="4365171"/>
            <a:ext cx="2806700" cy="1814428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u="sng" spc="-1" dirty="0">
                <a:solidFill>
                  <a:srgbClr val="002060"/>
                </a:solidFill>
              </a:rPr>
              <a:t>Основная группа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трехлетняя-61,9 ± 9,3% </a:t>
            </a:r>
            <a:r>
              <a:rPr lang="ru-RU" sz="1400" b="1" spc="-1" dirty="0">
                <a:solidFill>
                  <a:srgbClr val="FF0000"/>
                </a:solidFill>
              </a:rPr>
              <a:t>пятилетняя-51,6 ± 10,2%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u="sng" spc="-1" dirty="0">
                <a:solidFill>
                  <a:srgbClr val="002060"/>
                </a:solidFill>
              </a:rPr>
              <a:t>Контрольная группа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трехлетняя-33,8 ± 9,5 %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FF0000"/>
                </a:solidFill>
              </a:rPr>
              <a:t>пятилетняя- 25,3±8,8 %  </a:t>
            </a:r>
            <a:endParaRPr lang="ru-RU" sz="1400" spc="-1" dirty="0"/>
          </a:p>
        </p:txBody>
      </p:sp>
      <p:graphicFrame>
        <p:nvGraphicFramePr>
          <p:cNvPr id="24" name="Object 117">
            <a:extLst>
              <a:ext uri="{FF2B5EF4-FFF2-40B4-BE49-F238E27FC236}">
                <a16:creationId xmlns:a16="http://schemas.microsoft.com/office/drawing/2014/main" id="{23C8B28C-A3A5-437F-8BD2-241735C347C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8909161"/>
              </p:ext>
            </p:extLst>
          </p:nvPr>
        </p:nvGraphicFramePr>
        <p:xfrm>
          <a:off x="346284" y="1737153"/>
          <a:ext cx="4296968" cy="23216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87" r:id="rId3" imgW="3239640" imgH="2879640" progId="STATISTICA.Graph">
                  <p:embed/>
                </p:oleObj>
              </mc:Choice>
              <mc:Fallback>
                <p:oleObj r:id="rId3" imgW="3239640" imgH="2879640" progId="STATISTICA.Graph">
                  <p:embed/>
                  <p:pic>
                    <p:nvPicPr>
                      <p:cNvPr id="0" name="Picture 1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284" y="1737153"/>
                        <a:ext cx="4296968" cy="232169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Прямоугольник 12">
            <a:extLst>
              <a:ext uri="{FF2B5EF4-FFF2-40B4-BE49-F238E27FC236}">
                <a16:creationId xmlns:a16="http://schemas.microsoft.com/office/drawing/2014/main" id="{DE323F36-5AD1-47DA-8BEE-7E495F1BF019}"/>
              </a:ext>
            </a:extLst>
          </p:cNvPr>
          <p:cNvSpPr/>
          <p:nvPr/>
        </p:nvSpPr>
        <p:spPr>
          <a:xfrm>
            <a:off x="2588529" y="2042357"/>
            <a:ext cx="1188893" cy="30632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>
                <a:solidFill>
                  <a:srgbClr val="000000"/>
                </a:solidFill>
              </a:rPr>
              <a:t>р=0,04348</a:t>
            </a:r>
            <a:endParaRPr lang="ru-RU" sz="1400" spc="-1"/>
          </a:p>
        </p:txBody>
      </p:sp>
      <p:sp>
        <p:nvSpPr>
          <p:cNvPr id="26" name="Прямоугольник 6">
            <a:extLst>
              <a:ext uri="{FF2B5EF4-FFF2-40B4-BE49-F238E27FC236}">
                <a16:creationId xmlns:a16="http://schemas.microsoft.com/office/drawing/2014/main" id="{942FC777-3FA9-487D-A6C5-0FC832A4621B}"/>
              </a:ext>
            </a:extLst>
          </p:cNvPr>
          <p:cNvSpPr/>
          <p:nvPr/>
        </p:nvSpPr>
        <p:spPr>
          <a:xfrm>
            <a:off x="8811192" y="4518985"/>
            <a:ext cx="3073400" cy="1598984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u="sng" spc="-1" dirty="0">
                <a:solidFill>
                  <a:srgbClr val="002060"/>
                </a:solidFill>
              </a:rPr>
              <a:t>Основная группа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трехлетняя-57,4 ± 9,9 % </a:t>
            </a:r>
            <a:endParaRPr lang="ru-RU" sz="1400" spc="-1" dirty="0" smtClean="0">
              <a:solidFill>
                <a:srgbClr val="002060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 smtClean="0">
                <a:solidFill>
                  <a:srgbClr val="FF0000"/>
                </a:solidFill>
              </a:rPr>
              <a:t>пятилетняя-49,2 </a:t>
            </a:r>
            <a:r>
              <a:rPr lang="ru-RU" sz="1400" b="1" spc="-1" dirty="0">
                <a:solidFill>
                  <a:srgbClr val="FF0000"/>
                </a:solidFill>
              </a:rPr>
              <a:t>± 11,4 %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u="sng" spc="-1" dirty="0">
                <a:solidFill>
                  <a:srgbClr val="002060"/>
                </a:solidFill>
              </a:rPr>
              <a:t>Контрольная группа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2060"/>
                </a:solidFill>
              </a:rPr>
              <a:t>трехлетняя-34,1 ± 10 %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FF0000"/>
                </a:solidFill>
              </a:rPr>
              <a:t>пятилетняя- 14,6±7,6 % </a:t>
            </a:r>
            <a:endParaRPr lang="ru-RU" sz="1400" spc="-1" dirty="0"/>
          </a:p>
        </p:txBody>
      </p:sp>
      <p:graphicFrame>
        <p:nvGraphicFramePr>
          <p:cNvPr id="27" name="Object 3">
            <a:extLst>
              <a:ext uri="{FF2B5EF4-FFF2-40B4-BE49-F238E27FC236}">
                <a16:creationId xmlns:a16="http://schemas.microsoft.com/office/drawing/2014/main" id="{7C48FB7F-CEF4-44C4-AD5B-CCED6012CE54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7457221" y="1483557"/>
          <a:ext cx="4180057" cy="27863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88" r:id="rId5" imgW="3239640" imgH="2881080" progId="STATISTICA.Graph">
                  <p:embed/>
                </p:oleObj>
              </mc:Choice>
              <mc:Fallback>
                <p:oleObj r:id="rId5" imgW="3239640" imgH="2881080" progId="STATISTICA.Graph">
                  <p:embed/>
                  <p:pic>
                    <p:nvPicPr>
                      <p:cNvPr id="0" name="Picture 1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57221" y="1483557"/>
                        <a:ext cx="4180057" cy="27863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Прямоугольник 15">
            <a:extLst>
              <a:ext uri="{FF2B5EF4-FFF2-40B4-BE49-F238E27FC236}">
                <a16:creationId xmlns:a16="http://schemas.microsoft.com/office/drawing/2014/main" id="{EE38A90D-9C3C-4296-B0E6-65E26CD54CE9}"/>
              </a:ext>
            </a:extLst>
          </p:cNvPr>
          <p:cNvSpPr/>
          <p:nvPr/>
        </p:nvSpPr>
        <p:spPr>
          <a:xfrm>
            <a:off x="9753446" y="2061407"/>
            <a:ext cx="1188893" cy="30632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>
                <a:solidFill>
                  <a:srgbClr val="000000"/>
                </a:solidFill>
              </a:rPr>
              <a:t>р=0,04778</a:t>
            </a:r>
            <a:endParaRPr lang="ru-RU" sz="1400" spc="-1"/>
          </a:p>
        </p:txBody>
      </p:sp>
      <p:graphicFrame>
        <p:nvGraphicFramePr>
          <p:cNvPr id="31" name="Объект 28">
            <a:extLst>
              <a:ext uri="{FF2B5EF4-FFF2-40B4-BE49-F238E27FC236}">
                <a16:creationId xmlns:a16="http://schemas.microsoft.com/office/drawing/2014/main" id="{29E97477-EE0C-4B72-8479-ED1837BDD96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0733225"/>
              </p:ext>
            </p:extLst>
          </p:nvPr>
        </p:nvGraphicFramePr>
        <p:xfrm>
          <a:off x="3162300" y="4365171"/>
          <a:ext cx="5894917" cy="23356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89" name="Диаграмма" r:id="rId7" imgW="4426080" imgH="2627604" progId="">
                  <p:embed/>
                </p:oleObj>
              </mc:Choice>
              <mc:Fallback>
                <p:oleObj name="Диаграмма" r:id="rId7" imgW="4426080" imgH="2627604" progId="">
                  <p:embed/>
                  <p:pic>
                    <p:nvPicPr>
                      <p:cNvPr id="0" name="Picture 15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2300" y="4365171"/>
                        <a:ext cx="5894917" cy="233566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Овал 2">
            <a:extLst>
              <a:ext uri="{FF2B5EF4-FFF2-40B4-BE49-F238E27FC236}">
                <a16:creationId xmlns:a16="http://schemas.microsoft.com/office/drawing/2014/main" id="{A679ED4C-D072-4233-BFFD-E0F6A38C8E50}"/>
              </a:ext>
            </a:extLst>
          </p:cNvPr>
          <p:cNvSpPr/>
          <p:nvPr/>
        </p:nvSpPr>
        <p:spPr>
          <a:xfrm>
            <a:off x="3790951" y="3960814"/>
            <a:ext cx="1536700" cy="2852737"/>
          </a:xfrm>
          <a:prstGeom prst="ellipse">
            <a:avLst/>
          </a:prstGeom>
          <a:noFill/>
          <a:ln>
            <a:solidFill>
              <a:srgbClr val="9BBB59"/>
            </a:solidFill>
            <a:rou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39346303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Клинический пример радикального курса НФТ</a:t>
            </a:r>
            <a:endParaRPr lang="ru-RU" sz="3200" dirty="0"/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29</a:t>
            </a:fld>
            <a:endParaRPr lang="ru-RU" dirty="0"/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C7ADA7CE-531A-4A8C-A1D5-0ACBB9419E59}"/>
              </a:ext>
            </a:extLst>
          </p:cNvPr>
          <p:cNvSpPr/>
          <p:nvPr/>
        </p:nvSpPr>
        <p:spPr>
          <a:xfrm>
            <a:off x="3361112" y="2373590"/>
            <a:ext cx="3575824" cy="5217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0000"/>
                </a:solidFill>
              </a:rPr>
              <a:t>После окончания НФТ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0000"/>
                </a:solidFill>
              </a:rPr>
              <a:t>СОД смешанного курса = 65 </a:t>
            </a:r>
            <a:r>
              <a:rPr lang="ru-RU" sz="1400" spc="-1" dirty="0" err="1">
                <a:solidFill>
                  <a:srgbClr val="000000"/>
                </a:solidFill>
              </a:rPr>
              <a:t>изоГр</a:t>
            </a:r>
            <a:endParaRPr lang="ru-RU" sz="1400" spc="-1" dirty="0"/>
          </a:p>
        </p:txBody>
      </p:sp>
      <p:sp>
        <p:nvSpPr>
          <p:cNvPr id="15" name="TextBox 1">
            <a:extLst>
              <a:ext uri="{FF2B5EF4-FFF2-40B4-BE49-F238E27FC236}">
                <a16:creationId xmlns:a16="http://schemas.microsoft.com/office/drawing/2014/main" id="{D8701835-453C-4D90-9E77-3337A685107F}"/>
              </a:ext>
            </a:extLst>
          </p:cNvPr>
          <p:cNvSpPr/>
          <p:nvPr/>
        </p:nvSpPr>
        <p:spPr>
          <a:xfrm>
            <a:off x="7625346" y="3320461"/>
            <a:ext cx="2743200" cy="5217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0000"/>
                </a:solidFill>
              </a:rPr>
              <a:t>Через 1 месяц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0000"/>
                </a:solidFill>
              </a:rPr>
              <a:t>после окончания НФТ  </a:t>
            </a:r>
            <a:endParaRPr lang="ru-RU" sz="1400" spc="-1" dirty="0"/>
          </a:p>
        </p:txBody>
      </p:sp>
      <p:sp>
        <p:nvSpPr>
          <p:cNvPr id="16" name="TextBox 2">
            <a:extLst>
              <a:ext uri="{FF2B5EF4-FFF2-40B4-BE49-F238E27FC236}">
                <a16:creationId xmlns:a16="http://schemas.microsoft.com/office/drawing/2014/main" id="{894E23D5-8AFF-405A-8035-87D5CAA72186}"/>
              </a:ext>
            </a:extLst>
          </p:cNvPr>
          <p:cNvSpPr/>
          <p:nvPr/>
        </p:nvSpPr>
        <p:spPr>
          <a:xfrm>
            <a:off x="1113937" y="1040922"/>
            <a:ext cx="1598749" cy="30632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0000"/>
                </a:solidFill>
              </a:rPr>
              <a:t>До начала НФТ</a:t>
            </a:r>
            <a:endParaRPr lang="ru-RU" sz="1400" spc="-1" dirty="0"/>
          </a:p>
        </p:txBody>
      </p:sp>
      <p:sp>
        <p:nvSpPr>
          <p:cNvPr id="17" name="Picture 2">
            <a:extLst>
              <a:ext uri="{FF2B5EF4-FFF2-40B4-BE49-F238E27FC236}">
                <a16:creationId xmlns:a16="http://schemas.microsoft.com/office/drawing/2014/main" id="{25084255-B529-4553-AE71-C9B050D15157}"/>
              </a:ext>
            </a:extLst>
          </p:cNvPr>
          <p:cNvSpPr/>
          <p:nvPr/>
        </p:nvSpPr>
        <p:spPr>
          <a:xfrm>
            <a:off x="465512" y="1347753"/>
            <a:ext cx="2895600" cy="2784764"/>
          </a:xfrm>
          <a:prstGeom prst="roundRect">
            <a:avLst>
              <a:gd name="adj" fmla="val 8594"/>
            </a:avLst>
          </a:prstGeom>
          <a:blipFill rotWithShape="0">
            <a:blip r:embed="rId2" cstate="screen"/>
            <a:srcRect/>
            <a:stretch/>
          </a:blipFill>
          <a:ln w="0">
            <a:noFill/>
          </a:ln>
          <a:effectLst>
            <a:outerShdw dist="35638" dir="2700000" algn="ctr" rotWithShape="0">
              <a:schemeClr val="bg2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" name="Picture 2">
            <a:extLst>
              <a:ext uri="{FF2B5EF4-FFF2-40B4-BE49-F238E27FC236}">
                <a16:creationId xmlns:a16="http://schemas.microsoft.com/office/drawing/2014/main" id="{1727AF12-3395-402A-B202-8D1F59DE6FC2}"/>
              </a:ext>
            </a:extLst>
          </p:cNvPr>
          <p:cNvSpPr/>
          <p:nvPr/>
        </p:nvSpPr>
        <p:spPr>
          <a:xfrm>
            <a:off x="3645725" y="3146961"/>
            <a:ext cx="2909454" cy="3188752"/>
          </a:xfrm>
          <a:prstGeom prst="roundRect">
            <a:avLst>
              <a:gd name="adj" fmla="val 8594"/>
            </a:avLst>
          </a:prstGeom>
          <a:blipFill rotWithShape="0">
            <a:blip r:embed="rId3" cstate="screen"/>
            <a:srcRect/>
            <a:stretch/>
          </a:blipFill>
          <a:ln w="0">
            <a:noFill/>
          </a:ln>
          <a:effectLst>
            <a:outerShdw dist="35638" dir="2700000" algn="ctr" rotWithShape="0">
              <a:schemeClr val="bg2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" name="Picture 3">
            <a:extLst>
              <a:ext uri="{FF2B5EF4-FFF2-40B4-BE49-F238E27FC236}">
                <a16:creationId xmlns:a16="http://schemas.microsoft.com/office/drawing/2014/main" id="{C604B96F-8F7D-49DB-9C4F-33D5987DA003}"/>
              </a:ext>
            </a:extLst>
          </p:cNvPr>
          <p:cNvSpPr/>
          <p:nvPr/>
        </p:nvSpPr>
        <p:spPr>
          <a:xfrm>
            <a:off x="7483831" y="3849744"/>
            <a:ext cx="3216824" cy="2568320"/>
          </a:xfrm>
          <a:prstGeom prst="roundRect">
            <a:avLst>
              <a:gd name="adj" fmla="val 8594"/>
            </a:avLst>
          </a:prstGeom>
          <a:blipFill rotWithShape="0">
            <a:blip r:embed="rId4" cstate="screen"/>
            <a:srcRect/>
            <a:stretch/>
          </a:blipFill>
          <a:ln w="0">
            <a:noFill/>
          </a:ln>
          <a:effectLst>
            <a:outerShdw dist="35638" dir="2700000" algn="ctr" rotWithShape="0">
              <a:schemeClr val="bg2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149050905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Клинический пример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>
          <a:xfrm>
            <a:off x="203780" y="990920"/>
            <a:ext cx="10709643" cy="2013537"/>
          </a:xfrm>
        </p:spPr>
        <p:txBody>
          <a:bodyPr/>
          <a:lstStyle/>
          <a:p>
            <a:pPr marL="0" lvl="0" indent="39688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000" b="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Больная О., 59 л. Диагноз: рак левой околоушной слюнной железы </a:t>
            </a:r>
            <a:r>
              <a:rPr lang="en-US" sz="2000" b="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</a:t>
            </a:r>
            <a:r>
              <a:rPr lang="ru-RU" sz="2000" b="0" baseline="-30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4</a:t>
            </a:r>
            <a:r>
              <a:rPr lang="en-US" sz="2000" b="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N</a:t>
            </a:r>
            <a:r>
              <a:rPr lang="ru-RU" sz="2000" b="0" baseline="-30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0</a:t>
            </a:r>
            <a:r>
              <a:rPr lang="en-US" sz="2000" b="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M</a:t>
            </a:r>
            <a:r>
              <a:rPr lang="ru-RU" sz="2000" b="0" baseline="-30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0</a:t>
            </a:r>
            <a:r>
              <a:rPr lang="ru-RU" sz="2000" b="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lvl="0" indent="39688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000" b="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Ввиду значительной распространенности опухолевого процесса в хирургическом лечении больной было отказано. </a:t>
            </a:r>
          </a:p>
          <a:p>
            <a:pPr marL="0" lvl="0" indent="39688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000" b="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Принято решение о проведении радикального курса нейтронно-фотонной терапии. </a:t>
            </a:r>
            <a:endParaRPr lang="ru-RU" sz="2000" b="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30</a:t>
            </a:fld>
            <a:endParaRPr lang="ru-RU"/>
          </a:p>
        </p:txBody>
      </p:sp>
      <p:pic>
        <p:nvPicPr>
          <p:cNvPr id="6" name="Рисунок 5" descr="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2934" y="3534225"/>
            <a:ext cx="2520280" cy="2214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82099" y="3534225"/>
            <a:ext cx="2276822" cy="2214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20" y="3534225"/>
            <a:ext cx="2952328" cy="2214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0602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Клинический пример (продолжение)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>
          <a:xfrm>
            <a:off x="488788" y="1188836"/>
            <a:ext cx="5223243" cy="4118480"/>
          </a:xfrm>
        </p:spPr>
        <p:txBody>
          <a:bodyPr/>
          <a:lstStyle/>
          <a:p>
            <a:r>
              <a:rPr lang="ru-RU" sz="2400" b="0" dirty="0" smtClean="0">
                <a:latin typeface="Arial" pitchFamily="34" charset="0"/>
                <a:cs typeface="Arial" pitchFamily="34" charset="0"/>
              </a:rPr>
              <a:t>Режим нейтронной терапии: РОД 2,4 Гр, 3 сеанса, СОД 7,2 Гр (38 Гр по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изоэффекту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). </a:t>
            </a:r>
          </a:p>
          <a:p>
            <a:r>
              <a:rPr lang="ru-RU" sz="2400" b="0" dirty="0" smtClean="0">
                <a:latin typeface="Arial" pitchFamily="34" charset="0"/>
                <a:cs typeface="Arial" pitchFamily="34" charset="0"/>
              </a:rPr>
              <a:t>Нейтронная терапия дополнена дистанционной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гамма-терапией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 в СОД 30 Гр. </a:t>
            </a:r>
          </a:p>
          <a:p>
            <a:r>
              <a:rPr lang="ru-RU" sz="2400" b="0" dirty="0" smtClean="0">
                <a:latin typeface="Arial" pitchFamily="34" charset="0"/>
                <a:cs typeface="Arial" pitchFamily="34" charset="0"/>
              </a:rPr>
              <a:t>Таким образом, курсовая СОД составила 68 Гр по </a:t>
            </a:r>
            <a:r>
              <a:rPr lang="ru-RU" sz="2400" b="0" dirty="0" err="1" smtClean="0">
                <a:latin typeface="Arial" pitchFamily="34" charset="0"/>
                <a:cs typeface="Arial" pitchFamily="34" charset="0"/>
              </a:rPr>
              <a:t>изоэффекту</a:t>
            </a:r>
            <a:r>
              <a:rPr lang="ru-RU" sz="2400" b="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31</a:t>
            </a:fld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15873" y="1188836"/>
            <a:ext cx="5112568" cy="3834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 rot="20704110">
            <a:off x="8607158" y="2061204"/>
            <a:ext cx="340242" cy="8506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98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Клинический пример</a:t>
            </a:r>
            <a:endParaRPr lang="ru-RU" sz="3200" dirty="0"/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32</a:t>
            </a:fld>
            <a:endParaRPr lang="ru-RU" dirty="0"/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id="{355D3C95-655D-4067-AB4F-908F80A61340}"/>
              </a:ext>
            </a:extLst>
          </p:cNvPr>
          <p:cNvSpPr/>
          <p:nvPr/>
        </p:nvSpPr>
        <p:spPr>
          <a:xfrm>
            <a:off x="4428682" y="893713"/>
            <a:ext cx="1807459" cy="398655"/>
          </a:xfrm>
          <a:prstGeom prst="rect">
            <a:avLst/>
          </a:prstGeom>
          <a:gradFill rotWithShape="0">
            <a:gsLst>
              <a:gs pos="0">
                <a:srgbClr val="2E5F99"/>
              </a:gs>
              <a:gs pos="100000">
                <a:srgbClr val="3C7AC7"/>
              </a:gs>
            </a:gsLst>
            <a:lin ang="16200000"/>
          </a:gradFill>
          <a:ln>
            <a:solidFill>
              <a:srgbClr val="4A7EBB"/>
            </a:solidFill>
            <a:round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spc="-1">
                <a:solidFill>
                  <a:srgbClr val="FFFFFF"/>
                </a:solidFill>
                <a:latin typeface="Calibri"/>
              </a:rPr>
              <a:t>До начала НФТ</a:t>
            </a:r>
            <a:endParaRPr lang="ru-RU" sz="2000" spc="-1"/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E5ECF910-3497-4A06-A9D8-288FC859B6AA}"/>
              </a:ext>
            </a:extLst>
          </p:cNvPr>
          <p:cNvSpPr/>
          <p:nvPr/>
        </p:nvSpPr>
        <p:spPr>
          <a:xfrm>
            <a:off x="9043639" y="4812476"/>
            <a:ext cx="2463551" cy="829543"/>
          </a:xfrm>
          <a:prstGeom prst="rect">
            <a:avLst/>
          </a:prstGeom>
          <a:gradFill rotWithShape="0">
            <a:gsLst>
              <a:gs pos="0">
                <a:srgbClr val="2E5F99"/>
              </a:gs>
              <a:gs pos="100000">
                <a:srgbClr val="3C7AC7"/>
              </a:gs>
            </a:gsLst>
            <a:lin ang="16200000"/>
          </a:gradFill>
          <a:ln>
            <a:solidFill>
              <a:srgbClr val="4A7EBB"/>
            </a:solidFill>
            <a:round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FFFFFF"/>
                </a:solidFill>
                <a:latin typeface="Calibri"/>
              </a:rPr>
              <a:t>После окончания НФТ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FFFFFF"/>
                </a:solidFill>
                <a:latin typeface="Calibri"/>
              </a:rPr>
              <a:t>СОД смешанного курса = 62 </a:t>
            </a:r>
            <a:r>
              <a:rPr lang="ru-RU" sz="1600" spc="-1" dirty="0" err="1">
                <a:solidFill>
                  <a:srgbClr val="FFFFFF"/>
                </a:solidFill>
                <a:latin typeface="Calibri"/>
              </a:rPr>
              <a:t>изоГр</a:t>
            </a:r>
            <a:endParaRPr lang="ru-RU" sz="1600" spc="-1" dirty="0"/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2EA55755-3346-43B3-A784-B17D31DE5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512" y="857713"/>
            <a:ext cx="3239524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AF72EB34-49DF-49D9-BE34-BEAC8B603A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l="13043" t="10232" r="12845"/>
          <a:stretch/>
        </p:blipFill>
        <p:spPr bwMode="auto">
          <a:xfrm>
            <a:off x="2508491" y="2218703"/>
            <a:ext cx="2393090" cy="217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4">
            <a:extLst>
              <a:ext uri="{FF2B5EF4-FFF2-40B4-BE49-F238E27FC236}">
                <a16:creationId xmlns:a16="http://schemas.microsoft.com/office/drawing/2014/main" id="{5613A19B-070C-46FB-A2CF-1B32432276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10673" r="13810"/>
          <a:stretch/>
        </p:blipFill>
        <p:spPr bwMode="auto">
          <a:xfrm>
            <a:off x="4202878" y="3305684"/>
            <a:ext cx="2555777" cy="225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5">
            <a:extLst>
              <a:ext uri="{FF2B5EF4-FFF2-40B4-BE49-F238E27FC236}">
                <a16:creationId xmlns:a16="http://schemas.microsoft.com/office/drawing/2014/main" id="{24B3D45D-B82B-4081-8F61-44B4BB0061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/>
          <a:srcRect b="5161"/>
          <a:stretch/>
        </p:blipFill>
        <p:spPr bwMode="auto">
          <a:xfrm>
            <a:off x="6487863" y="4089756"/>
            <a:ext cx="2555776" cy="2423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3" name="Прямая со стрелкой 22">
            <a:extLst>
              <a:ext uri="{FF2B5EF4-FFF2-40B4-BE49-F238E27FC236}">
                <a16:creationId xmlns:a16="http://schemas.microsoft.com/office/drawing/2014/main" id="{0F7673FC-E18A-4A13-8CF4-349FDA3AA1D1}"/>
              </a:ext>
            </a:extLst>
          </p:cNvPr>
          <p:cNvCxnSpPr>
            <a:cxnSpLocks/>
          </p:cNvCxnSpPr>
          <p:nvPr/>
        </p:nvCxnSpPr>
        <p:spPr>
          <a:xfrm>
            <a:off x="3705036" y="893713"/>
            <a:ext cx="5338603" cy="3809130"/>
          </a:xfrm>
          <a:prstGeom prst="straightConnector1">
            <a:avLst/>
          </a:prstGeom>
          <a:ln w="4445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B83029B8-3AD4-45C2-AF44-424E519BBC11}"/>
              </a:ext>
            </a:extLst>
          </p:cNvPr>
          <p:cNvSpPr/>
          <p:nvPr/>
        </p:nvSpPr>
        <p:spPr>
          <a:xfrm>
            <a:off x="465512" y="4967148"/>
            <a:ext cx="3143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ea typeface="Times New Roman" pitchFamily="18" charset="0"/>
                <a:cs typeface="Arial" pitchFamily="34" charset="0"/>
              </a:rPr>
              <a:t>Осложнения во время лечения: влажный </a:t>
            </a:r>
            <a:r>
              <a:rPr lang="ru-RU" sz="1600" b="1" dirty="0" err="1">
                <a:ea typeface="Times New Roman" pitchFamily="18" charset="0"/>
                <a:cs typeface="Arial" pitchFamily="34" charset="0"/>
              </a:rPr>
              <a:t>эпидермит</a:t>
            </a:r>
            <a:r>
              <a:rPr lang="ru-RU" sz="1600" b="1" dirty="0">
                <a:ea typeface="Times New Roman" pitchFamily="18" charset="0"/>
                <a:cs typeface="Arial" pitchFamily="34" charset="0"/>
              </a:rPr>
              <a:t>, который потребовал назначения симптоматической терапии. 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315566658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Клинический пример</a:t>
            </a: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33</a:t>
            </a:fld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412" y="2564904"/>
            <a:ext cx="421061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369" y="2636912"/>
            <a:ext cx="3557195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 rot="21268976">
            <a:off x="2131695" y="3523330"/>
            <a:ext cx="1044000" cy="21602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838200" y="1323886"/>
            <a:ext cx="97917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99"/>
                </a:solidFill>
                <a:ea typeface="Times New Roman" pitchFamily="18" charset="0"/>
                <a:cs typeface="Arial" pitchFamily="34" charset="0"/>
              </a:rPr>
              <a:t>На контрольном осмотре через 6 месяцев зафиксирована полная регрессия опухоли, которая подтвердилась данными компьютерной томографии. </a:t>
            </a:r>
            <a:endParaRPr lang="ru-RU" sz="2400" dirty="0" smtClean="0">
              <a:solidFill>
                <a:srgbClr val="000099"/>
              </a:solidFill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268976">
            <a:off x="6558137" y="2686597"/>
            <a:ext cx="1044000" cy="21602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52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34</a:t>
            </a:fld>
            <a:endParaRPr lang="ru-RU" dirty="0"/>
          </a:p>
        </p:txBody>
      </p:sp>
      <p:sp>
        <p:nvSpPr>
          <p:cNvPr id="11" name="Прямоугольник 5">
            <a:extLst>
              <a:ext uri="{FF2B5EF4-FFF2-40B4-BE49-F238E27FC236}">
                <a16:creationId xmlns:a16="http://schemas.microsoft.com/office/drawing/2014/main" id="{6A9C2976-D655-410D-B811-4FE77113B00F}"/>
              </a:ext>
            </a:extLst>
          </p:cNvPr>
          <p:cNvSpPr/>
          <p:nvPr/>
        </p:nvSpPr>
        <p:spPr>
          <a:xfrm>
            <a:off x="-28530" y="901510"/>
            <a:ext cx="11135784" cy="58332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i="1" spc="-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Частота и характер </a:t>
            </a:r>
            <a:r>
              <a:rPr lang="ru-RU" sz="1600" b="1" i="1" spc="-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острых лучевых реакций кожи </a:t>
            </a:r>
            <a:r>
              <a:rPr lang="ru-RU" sz="1600" b="1" i="1" spc="-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 полях облучения </a:t>
            </a:r>
            <a:endParaRPr lang="ru-RU" sz="1600" b="1" i="1" spc="-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i="1" spc="-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 </a:t>
            </a:r>
            <a:r>
              <a:rPr lang="ru-RU" sz="1600" b="1" i="1" spc="-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больных раком слюнных желез</a:t>
            </a:r>
            <a:endParaRPr lang="ru-RU" sz="1600" spc="-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2" name="Диаграмма 4">
            <a:extLst>
              <a:ext uri="{FF2B5EF4-FFF2-40B4-BE49-F238E27FC236}">
                <a16:creationId xmlns:a16="http://schemas.microsoft.com/office/drawing/2014/main" id="{9DB1A756-0AB8-4999-81C8-3B2CC4882B33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196798" y="3471784"/>
          <a:ext cx="6231467" cy="287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40" name="Диаграмма" r:id="rId3" imgW="4682134" imgH="2877561" progId="">
                  <p:embed/>
                </p:oleObj>
              </mc:Choice>
              <mc:Fallback>
                <p:oleObj name="Диаграмма" r:id="rId3" imgW="4682134" imgH="2877561" progId="">
                  <p:embed/>
                  <p:pic>
                    <p:nvPicPr>
                      <p:cNvPr id="0" name="Picture 10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798" y="3471784"/>
                        <a:ext cx="6231467" cy="2873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9">
            <a:extLst>
              <a:ext uri="{FF2B5EF4-FFF2-40B4-BE49-F238E27FC236}">
                <a16:creationId xmlns:a16="http://schemas.microsoft.com/office/drawing/2014/main" id="{79D248CC-FA6B-4E5E-B556-3520E175EFD9}"/>
              </a:ext>
            </a:extLst>
          </p:cNvPr>
          <p:cNvSpPr/>
          <p:nvPr/>
        </p:nvSpPr>
        <p:spPr>
          <a:xfrm>
            <a:off x="10009666" y="3100310"/>
            <a:ext cx="1334894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>
                <a:solidFill>
                  <a:srgbClr val="000000"/>
                </a:solidFill>
              </a:rPr>
              <a:t>р=0,4259</a:t>
            </a:r>
            <a:endParaRPr lang="ru-RU" spc="-1"/>
          </a:p>
        </p:txBody>
      </p:sp>
      <p:sp>
        <p:nvSpPr>
          <p:cNvPr id="21" name="Прямоугольник 10">
            <a:extLst>
              <a:ext uri="{FF2B5EF4-FFF2-40B4-BE49-F238E27FC236}">
                <a16:creationId xmlns:a16="http://schemas.microsoft.com/office/drawing/2014/main" id="{DE4642D5-5B10-4125-8A22-D8912646953A}"/>
              </a:ext>
            </a:extLst>
          </p:cNvPr>
          <p:cNvSpPr/>
          <p:nvPr/>
        </p:nvSpPr>
        <p:spPr>
          <a:xfrm>
            <a:off x="4351816" y="3103484"/>
            <a:ext cx="1187546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>
                <a:solidFill>
                  <a:srgbClr val="000000"/>
                </a:solidFill>
              </a:rPr>
              <a:t>р=0,022</a:t>
            </a:r>
            <a:endParaRPr lang="ru-RU" spc="-1"/>
          </a:p>
        </p:txBody>
      </p:sp>
      <p:sp>
        <p:nvSpPr>
          <p:cNvPr id="22" name="Прямоугольник 11">
            <a:extLst>
              <a:ext uri="{FF2B5EF4-FFF2-40B4-BE49-F238E27FC236}">
                <a16:creationId xmlns:a16="http://schemas.microsoft.com/office/drawing/2014/main" id="{B6BEE128-3722-469F-99F7-2072E46A8A4F}"/>
              </a:ext>
            </a:extLst>
          </p:cNvPr>
          <p:cNvSpPr/>
          <p:nvPr/>
        </p:nvSpPr>
        <p:spPr>
          <a:xfrm>
            <a:off x="3616875" y="4027410"/>
            <a:ext cx="1201845" cy="3371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000000"/>
                </a:solidFill>
              </a:rPr>
              <a:t>р=0,0163</a:t>
            </a:r>
            <a:endParaRPr lang="ru-RU" sz="1600" spc="-1" dirty="0"/>
          </a:p>
        </p:txBody>
      </p:sp>
      <p:sp>
        <p:nvSpPr>
          <p:cNvPr id="23" name="Прямоугольник 12">
            <a:extLst>
              <a:ext uri="{FF2B5EF4-FFF2-40B4-BE49-F238E27FC236}">
                <a16:creationId xmlns:a16="http://schemas.microsoft.com/office/drawing/2014/main" id="{70A8A435-8594-4066-9C91-BEFB3043D120}"/>
              </a:ext>
            </a:extLst>
          </p:cNvPr>
          <p:cNvSpPr/>
          <p:nvPr/>
        </p:nvSpPr>
        <p:spPr>
          <a:xfrm>
            <a:off x="946978" y="2403609"/>
            <a:ext cx="3871742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2060"/>
                </a:solidFill>
              </a:rPr>
              <a:t>Послеоперационный курс НФТ</a:t>
            </a:r>
            <a:endParaRPr lang="ru-RU" spc="-1" dirty="0"/>
          </a:p>
        </p:txBody>
      </p:sp>
      <p:sp>
        <p:nvSpPr>
          <p:cNvPr id="24" name="Прямоугольник 13">
            <a:extLst>
              <a:ext uri="{FF2B5EF4-FFF2-40B4-BE49-F238E27FC236}">
                <a16:creationId xmlns:a16="http://schemas.microsoft.com/office/drawing/2014/main" id="{FC92FF0E-8992-4A80-BD7D-5067A4F50E8F}"/>
              </a:ext>
            </a:extLst>
          </p:cNvPr>
          <p:cNvSpPr/>
          <p:nvPr/>
        </p:nvSpPr>
        <p:spPr>
          <a:xfrm>
            <a:off x="7888534" y="2403609"/>
            <a:ext cx="2982846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2060"/>
                </a:solidFill>
              </a:rPr>
              <a:t>Радикальный курс НФТ</a:t>
            </a:r>
            <a:endParaRPr lang="ru-RU" spc="-1" dirty="0"/>
          </a:p>
        </p:txBody>
      </p:sp>
      <p:graphicFrame>
        <p:nvGraphicFramePr>
          <p:cNvPr id="25" name="Диаграмма 6">
            <a:extLst>
              <a:ext uri="{FF2B5EF4-FFF2-40B4-BE49-F238E27FC236}">
                <a16:creationId xmlns:a16="http://schemas.microsoft.com/office/drawing/2014/main" id="{3F19C6CA-DB42-458F-9916-9BC12F1AFCCD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6190038" y="3457325"/>
          <a:ext cx="5943600" cy="2909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41" name="Диаграмма" r:id="rId5" imgW="4462659" imgH="2914141" progId="">
                  <p:embed/>
                </p:oleObj>
              </mc:Choice>
              <mc:Fallback>
                <p:oleObj name="Диаграмма" r:id="rId5" imgW="4462659" imgH="2914141" progId="">
                  <p:embed/>
                  <p:pic>
                    <p:nvPicPr>
                      <p:cNvPr id="0" name="Picture 10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0038" y="3457325"/>
                        <a:ext cx="5943600" cy="2909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784924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35</a:t>
            </a:fld>
            <a:endParaRPr lang="ru-RU" dirty="0"/>
          </a:p>
        </p:txBody>
      </p:sp>
      <p:sp>
        <p:nvSpPr>
          <p:cNvPr id="11" name="Прямоугольник 5">
            <a:extLst>
              <a:ext uri="{FF2B5EF4-FFF2-40B4-BE49-F238E27FC236}">
                <a16:creationId xmlns:a16="http://schemas.microsoft.com/office/drawing/2014/main" id="{6A9C2976-D655-410D-B811-4FE77113B00F}"/>
              </a:ext>
            </a:extLst>
          </p:cNvPr>
          <p:cNvSpPr/>
          <p:nvPr/>
        </p:nvSpPr>
        <p:spPr>
          <a:xfrm>
            <a:off x="241146" y="959359"/>
            <a:ext cx="11135784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spc="-1" dirty="0">
                <a:solidFill>
                  <a:srgbClr val="002060"/>
                </a:solidFill>
              </a:rPr>
              <a:t>Частота и характер </a:t>
            </a:r>
            <a:r>
              <a:rPr lang="ru-RU" b="1" i="1" spc="-1" dirty="0">
                <a:solidFill>
                  <a:srgbClr val="FF0000"/>
                </a:solidFill>
              </a:rPr>
              <a:t>поздних повреждений </a:t>
            </a:r>
            <a:r>
              <a:rPr lang="ru-RU" b="1" i="1" spc="-1" dirty="0">
                <a:solidFill>
                  <a:srgbClr val="002060"/>
                </a:solidFill>
              </a:rPr>
              <a:t>нормальных тканей у больных раком слюнных желез</a:t>
            </a:r>
            <a:endParaRPr lang="ru-RU" spc="-1" dirty="0"/>
          </a:p>
        </p:txBody>
      </p:sp>
      <p:sp>
        <p:nvSpPr>
          <p:cNvPr id="14" name="Прямоугольник 6">
            <a:extLst>
              <a:ext uri="{FF2B5EF4-FFF2-40B4-BE49-F238E27FC236}">
                <a16:creationId xmlns:a16="http://schemas.microsoft.com/office/drawing/2014/main" id="{F5C984B6-BC9B-4FDC-A0DD-E134116727BC}"/>
              </a:ext>
            </a:extLst>
          </p:cNvPr>
          <p:cNvSpPr/>
          <p:nvPr/>
        </p:nvSpPr>
        <p:spPr>
          <a:xfrm>
            <a:off x="622146" y="2564411"/>
            <a:ext cx="3871742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>
                <a:solidFill>
                  <a:srgbClr val="002060"/>
                </a:solidFill>
              </a:rPr>
              <a:t>Послеоперационный курс НФТ</a:t>
            </a:r>
            <a:endParaRPr lang="ru-RU" spc="-1"/>
          </a:p>
        </p:txBody>
      </p:sp>
      <p:sp>
        <p:nvSpPr>
          <p:cNvPr id="15" name="Прямоугольник 7">
            <a:extLst>
              <a:ext uri="{FF2B5EF4-FFF2-40B4-BE49-F238E27FC236}">
                <a16:creationId xmlns:a16="http://schemas.microsoft.com/office/drawing/2014/main" id="{CBCC7EA4-4BBB-4D38-971D-60B16944E224}"/>
              </a:ext>
            </a:extLst>
          </p:cNvPr>
          <p:cNvSpPr/>
          <p:nvPr/>
        </p:nvSpPr>
        <p:spPr>
          <a:xfrm>
            <a:off x="7563702" y="2564411"/>
            <a:ext cx="2982846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>
                <a:solidFill>
                  <a:srgbClr val="002060"/>
                </a:solidFill>
              </a:rPr>
              <a:t>Радикальный курс НФТ</a:t>
            </a:r>
            <a:endParaRPr lang="ru-RU" spc="-1"/>
          </a:p>
        </p:txBody>
      </p:sp>
      <p:sp>
        <p:nvSpPr>
          <p:cNvPr id="16" name="Прямоугольник 8">
            <a:extLst>
              <a:ext uri="{FF2B5EF4-FFF2-40B4-BE49-F238E27FC236}">
                <a16:creationId xmlns:a16="http://schemas.microsoft.com/office/drawing/2014/main" id="{16E19FCD-5BAB-4B21-A8A1-D9F79AEF99B1}"/>
              </a:ext>
            </a:extLst>
          </p:cNvPr>
          <p:cNvSpPr/>
          <p:nvPr/>
        </p:nvSpPr>
        <p:spPr>
          <a:xfrm>
            <a:off x="3900115" y="2781512"/>
            <a:ext cx="1187546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</a:rPr>
              <a:t>р=0,056</a:t>
            </a:r>
            <a:endParaRPr lang="ru-RU" spc="-1" dirty="0"/>
          </a:p>
        </p:txBody>
      </p:sp>
      <p:sp>
        <p:nvSpPr>
          <p:cNvPr id="17" name="Прямоугольник 9">
            <a:extLst>
              <a:ext uri="{FF2B5EF4-FFF2-40B4-BE49-F238E27FC236}">
                <a16:creationId xmlns:a16="http://schemas.microsoft.com/office/drawing/2014/main" id="{F287D8A5-0A29-446A-B92F-C527095ABE8F}"/>
              </a:ext>
            </a:extLst>
          </p:cNvPr>
          <p:cNvSpPr/>
          <p:nvPr/>
        </p:nvSpPr>
        <p:spPr>
          <a:xfrm>
            <a:off x="10239229" y="2781512"/>
            <a:ext cx="1334894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</a:rPr>
              <a:t>р=0,0283</a:t>
            </a:r>
            <a:endParaRPr lang="ru-RU" spc="-1" dirty="0"/>
          </a:p>
        </p:txBody>
      </p:sp>
      <p:sp>
        <p:nvSpPr>
          <p:cNvPr id="18" name="Прямоугольник 10">
            <a:extLst>
              <a:ext uri="{FF2B5EF4-FFF2-40B4-BE49-F238E27FC236}">
                <a16:creationId xmlns:a16="http://schemas.microsoft.com/office/drawing/2014/main" id="{EE49903E-EFC4-4777-822E-04BC7ECC150D}"/>
              </a:ext>
            </a:extLst>
          </p:cNvPr>
          <p:cNvSpPr/>
          <p:nvPr/>
        </p:nvSpPr>
        <p:spPr>
          <a:xfrm>
            <a:off x="8904335" y="3942273"/>
            <a:ext cx="1334894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</a:rPr>
              <a:t>р=0,0359</a:t>
            </a:r>
            <a:endParaRPr lang="ru-RU" spc="-1" dirty="0"/>
          </a:p>
        </p:txBody>
      </p:sp>
      <p:graphicFrame>
        <p:nvGraphicFramePr>
          <p:cNvPr id="19" name="Диаграмма 5">
            <a:extLst>
              <a:ext uri="{FF2B5EF4-FFF2-40B4-BE49-F238E27FC236}">
                <a16:creationId xmlns:a16="http://schemas.microsoft.com/office/drawing/2014/main" id="{EEC8B3B3-2B02-475E-98D0-7EA92E54B831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74989" y="3308748"/>
          <a:ext cx="6115049" cy="298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64" name="Диаграмма" r:id="rId3" imgW="4590686" imgH="2987299" progId="">
                  <p:embed/>
                </p:oleObj>
              </mc:Choice>
              <mc:Fallback>
                <p:oleObj name="Диаграмма" r:id="rId3" imgW="4590686" imgH="2987299" progId="">
                  <p:embed/>
                  <p:pic>
                    <p:nvPicPr>
                      <p:cNvPr id="0" name="Picture 10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989" y="3308748"/>
                        <a:ext cx="6115049" cy="2982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Диаграмма 3">
            <a:extLst>
              <a:ext uri="{FF2B5EF4-FFF2-40B4-BE49-F238E27FC236}">
                <a16:creationId xmlns:a16="http://schemas.microsoft.com/office/drawing/2014/main" id="{5B32FA6B-3DC5-45E1-A654-E4FBBCE04191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6190039" y="3310732"/>
          <a:ext cx="6001962" cy="29809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65" name="Диаграмма" r:id="rId5" imgW="4682134" imgH="3133616" progId="">
                  <p:embed/>
                </p:oleObj>
              </mc:Choice>
              <mc:Fallback>
                <p:oleObj name="Диаграмма" r:id="rId5" imgW="4682134" imgH="3133616" progId="">
                  <p:embed/>
                  <p:pic>
                    <p:nvPicPr>
                      <p:cNvPr id="0" name="Picture 10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0039" y="3310732"/>
                        <a:ext cx="6001962" cy="29809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9685291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4"/>
            <a:ext cx="9011472" cy="963124"/>
          </a:xfrm>
        </p:spPr>
        <p:txBody>
          <a:bodyPr>
            <a:noAutofit/>
          </a:bodyPr>
          <a:lstStyle/>
          <a:p>
            <a:r>
              <a:rPr lang="ru-RU" sz="2400" dirty="0"/>
              <a:t>ПРОФИЛАКТИКА И ЛЕЧЕНИЕ ЛУЧЕВЫХ РЕАКЦИЙ КОЖИ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ПРИ </a:t>
            </a:r>
            <a:r>
              <a:rPr lang="ru-RU" sz="2400" dirty="0"/>
              <a:t>ПРОВЕДЕНИИ НЕЙТРОННОЙ ТЕРАПИИ 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36</a:t>
            </a:fld>
            <a:endParaRPr lang="ru-RU" dirty="0"/>
          </a:p>
        </p:txBody>
      </p:sp>
      <p:sp>
        <p:nvSpPr>
          <p:cNvPr id="12" name="Прямоугольник 7">
            <a:extLst>
              <a:ext uri="{FF2B5EF4-FFF2-40B4-BE49-F238E27FC236}">
                <a16:creationId xmlns:a16="http://schemas.microsoft.com/office/drawing/2014/main" id="{686E6E89-C365-4AA0-80F6-12303CA9CD53}"/>
              </a:ext>
            </a:extLst>
          </p:cNvPr>
          <p:cNvSpPr/>
          <p:nvPr/>
        </p:nvSpPr>
        <p:spPr>
          <a:xfrm>
            <a:off x="465512" y="1533101"/>
            <a:ext cx="10367433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</a:rPr>
              <a:t>Р</a:t>
            </a:r>
            <a:r>
              <a:rPr lang="ru-RU" spc="-1" dirty="0" smtClean="0">
                <a:solidFill>
                  <a:srgbClr val="000000"/>
                </a:solidFill>
              </a:rPr>
              <a:t>азработан </a:t>
            </a:r>
            <a:r>
              <a:rPr lang="ru-RU" spc="-1" dirty="0">
                <a:solidFill>
                  <a:srgbClr val="000000"/>
                </a:solidFill>
              </a:rPr>
              <a:t>комплекс мероприятий, включающий: </a:t>
            </a:r>
            <a:endParaRPr lang="ru-RU" spc="-1" dirty="0"/>
          </a:p>
        </p:txBody>
      </p:sp>
      <p:sp>
        <p:nvSpPr>
          <p:cNvPr id="13" name="Прямая со стрелкой 9">
            <a:extLst>
              <a:ext uri="{FF2B5EF4-FFF2-40B4-BE49-F238E27FC236}">
                <a16:creationId xmlns:a16="http://schemas.microsoft.com/office/drawing/2014/main" id="{7D8FC215-2806-46BD-9768-BDD81619192D}"/>
              </a:ext>
            </a:extLst>
          </p:cNvPr>
          <p:cNvSpPr/>
          <p:nvPr/>
        </p:nvSpPr>
        <p:spPr>
          <a:xfrm>
            <a:off x="4710358" y="2812444"/>
            <a:ext cx="1439333" cy="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4F81BD"/>
            </a:solidFill>
            <a:round/>
            <a:tailEnd type="arrow" w="med" len="med"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1" name="TextBox 10">
            <a:extLst>
              <a:ext uri="{FF2B5EF4-FFF2-40B4-BE49-F238E27FC236}">
                <a16:creationId xmlns:a16="http://schemas.microsoft.com/office/drawing/2014/main" id="{C8166D58-6AD6-4575-8E52-852CF758AFC1}"/>
              </a:ext>
            </a:extLst>
          </p:cNvPr>
          <p:cNvSpPr/>
          <p:nvPr/>
        </p:nvSpPr>
        <p:spPr>
          <a:xfrm>
            <a:off x="7042925" y="2650520"/>
            <a:ext cx="2105169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</a:rPr>
              <a:t>Радиопротектор</a:t>
            </a:r>
            <a:endParaRPr lang="ru-RU" spc="-1" dirty="0"/>
          </a:p>
        </p:txBody>
      </p:sp>
      <p:sp>
        <p:nvSpPr>
          <p:cNvPr id="22" name="Прямая со стрелкой 8">
            <a:extLst>
              <a:ext uri="{FF2B5EF4-FFF2-40B4-BE49-F238E27FC236}">
                <a16:creationId xmlns:a16="http://schemas.microsoft.com/office/drawing/2014/main" id="{713F1F33-05A5-4631-83E1-87B8988196B5}"/>
              </a:ext>
            </a:extLst>
          </p:cNvPr>
          <p:cNvSpPr/>
          <p:nvPr/>
        </p:nvSpPr>
        <p:spPr>
          <a:xfrm>
            <a:off x="4710358" y="3550632"/>
            <a:ext cx="1439333" cy="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4F81BD"/>
            </a:solidFill>
            <a:round/>
            <a:tailEnd type="arrow" w="med" len="med"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" name="TextBox 12">
            <a:extLst>
              <a:ext uri="{FF2B5EF4-FFF2-40B4-BE49-F238E27FC236}">
                <a16:creationId xmlns:a16="http://schemas.microsoft.com/office/drawing/2014/main" id="{7B1E5C80-40F2-4356-AC62-4BC2BAE9A33D}"/>
              </a:ext>
            </a:extLst>
          </p:cNvPr>
          <p:cNvSpPr/>
          <p:nvPr/>
        </p:nvSpPr>
        <p:spPr>
          <a:xfrm>
            <a:off x="6418509" y="3333145"/>
            <a:ext cx="4588990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</a:rPr>
              <a:t>Лечение лучевых реакций </a:t>
            </a:r>
            <a:r>
              <a:rPr lang="en-US" spc="-1" dirty="0">
                <a:solidFill>
                  <a:srgbClr val="000000"/>
                </a:solidFill>
              </a:rPr>
              <a:t>I </a:t>
            </a:r>
            <a:r>
              <a:rPr lang="ru-RU" spc="-1" dirty="0">
                <a:solidFill>
                  <a:srgbClr val="000000"/>
                </a:solidFill>
              </a:rPr>
              <a:t>степени</a:t>
            </a:r>
            <a:endParaRPr lang="ru-RU" spc="-1" dirty="0"/>
          </a:p>
        </p:txBody>
      </p:sp>
      <p:sp>
        <p:nvSpPr>
          <p:cNvPr id="24" name="TextBox 13">
            <a:extLst>
              <a:ext uri="{FF2B5EF4-FFF2-40B4-BE49-F238E27FC236}">
                <a16:creationId xmlns:a16="http://schemas.microsoft.com/office/drawing/2014/main" id="{58E699FB-F3E8-47DB-8497-E982FCAADD69}"/>
              </a:ext>
            </a:extLst>
          </p:cNvPr>
          <p:cNvSpPr/>
          <p:nvPr/>
        </p:nvSpPr>
        <p:spPr>
          <a:xfrm>
            <a:off x="6407925" y="4103082"/>
            <a:ext cx="4686645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</a:rPr>
              <a:t>Лечение лучевых реакций </a:t>
            </a:r>
            <a:r>
              <a:rPr lang="en-US" spc="-1" dirty="0">
                <a:solidFill>
                  <a:srgbClr val="000000"/>
                </a:solidFill>
              </a:rPr>
              <a:t>II </a:t>
            </a:r>
            <a:r>
              <a:rPr lang="ru-RU" spc="-1" dirty="0">
                <a:solidFill>
                  <a:srgbClr val="000000"/>
                </a:solidFill>
              </a:rPr>
              <a:t>степени</a:t>
            </a:r>
            <a:endParaRPr lang="ru-RU" spc="-1" dirty="0"/>
          </a:p>
        </p:txBody>
      </p:sp>
      <p:sp>
        <p:nvSpPr>
          <p:cNvPr id="25" name="Прямая со стрелкой 14">
            <a:extLst>
              <a:ext uri="{FF2B5EF4-FFF2-40B4-BE49-F238E27FC236}">
                <a16:creationId xmlns:a16="http://schemas.microsoft.com/office/drawing/2014/main" id="{C406E1D1-395F-4139-9FDB-C45803BC3A81}"/>
              </a:ext>
            </a:extLst>
          </p:cNvPr>
          <p:cNvSpPr/>
          <p:nvPr/>
        </p:nvSpPr>
        <p:spPr>
          <a:xfrm>
            <a:off x="4710358" y="4288819"/>
            <a:ext cx="1439333" cy="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4F81BD"/>
            </a:solidFill>
            <a:round/>
            <a:tailEnd type="arrow" w="med" len="med"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7" name="Прямоугольник 1">
            <a:extLst>
              <a:ext uri="{FF2B5EF4-FFF2-40B4-BE49-F238E27FC236}">
                <a16:creationId xmlns:a16="http://schemas.microsoft.com/office/drawing/2014/main" id="{A54069D7-2ABA-421B-9626-705C0DC18121}"/>
              </a:ext>
            </a:extLst>
          </p:cNvPr>
          <p:cNvSpPr/>
          <p:nvPr/>
        </p:nvSpPr>
        <p:spPr>
          <a:xfrm>
            <a:off x="2602158" y="4103082"/>
            <a:ext cx="1876196" cy="367878"/>
          </a:xfrm>
          <a:prstGeom prst="rect">
            <a:avLst/>
          </a:prstGeom>
          <a:solidFill>
            <a:srgbClr val="FFFFFF"/>
          </a:solidFill>
          <a:ln>
            <a:solidFill>
              <a:srgbClr val="4F81BD"/>
            </a:solidFill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  <a:latin typeface="+mj-lt"/>
              </a:rPr>
              <a:t>Озонотерапия</a:t>
            </a:r>
            <a:endParaRPr lang="ru-RU" spc="-1" dirty="0">
              <a:latin typeface="+mj-lt"/>
            </a:endParaRPr>
          </a:p>
        </p:txBody>
      </p:sp>
      <p:sp>
        <p:nvSpPr>
          <p:cNvPr id="28" name="Прямоугольник 3">
            <a:extLst>
              <a:ext uri="{FF2B5EF4-FFF2-40B4-BE49-F238E27FC236}">
                <a16:creationId xmlns:a16="http://schemas.microsoft.com/office/drawing/2014/main" id="{9B7359E5-436C-44A7-9CE9-029AB98E9F69}"/>
              </a:ext>
            </a:extLst>
          </p:cNvPr>
          <p:cNvSpPr/>
          <p:nvPr/>
        </p:nvSpPr>
        <p:spPr>
          <a:xfrm>
            <a:off x="987141" y="3369658"/>
            <a:ext cx="3405525" cy="367878"/>
          </a:xfrm>
          <a:prstGeom prst="rect">
            <a:avLst/>
          </a:prstGeom>
          <a:solidFill>
            <a:srgbClr val="FFFFFF"/>
          </a:solidFill>
          <a:ln>
            <a:solidFill>
              <a:srgbClr val="4F81BD"/>
            </a:solidFill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  <a:latin typeface="+mj-lt"/>
              </a:rPr>
              <a:t>Магнитолазерная терапия </a:t>
            </a:r>
            <a:endParaRPr lang="ru-RU" spc="-1" dirty="0">
              <a:latin typeface="+mj-lt"/>
            </a:endParaRPr>
          </a:p>
        </p:txBody>
      </p: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C7FBC50C-EC22-422D-854E-8AEFFEB8888E}"/>
              </a:ext>
            </a:extLst>
          </p:cNvPr>
          <p:cNvSpPr/>
          <p:nvPr/>
        </p:nvSpPr>
        <p:spPr>
          <a:xfrm>
            <a:off x="997724" y="2628294"/>
            <a:ext cx="3448678" cy="367878"/>
          </a:xfrm>
          <a:prstGeom prst="rect">
            <a:avLst/>
          </a:prstGeom>
          <a:solidFill>
            <a:srgbClr val="FFFFFF"/>
          </a:solidFill>
          <a:ln>
            <a:solidFill>
              <a:srgbClr val="4F81BD"/>
            </a:solidFill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00"/>
                </a:solidFill>
                <a:latin typeface="+mj-lt"/>
              </a:rPr>
              <a:t>Аппликации геля “</a:t>
            </a:r>
            <a:r>
              <a:rPr lang="ru-RU" spc="-1" dirty="0" err="1">
                <a:solidFill>
                  <a:srgbClr val="000000"/>
                </a:solidFill>
                <a:latin typeface="+mj-lt"/>
              </a:rPr>
              <a:t>Тизоль</a:t>
            </a:r>
            <a:r>
              <a:rPr lang="ru-RU" spc="-1" dirty="0">
                <a:solidFill>
                  <a:srgbClr val="000000"/>
                </a:solidFill>
                <a:latin typeface="+mj-lt"/>
              </a:rPr>
              <a:t>” </a:t>
            </a:r>
            <a:endParaRPr lang="ru-RU" spc="-1" dirty="0">
              <a:latin typeface="+mj-lt"/>
            </a:endParaRPr>
          </a:p>
        </p:txBody>
      </p:sp>
      <p:sp>
        <p:nvSpPr>
          <p:cNvPr id="30" name="Прямоугольник 15">
            <a:extLst>
              <a:ext uri="{FF2B5EF4-FFF2-40B4-BE49-F238E27FC236}">
                <a16:creationId xmlns:a16="http://schemas.microsoft.com/office/drawing/2014/main" id="{A47B843F-A991-46F3-A739-3B8F4E0FD8A4}"/>
              </a:ext>
            </a:extLst>
          </p:cNvPr>
          <p:cNvSpPr/>
          <p:nvPr/>
        </p:nvSpPr>
        <p:spPr>
          <a:xfrm>
            <a:off x="2094286" y="4737549"/>
            <a:ext cx="7109884" cy="1075764"/>
          </a:xfrm>
          <a:prstGeom prst="rect">
            <a:avLst/>
          </a:prstGeom>
          <a:solidFill>
            <a:srgbClr val="FFFFFF"/>
          </a:solidFill>
          <a:ln>
            <a:solidFill>
              <a:srgbClr val="C0504D"/>
            </a:solidFill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000000"/>
                </a:solidFill>
                <a:latin typeface="+mj-lt"/>
              </a:rPr>
              <a:t>Способ озонотерапии местных лучевых реакций кожи на полях облучения после нейтронной терапии у больных злокачественными новообразованиями головы и шеи. </a:t>
            </a:r>
            <a:endParaRPr lang="ru-RU" sz="1600" spc="-1" dirty="0">
              <a:latin typeface="+mj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000000"/>
                </a:solidFill>
                <a:latin typeface="+mj-lt"/>
              </a:rPr>
              <a:t>Грибова О.В., Мусабаева Л.И., Алейник А.Н., Старцева Ж.А. </a:t>
            </a:r>
            <a:endParaRPr lang="ru-RU" sz="1600" spc="-1" dirty="0">
              <a:latin typeface="+mj-lt"/>
            </a:endParaRPr>
          </a:p>
        </p:txBody>
      </p:sp>
      <p:sp>
        <p:nvSpPr>
          <p:cNvPr id="31" name="Прямоугольник 16">
            <a:extLst>
              <a:ext uri="{FF2B5EF4-FFF2-40B4-BE49-F238E27FC236}">
                <a16:creationId xmlns:a16="http://schemas.microsoft.com/office/drawing/2014/main" id="{C84DD73F-D96A-4831-891A-0C78BE8EFA69}"/>
              </a:ext>
            </a:extLst>
          </p:cNvPr>
          <p:cNvSpPr/>
          <p:nvPr/>
        </p:nvSpPr>
        <p:spPr>
          <a:xfrm>
            <a:off x="2601228" y="6040576"/>
            <a:ext cx="6096000" cy="36512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>
                <a:solidFill>
                  <a:srgbClr val="000000"/>
                </a:solidFill>
              </a:rPr>
              <a:t>Патент РФ № 2547797 от 16.03.2015 г.</a:t>
            </a:r>
            <a:endParaRPr lang="ru-RU" spc="-1"/>
          </a:p>
        </p:txBody>
      </p:sp>
    </p:spTree>
    <p:extLst>
      <p:ext uri="{BB962C8B-B14F-4D97-AF65-F5344CB8AC3E}">
        <p14:creationId xmlns:p14="http://schemas.microsoft.com/office/powerpoint/2010/main" val="403044900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>Патент РФ на изобретение № 2344851 от 27.01.2009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37</a:t>
            </a:fld>
            <a:endParaRPr lang="ru-RU" dirty="0"/>
          </a:p>
        </p:txBody>
      </p:sp>
      <p:sp>
        <p:nvSpPr>
          <p:cNvPr id="12" name="Прямоугольник 3">
            <a:extLst>
              <a:ext uri="{FF2B5EF4-FFF2-40B4-BE49-F238E27FC236}">
                <a16:creationId xmlns:a16="http://schemas.microsoft.com/office/drawing/2014/main" id="{9BB3E606-8E14-4824-9325-7E798538D3A0}"/>
              </a:ext>
            </a:extLst>
          </p:cNvPr>
          <p:cNvSpPr/>
          <p:nvPr/>
        </p:nvSpPr>
        <p:spPr>
          <a:xfrm>
            <a:off x="3859811" y="1213247"/>
            <a:ext cx="4128000" cy="107964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spc="-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Больные раком щитовидной железы</a:t>
            </a:r>
          </a:p>
        </p:txBody>
      </p:sp>
      <p:sp>
        <p:nvSpPr>
          <p:cNvPr id="13" name="Прямая со стрелкой 5">
            <a:extLst>
              <a:ext uri="{FF2B5EF4-FFF2-40B4-BE49-F238E27FC236}">
                <a16:creationId xmlns:a16="http://schemas.microsoft.com/office/drawing/2014/main" id="{9BA7762B-4582-47E6-A8BC-D62F83C387AA}"/>
              </a:ext>
            </a:extLst>
          </p:cNvPr>
          <p:cNvSpPr/>
          <p:nvPr/>
        </p:nvSpPr>
        <p:spPr>
          <a:xfrm>
            <a:off x="5924358" y="2293473"/>
            <a:ext cx="2531533" cy="1114425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4F81BD"/>
            </a:solidFill>
            <a:round/>
            <a:tailEnd type="arrow" w="med" len="med"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1" name="Прямая со стрелкой 8">
            <a:extLst>
              <a:ext uri="{FF2B5EF4-FFF2-40B4-BE49-F238E27FC236}">
                <a16:creationId xmlns:a16="http://schemas.microsoft.com/office/drawing/2014/main" id="{A4D8D43C-950F-43A1-B580-8D8201F468C6}"/>
              </a:ext>
            </a:extLst>
          </p:cNvPr>
          <p:cNvSpPr/>
          <p:nvPr/>
        </p:nvSpPr>
        <p:spPr>
          <a:xfrm flipH="1">
            <a:off x="3174809" y="2293472"/>
            <a:ext cx="2747433" cy="112395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4F81BD"/>
            </a:solidFill>
            <a:round/>
            <a:tailEnd type="arrow" w="med" len="med"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2" name="Прямоугольник 13">
            <a:extLst>
              <a:ext uri="{FF2B5EF4-FFF2-40B4-BE49-F238E27FC236}">
                <a16:creationId xmlns:a16="http://schemas.microsoft.com/office/drawing/2014/main" id="{C672834D-1DAF-4EC9-96B7-4014EC8AD969}"/>
              </a:ext>
            </a:extLst>
          </p:cNvPr>
          <p:cNvSpPr/>
          <p:nvPr/>
        </p:nvSpPr>
        <p:spPr>
          <a:xfrm>
            <a:off x="1555811" y="3418247"/>
            <a:ext cx="3240000" cy="1007640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000000"/>
                </a:solidFill>
              </a:rPr>
              <a:t>Анапластический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000000"/>
                </a:solidFill>
              </a:rPr>
              <a:t>Плоскоклеточный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-1" dirty="0">
                <a:solidFill>
                  <a:srgbClr val="000000"/>
                </a:solidFill>
              </a:rPr>
              <a:t>n</a:t>
            </a:r>
            <a:r>
              <a:rPr lang="ru-RU" sz="1600" spc="-1" dirty="0">
                <a:solidFill>
                  <a:srgbClr val="000000"/>
                </a:solidFill>
              </a:rPr>
              <a:t>=19 </a:t>
            </a:r>
            <a:endParaRPr lang="ru-RU" sz="1600" spc="-1" dirty="0"/>
          </a:p>
        </p:txBody>
      </p:sp>
      <p:sp>
        <p:nvSpPr>
          <p:cNvPr id="23" name="Прямоугольник 14">
            <a:extLst>
              <a:ext uri="{FF2B5EF4-FFF2-40B4-BE49-F238E27FC236}">
                <a16:creationId xmlns:a16="http://schemas.microsoft.com/office/drawing/2014/main" id="{B6289C58-C1AD-40EC-8D2F-186448BA637A}"/>
              </a:ext>
            </a:extLst>
          </p:cNvPr>
          <p:cNvSpPr/>
          <p:nvPr/>
        </p:nvSpPr>
        <p:spPr>
          <a:xfrm>
            <a:off x="6836291" y="3407807"/>
            <a:ext cx="3240000" cy="1018080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000000"/>
                </a:solidFill>
              </a:rPr>
              <a:t>Медуллярный  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000000"/>
                </a:solidFill>
              </a:rPr>
              <a:t>Папиллярный </a:t>
            </a:r>
            <a:endParaRPr lang="ru-RU" sz="1600" spc="-1" dirty="0" smtClean="0">
              <a:solidFill>
                <a:srgbClr val="000000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 smtClean="0">
                <a:solidFill>
                  <a:srgbClr val="000000"/>
                </a:solidFill>
              </a:rPr>
              <a:t> </a:t>
            </a:r>
            <a:r>
              <a:rPr lang="ru-RU" sz="1600" spc="-1" dirty="0">
                <a:solidFill>
                  <a:srgbClr val="000000"/>
                </a:solidFill>
              </a:rPr>
              <a:t>Фолликулярный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-1" dirty="0">
                <a:solidFill>
                  <a:srgbClr val="000000"/>
                </a:solidFill>
              </a:rPr>
              <a:t>n</a:t>
            </a:r>
            <a:r>
              <a:rPr lang="ru-RU" sz="1600" spc="-1" dirty="0">
                <a:solidFill>
                  <a:srgbClr val="000000"/>
                </a:solidFill>
              </a:rPr>
              <a:t>=26</a:t>
            </a:r>
            <a:endParaRPr lang="ru-RU" sz="1600" spc="-1" dirty="0"/>
          </a:p>
        </p:txBody>
      </p:sp>
      <p:sp>
        <p:nvSpPr>
          <p:cNvPr id="24" name="Прямая со стрелкой 25">
            <a:extLst>
              <a:ext uri="{FF2B5EF4-FFF2-40B4-BE49-F238E27FC236}">
                <a16:creationId xmlns:a16="http://schemas.microsoft.com/office/drawing/2014/main" id="{98192B88-B780-4A85-B193-17587398387F}"/>
              </a:ext>
            </a:extLst>
          </p:cNvPr>
          <p:cNvSpPr/>
          <p:nvPr/>
        </p:nvSpPr>
        <p:spPr>
          <a:xfrm>
            <a:off x="8455891" y="4425485"/>
            <a:ext cx="1219200" cy="914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4BACC6"/>
            </a:solidFill>
            <a:round/>
            <a:tailEnd type="arrow" w="med" len="med"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/>
        </p:style>
      </p:sp>
      <p:sp>
        <p:nvSpPr>
          <p:cNvPr id="25" name="Прямая со стрелкой 26">
            <a:extLst>
              <a:ext uri="{FF2B5EF4-FFF2-40B4-BE49-F238E27FC236}">
                <a16:creationId xmlns:a16="http://schemas.microsoft.com/office/drawing/2014/main" id="{3DD90714-B566-4AC9-8760-1F860A8F45F9}"/>
              </a:ext>
            </a:extLst>
          </p:cNvPr>
          <p:cNvSpPr/>
          <p:nvPr/>
        </p:nvSpPr>
        <p:spPr>
          <a:xfrm>
            <a:off x="3145175" y="4449297"/>
            <a:ext cx="1219200" cy="914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4BACC6"/>
            </a:solidFill>
            <a:round/>
            <a:tailEnd type="arrow" w="med" len="med"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/>
        </p:style>
      </p:sp>
      <p:sp>
        <p:nvSpPr>
          <p:cNvPr id="27" name="Прямая со стрелкой 27">
            <a:extLst>
              <a:ext uri="{FF2B5EF4-FFF2-40B4-BE49-F238E27FC236}">
                <a16:creationId xmlns:a16="http://schemas.microsoft.com/office/drawing/2014/main" id="{62467BC5-C80A-456A-BA42-00BC4409C884}"/>
              </a:ext>
            </a:extLst>
          </p:cNvPr>
          <p:cNvSpPr/>
          <p:nvPr/>
        </p:nvSpPr>
        <p:spPr>
          <a:xfrm flipH="1">
            <a:off x="1940791" y="4449297"/>
            <a:ext cx="1204384" cy="914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4BACC6"/>
            </a:solidFill>
            <a:round/>
            <a:tailEnd type="arrow" w="med" len="med"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/>
        </p:style>
      </p:sp>
      <p:sp>
        <p:nvSpPr>
          <p:cNvPr id="28" name="Прямая со стрелкой 32">
            <a:extLst>
              <a:ext uri="{FF2B5EF4-FFF2-40B4-BE49-F238E27FC236}">
                <a16:creationId xmlns:a16="http://schemas.microsoft.com/office/drawing/2014/main" id="{4424D25C-6C33-431C-B6D4-4B7056C1F095}"/>
              </a:ext>
            </a:extLst>
          </p:cNvPr>
          <p:cNvSpPr/>
          <p:nvPr/>
        </p:nvSpPr>
        <p:spPr>
          <a:xfrm flipH="1">
            <a:off x="7240925" y="4425485"/>
            <a:ext cx="1206500" cy="914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4BACC6"/>
            </a:solidFill>
            <a:round/>
            <a:tailEnd type="arrow" w="med" len="med"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/>
        </p:style>
      </p:sp>
      <p:sp>
        <p:nvSpPr>
          <p:cNvPr id="29" name="Прямоугольник 33">
            <a:extLst>
              <a:ext uri="{FF2B5EF4-FFF2-40B4-BE49-F238E27FC236}">
                <a16:creationId xmlns:a16="http://schemas.microsoft.com/office/drawing/2014/main" id="{0BDB76D1-E32E-4C29-A720-B5EF65311703}"/>
              </a:ext>
            </a:extLst>
          </p:cNvPr>
          <p:cNvSpPr/>
          <p:nvPr/>
        </p:nvSpPr>
        <p:spPr>
          <a:xfrm>
            <a:off x="691811" y="5506247"/>
            <a:ext cx="2111520" cy="71964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spc="-1" dirty="0">
                <a:solidFill>
                  <a:srgbClr val="FFFFFF"/>
                </a:solidFill>
              </a:rPr>
              <a:t>Комбинированное лечение</a:t>
            </a:r>
            <a:endParaRPr lang="ru-RU" sz="12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spc="-1" dirty="0">
                <a:solidFill>
                  <a:srgbClr val="FFFFFF"/>
                </a:solidFill>
              </a:rPr>
              <a:t>n</a:t>
            </a:r>
            <a:r>
              <a:rPr lang="ru-RU" sz="1200" spc="-1" dirty="0">
                <a:solidFill>
                  <a:srgbClr val="FFFFFF"/>
                </a:solidFill>
              </a:rPr>
              <a:t>=12</a:t>
            </a:r>
            <a:endParaRPr lang="ru-RU" sz="1200" spc="-1" dirty="0"/>
          </a:p>
        </p:txBody>
      </p:sp>
      <p:sp>
        <p:nvSpPr>
          <p:cNvPr id="30" name="Прямоугольник 37">
            <a:extLst>
              <a:ext uri="{FF2B5EF4-FFF2-40B4-BE49-F238E27FC236}">
                <a16:creationId xmlns:a16="http://schemas.microsoft.com/office/drawing/2014/main" id="{C8DF06CC-A8E0-4A37-A2D1-E75081A419EB}"/>
              </a:ext>
            </a:extLst>
          </p:cNvPr>
          <p:cNvSpPr/>
          <p:nvPr/>
        </p:nvSpPr>
        <p:spPr>
          <a:xfrm>
            <a:off x="6185891" y="5506247"/>
            <a:ext cx="2111520" cy="71964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spc="-1" dirty="0">
                <a:solidFill>
                  <a:srgbClr val="FFFFFF"/>
                </a:solidFill>
              </a:rPr>
              <a:t>Комбинированное лечение</a:t>
            </a:r>
            <a:endParaRPr lang="ru-RU" sz="12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spc="-1" dirty="0">
                <a:solidFill>
                  <a:srgbClr val="FFFFFF"/>
                </a:solidFill>
              </a:rPr>
              <a:t>n</a:t>
            </a:r>
            <a:r>
              <a:rPr lang="ru-RU" sz="1200" spc="-1" dirty="0">
                <a:solidFill>
                  <a:srgbClr val="FFFFFF"/>
                </a:solidFill>
              </a:rPr>
              <a:t>=13</a:t>
            </a:r>
            <a:endParaRPr lang="ru-RU" sz="1200" spc="-1" dirty="0"/>
          </a:p>
        </p:txBody>
      </p:sp>
      <p:sp>
        <p:nvSpPr>
          <p:cNvPr id="31" name="Прямоугольник 38">
            <a:extLst>
              <a:ext uri="{FF2B5EF4-FFF2-40B4-BE49-F238E27FC236}">
                <a16:creationId xmlns:a16="http://schemas.microsoft.com/office/drawing/2014/main" id="{0E1FF931-DDC4-4EE6-A457-93C2DEC7A54F}"/>
              </a:ext>
            </a:extLst>
          </p:cNvPr>
          <p:cNvSpPr/>
          <p:nvPr/>
        </p:nvSpPr>
        <p:spPr>
          <a:xfrm>
            <a:off x="3308771" y="5506247"/>
            <a:ext cx="2111520" cy="71964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spc="-1" dirty="0">
                <a:solidFill>
                  <a:srgbClr val="FFFFFF"/>
                </a:solidFill>
              </a:rPr>
              <a:t>Радикальный курс НФТ</a:t>
            </a:r>
            <a:endParaRPr lang="ru-RU" sz="12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spc="-1" dirty="0">
                <a:solidFill>
                  <a:srgbClr val="FFFFFF"/>
                </a:solidFill>
              </a:rPr>
              <a:t>n</a:t>
            </a:r>
            <a:r>
              <a:rPr lang="ru-RU" sz="1200" spc="-1" dirty="0">
                <a:solidFill>
                  <a:srgbClr val="FFFFFF"/>
                </a:solidFill>
              </a:rPr>
              <a:t>=7</a:t>
            </a:r>
            <a:endParaRPr lang="ru-RU" sz="1200" spc="-1" dirty="0"/>
          </a:p>
        </p:txBody>
      </p:sp>
      <p:sp>
        <p:nvSpPr>
          <p:cNvPr id="32" name="Прямоугольник 39">
            <a:extLst>
              <a:ext uri="{FF2B5EF4-FFF2-40B4-BE49-F238E27FC236}">
                <a16:creationId xmlns:a16="http://schemas.microsoft.com/office/drawing/2014/main" id="{3320BD0E-2D1F-4385-97A8-4D392AA73926}"/>
              </a:ext>
            </a:extLst>
          </p:cNvPr>
          <p:cNvSpPr/>
          <p:nvPr/>
        </p:nvSpPr>
        <p:spPr>
          <a:xfrm>
            <a:off x="8852771" y="5468447"/>
            <a:ext cx="2111520" cy="71964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spc="-1" dirty="0">
                <a:solidFill>
                  <a:srgbClr val="FFFFFF"/>
                </a:solidFill>
              </a:rPr>
              <a:t>Радикальный курс НФТ</a:t>
            </a:r>
            <a:endParaRPr lang="ru-RU" sz="12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spc="-1" dirty="0">
                <a:solidFill>
                  <a:srgbClr val="FFFFFF"/>
                </a:solidFill>
              </a:rPr>
              <a:t>n</a:t>
            </a:r>
            <a:r>
              <a:rPr lang="ru-RU" sz="1200" spc="-1" dirty="0">
                <a:solidFill>
                  <a:srgbClr val="FFFFFF"/>
                </a:solidFill>
              </a:rPr>
              <a:t>=13</a:t>
            </a:r>
            <a:endParaRPr lang="ru-RU" sz="1200" spc="-1" dirty="0"/>
          </a:p>
        </p:txBody>
      </p:sp>
    </p:spTree>
    <p:extLst>
      <p:ext uri="{BB962C8B-B14F-4D97-AF65-F5344CB8AC3E}">
        <p14:creationId xmlns:p14="http://schemas.microsoft.com/office/powerpoint/2010/main" val="3074910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4"/>
            <a:ext cx="9048087" cy="972030"/>
          </a:xfrm>
        </p:spPr>
        <p:txBody>
          <a:bodyPr>
            <a:no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Показания к </a:t>
            </a:r>
            <a:r>
              <a:rPr lang="ru-RU" sz="20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применению нейтронно-фотонной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лучевой терапии в комбинированном лечении </a:t>
            </a:r>
            <a:r>
              <a:rPr lang="ru-RU" sz="20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рака щитовидной железы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38</a:t>
            </a:fld>
            <a:endParaRPr lang="ru-RU" dirty="0"/>
          </a:p>
        </p:txBody>
      </p:sp>
      <p:sp>
        <p:nvSpPr>
          <p:cNvPr id="17" name="Rectangle 3">
            <a:extLst>
              <a:ext uri="{FF2B5EF4-FFF2-40B4-BE49-F238E27FC236}">
                <a16:creationId xmlns:a16="http://schemas.microsoft.com/office/drawing/2014/main" id="{66F66961-2081-42BC-9E25-F741E6F0E383}"/>
              </a:ext>
            </a:extLst>
          </p:cNvPr>
          <p:cNvSpPr/>
          <p:nvPr/>
        </p:nvSpPr>
        <p:spPr>
          <a:xfrm>
            <a:off x="346284" y="1947553"/>
            <a:ext cx="10915649" cy="3747943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28600" indent="-228240" algn="just" eaLnBrk="1" fontAlgn="auto" hangingPunct="1">
              <a:lnSpc>
                <a:spcPct val="90000"/>
              </a:lnSpc>
              <a:spcAft>
                <a:spcPts val="1200"/>
              </a:spcAft>
              <a:buClr>
                <a:srgbClr val="000000"/>
              </a:buClr>
              <a:buFont typeface="Arial"/>
              <a:buChar char="•"/>
              <a:defRPr/>
            </a:pPr>
            <a:r>
              <a:rPr lang="ru-RU" sz="2000" spc="-1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Анапластический</a:t>
            </a:r>
            <a:r>
              <a:rPr lang="ru-RU" sz="2000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рак: </a:t>
            </a:r>
            <a:r>
              <a:rPr lang="ru-RU" sz="2000" i="1" spc="-1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i="1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качестве компонента комбинированного лечения после </a:t>
            </a:r>
            <a:r>
              <a:rPr lang="ru-RU" sz="2000" i="1" spc="-1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циторедуктивной</a:t>
            </a:r>
            <a:r>
              <a:rPr lang="ru-RU" sz="2000" i="1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условно-радикальной </a:t>
            </a:r>
            <a:r>
              <a:rPr lang="ru-RU" sz="2000" i="1" spc="-1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операции.</a:t>
            </a:r>
          </a:p>
          <a:p>
            <a:pPr marL="228600" indent="-228240" algn="just" eaLnBrk="1" fontAlgn="auto" hangingPunct="1">
              <a:lnSpc>
                <a:spcPct val="90000"/>
              </a:lnSpc>
              <a:spcAft>
                <a:spcPts val="1200"/>
              </a:spcAft>
              <a:tabLst>
                <a:tab pos="0" algn="l"/>
              </a:tabLst>
              <a:defRPr/>
            </a:pPr>
            <a:endParaRPr lang="ru-RU" sz="2000" spc="-1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240" algn="just" eaLnBrk="1" fontAlgn="auto" hangingPunct="1">
              <a:lnSpc>
                <a:spcPct val="90000"/>
              </a:lnSpc>
              <a:spcAft>
                <a:spcPts val="1200"/>
              </a:spcAft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/>
            </a:pPr>
            <a:r>
              <a:rPr lang="ru-RU" sz="2000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Низкодифференцированный, медуллярный плоскоклеточный рак, саркомы; рецидивы и метастазы в регионарные </a:t>
            </a:r>
            <a:r>
              <a:rPr lang="ru-RU" sz="2000" spc="-1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лимфоузлы</a:t>
            </a:r>
            <a:r>
              <a:rPr lang="ru-RU" sz="2000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(неоперабельные формы</a:t>
            </a:r>
            <a:r>
              <a:rPr lang="ru-RU" sz="2000" spc="-1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228600" indent="-228240" algn="just" eaLnBrk="1" fontAlgn="auto" hangingPunct="1">
              <a:lnSpc>
                <a:spcPct val="90000"/>
              </a:lnSpc>
              <a:spcAft>
                <a:spcPts val="1200"/>
              </a:spcAft>
              <a:buClr>
                <a:srgbClr val="000000"/>
              </a:buClr>
              <a:tabLst>
                <a:tab pos="0" algn="l"/>
              </a:tabLst>
              <a:defRPr/>
            </a:pPr>
            <a:endParaRPr lang="ru-RU" sz="2000" spc="-1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240" algn="just" eaLnBrk="1" fontAlgn="auto" hangingPunct="1">
              <a:lnSpc>
                <a:spcPct val="90000"/>
              </a:lnSpc>
              <a:spcAft>
                <a:spcPts val="1200"/>
              </a:spcAft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/>
            </a:pPr>
            <a:r>
              <a:rPr lang="ru-RU" sz="2000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Распространение опухоли за пределы щитовидной железы, большой размер; </a:t>
            </a:r>
            <a:endParaRPr lang="ru-RU" sz="2000" spc="-1" dirty="0" smtClean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" algn="just" eaLnBrk="1" fontAlgn="auto" hangingPunct="1">
              <a:lnSpc>
                <a:spcPct val="90000"/>
              </a:lnSpc>
              <a:spcAft>
                <a:spcPts val="1200"/>
              </a:spcAft>
              <a:buClr>
                <a:srgbClr val="000000"/>
              </a:buClr>
              <a:tabLst>
                <a:tab pos="0" algn="l"/>
              </a:tabLst>
              <a:defRPr/>
            </a:pPr>
            <a:endParaRPr lang="ru-RU" sz="2000" spc="-1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240" algn="just" eaLnBrk="1" fontAlgn="auto" hangingPunct="1">
              <a:lnSpc>
                <a:spcPct val="90000"/>
              </a:lnSpc>
              <a:spcAft>
                <a:spcPts val="1200"/>
              </a:spcAft>
              <a:buClr>
                <a:srgbClr val="000000"/>
              </a:buClr>
              <a:buFont typeface="Arial"/>
              <a:buChar char="•"/>
              <a:tabLst>
                <a:tab pos="0" algn="l"/>
              </a:tabLst>
              <a:defRPr/>
            </a:pPr>
            <a:r>
              <a:rPr lang="ru-RU" sz="2000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Нерадикальный характер предыдущего оперативного вмешательства.</a:t>
            </a:r>
          </a:p>
          <a:p>
            <a:pPr eaLnBrk="1" fontAlgn="auto" hangingPunct="1">
              <a:lnSpc>
                <a:spcPct val="90000"/>
              </a:lnSpc>
              <a:spcBef>
                <a:spcPts val="1001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2400" spc="-1" dirty="0"/>
          </a:p>
          <a:p>
            <a:pPr marL="228600" indent="-228240" eaLnBrk="1" fontAlgn="auto" hangingPunct="1">
              <a:lnSpc>
                <a:spcPct val="90000"/>
              </a:lnSpc>
              <a:spcBef>
                <a:spcPts val="1001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2400" spc="-1" dirty="0"/>
          </a:p>
          <a:p>
            <a:pPr marL="228600" indent="-228240" eaLnBrk="1" fontAlgn="auto" hangingPunct="1">
              <a:lnSpc>
                <a:spcPct val="90000"/>
              </a:lnSpc>
              <a:spcBef>
                <a:spcPts val="1001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3200" spc="-1" dirty="0">
                <a:solidFill>
                  <a:srgbClr val="000000"/>
                </a:solidFill>
              </a:rPr>
              <a:t>     </a:t>
            </a:r>
            <a:endParaRPr lang="ru-RU" sz="3200" spc="-1" dirty="0"/>
          </a:p>
          <a:p>
            <a:pPr marL="228600" indent="-228240" eaLnBrk="1" fontAlgn="auto" hangingPunct="1">
              <a:lnSpc>
                <a:spcPct val="90000"/>
              </a:lnSpc>
              <a:spcBef>
                <a:spcPts val="1001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3200" spc="-1" dirty="0"/>
          </a:p>
          <a:p>
            <a:pPr marL="228600" indent="-228240" eaLnBrk="1" fontAlgn="auto" hangingPunct="1">
              <a:lnSpc>
                <a:spcPct val="90000"/>
              </a:lnSpc>
              <a:spcBef>
                <a:spcPts val="1001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3200" spc="-1" dirty="0"/>
          </a:p>
        </p:txBody>
      </p:sp>
    </p:spTree>
    <p:extLst>
      <p:ext uri="{BB962C8B-B14F-4D97-AF65-F5344CB8AC3E}">
        <p14:creationId xmlns:p14="http://schemas.microsoft.com/office/powerpoint/2010/main" val="127075120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 smtClean="0"/>
              <a:t>Методика и режимы нейтронной терапии </a:t>
            </a:r>
            <a:r>
              <a:rPr lang="ru-RU" sz="2000" dirty="0" smtClean="0">
                <a:solidFill>
                  <a:srgbClr val="000099"/>
                </a:solidFill>
              </a:rPr>
              <a:t>при раке щитовидной железы</a:t>
            </a:r>
            <a:endParaRPr lang="ru-RU" sz="2000" dirty="0">
              <a:solidFill>
                <a:srgbClr val="000099"/>
              </a:solidFill>
            </a:endParaRP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39</a:t>
            </a:fld>
            <a:endParaRPr lang="ru-RU" dirty="0"/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id="{197B0C98-202C-434F-AEB4-E7AB624CD350}"/>
              </a:ext>
            </a:extLst>
          </p:cNvPr>
          <p:cNvSpPr/>
          <p:nvPr/>
        </p:nvSpPr>
        <p:spPr>
          <a:xfrm>
            <a:off x="465512" y="1228368"/>
            <a:ext cx="5205615" cy="1321985"/>
          </a:xfrm>
          <a:prstGeom prst="rect">
            <a:avLst/>
          </a:prstGeom>
          <a:gradFill rotWithShape="0">
            <a:gsLst>
              <a:gs pos="0">
                <a:srgbClr val="2988A1"/>
              </a:gs>
              <a:gs pos="100000">
                <a:srgbClr val="36B0D1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marL="13464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FFFFFF"/>
                </a:solidFill>
              </a:rPr>
              <a:t>Методика проведения нейтронной терапии:</a:t>
            </a:r>
            <a:endParaRPr lang="ru-RU" sz="1600" spc="-1" dirty="0"/>
          </a:p>
          <a:p>
            <a:pPr marL="134640" lvl="1" indent="-2160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Symbol" charset="2"/>
              <a:buChar char=""/>
              <a:defRPr/>
            </a:pPr>
            <a:r>
              <a:rPr lang="ru-RU" sz="1600" spc="-1" dirty="0">
                <a:solidFill>
                  <a:srgbClr val="FFFFFF"/>
                </a:solidFill>
              </a:rPr>
              <a:t>1 поле 8х6 см - </a:t>
            </a:r>
            <a:r>
              <a:rPr lang="en-US" sz="1600" spc="-1" dirty="0">
                <a:solidFill>
                  <a:srgbClr val="FFFFFF"/>
                </a:solidFill>
              </a:rPr>
              <a:t>“</a:t>
            </a:r>
            <a:r>
              <a:rPr lang="ru-RU" sz="1600" spc="-1" dirty="0">
                <a:solidFill>
                  <a:srgbClr val="FFFFFF"/>
                </a:solidFill>
              </a:rPr>
              <a:t>ложе</a:t>
            </a:r>
            <a:r>
              <a:rPr lang="en-US" sz="1600" spc="-1" dirty="0">
                <a:solidFill>
                  <a:srgbClr val="FFFFFF"/>
                </a:solidFill>
              </a:rPr>
              <a:t>”</a:t>
            </a:r>
            <a:r>
              <a:rPr lang="ru-RU" sz="1600" spc="-1" dirty="0">
                <a:solidFill>
                  <a:srgbClr val="FFFFFF"/>
                </a:solidFill>
              </a:rPr>
              <a:t> щитовидной железы</a:t>
            </a:r>
            <a:endParaRPr lang="ru-RU" sz="1600" spc="-1" dirty="0"/>
          </a:p>
          <a:p>
            <a:pPr marL="134640" lvl="1" indent="-2160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Symbol" charset="2"/>
              <a:buChar char=""/>
              <a:defRPr/>
            </a:pPr>
            <a:r>
              <a:rPr lang="ru-RU" sz="1600" spc="-1" dirty="0">
                <a:solidFill>
                  <a:srgbClr val="FFFFFF"/>
                </a:solidFill>
              </a:rPr>
              <a:t>1 поле 6х8 – 10х10 см - </a:t>
            </a:r>
            <a:r>
              <a:rPr lang="en-US" sz="1600" spc="-1" dirty="0">
                <a:solidFill>
                  <a:srgbClr val="FFFFFF"/>
                </a:solidFill>
              </a:rPr>
              <a:t>“</a:t>
            </a:r>
            <a:r>
              <a:rPr lang="ru-RU" sz="1600" spc="-1" dirty="0">
                <a:solidFill>
                  <a:srgbClr val="FFFFFF"/>
                </a:solidFill>
              </a:rPr>
              <a:t>ложе</a:t>
            </a:r>
            <a:r>
              <a:rPr lang="en-US" sz="1600" spc="-1" dirty="0">
                <a:solidFill>
                  <a:srgbClr val="FFFFFF"/>
                </a:solidFill>
              </a:rPr>
              <a:t>”</a:t>
            </a:r>
            <a:r>
              <a:rPr lang="ru-RU" sz="1600" spc="-1" dirty="0">
                <a:solidFill>
                  <a:srgbClr val="FFFFFF"/>
                </a:solidFill>
              </a:rPr>
              <a:t> удаленных метастатических л/узлов шеи с каждой стороны</a:t>
            </a:r>
            <a:endParaRPr lang="ru-RU" sz="1600" spc="-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F398FF-C031-40A7-8DDE-DAE3B8325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297" y="2961985"/>
            <a:ext cx="3484094" cy="3394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8">
            <a:extLst>
              <a:ext uri="{FF2B5EF4-FFF2-40B4-BE49-F238E27FC236}">
                <a16:creationId xmlns:a16="http://schemas.microsoft.com/office/drawing/2014/main" id="{F785058E-C79D-497C-ACC1-D78F3DEA6A81}"/>
              </a:ext>
            </a:extLst>
          </p:cNvPr>
          <p:cNvSpPr/>
          <p:nvPr/>
        </p:nvSpPr>
        <p:spPr>
          <a:xfrm>
            <a:off x="1734136" y="5412938"/>
            <a:ext cx="1640416" cy="433387"/>
          </a:xfrm>
          <a:prstGeom prst="rect">
            <a:avLst/>
          </a:prstGeom>
          <a:noFill/>
          <a:ln w="25400">
            <a:solidFill>
              <a:srgbClr val="FF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B04A9F7F-5D69-4342-A448-91958E4B0939}"/>
              </a:ext>
            </a:extLst>
          </p:cNvPr>
          <p:cNvSpPr/>
          <p:nvPr/>
        </p:nvSpPr>
        <p:spPr>
          <a:xfrm rot="21271200">
            <a:off x="1847660" y="3597399"/>
            <a:ext cx="1132417" cy="236537"/>
          </a:xfrm>
          <a:prstGeom prst="rect">
            <a:avLst/>
          </a:prstGeom>
          <a:solidFill>
            <a:schemeClr val="bg1">
              <a:lumMod val="50000"/>
            </a:scheme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5EFC0B88-2100-486E-923A-F9F2D0206B22}"/>
              </a:ext>
            </a:extLst>
          </p:cNvPr>
          <p:cNvSpPr/>
          <p:nvPr/>
        </p:nvSpPr>
        <p:spPr>
          <a:xfrm>
            <a:off x="6351767" y="5034365"/>
            <a:ext cx="4950692" cy="1321985"/>
          </a:xfrm>
          <a:prstGeom prst="rect">
            <a:avLst/>
          </a:prstGeom>
          <a:gradFill rotWithShape="0">
            <a:gsLst>
              <a:gs pos="0">
                <a:srgbClr val="2988A1"/>
              </a:gs>
              <a:gs pos="100000">
                <a:srgbClr val="36B0D1"/>
              </a:gs>
            </a:gsLst>
            <a:lin ang="16200000"/>
          </a:gradFill>
          <a:ln>
            <a:solidFill>
              <a:srgbClr val="46AAC4"/>
            </a:solidFill>
            <a:round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/>
        </p:style>
        <p:txBody>
          <a:bodyPr lIns="90000" tIns="45000" rIns="90000" bIns="45000"/>
          <a:lstStyle/>
          <a:p>
            <a:pPr marL="136800" indent="2520" eaLnBrk="1" fontAlgn="auto" hangingPunct="1">
              <a:spcBef>
                <a:spcPts val="499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1600" spc="-1" dirty="0">
                <a:solidFill>
                  <a:srgbClr val="FFFFFF"/>
                </a:solidFill>
              </a:rPr>
              <a:t>Режим:</a:t>
            </a:r>
            <a:endParaRPr lang="ru-RU" sz="1600" spc="-1" dirty="0"/>
          </a:p>
          <a:p>
            <a:pPr marL="134640" lvl="1" indent="-2160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Symbol" charset="2"/>
              <a:buChar char=""/>
              <a:defRPr/>
            </a:pPr>
            <a:r>
              <a:rPr lang="ru-RU" sz="1600" spc="-1" dirty="0">
                <a:solidFill>
                  <a:srgbClr val="FFFFFF"/>
                </a:solidFill>
              </a:rPr>
              <a:t>РОД 1,4-1,6 Гр, СОД</a:t>
            </a:r>
            <a:r>
              <a:rPr lang="en-US" sz="1600" spc="-1" dirty="0">
                <a:solidFill>
                  <a:srgbClr val="FFFFFF"/>
                </a:solidFill>
              </a:rPr>
              <a:t> </a:t>
            </a:r>
            <a:r>
              <a:rPr lang="ru-RU" sz="1600" spc="-1" dirty="0">
                <a:solidFill>
                  <a:srgbClr val="FFFFFF"/>
                </a:solidFill>
              </a:rPr>
              <a:t>3,2 - 7,2 Гр (14-34 </a:t>
            </a:r>
            <a:r>
              <a:rPr lang="ru-RU" sz="1600" spc="-1" dirty="0" err="1">
                <a:solidFill>
                  <a:srgbClr val="FFFFFF"/>
                </a:solidFill>
              </a:rPr>
              <a:t>изоГр</a:t>
            </a:r>
            <a:r>
              <a:rPr lang="ru-RU" sz="1600" spc="-1" dirty="0">
                <a:solidFill>
                  <a:srgbClr val="FFFFFF"/>
                </a:solidFill>
              </a:rPr>
              <a:t>)</a:t>
            </a:r>
            <a:endParaRPr lang="en-US" sz="1600" spc="-1" dirty="0"/>
          </a:p>
          <a:p>
            <a:pPr marL="134640" lvl="1" indent="-2160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Symbol" charset="2"/>
              <a:buChar char=""/>
              <a:defRPr/>
            </a:pPr>
            <a:r>
              <a:rPr lang="ru-RU" sz="1600" spc="-1" dirty="0">
                <a:solidFill>
                  <a:srgbClr val="FFFFFF"/>
                </a:solidFill>
              </a:rPr>
              <a:t>Вклад быстрых нейтронов в курсовую СОД 30-50%</a:t>
            </a:r>
            <a:r>
              <a:rPr lang="ru-RU" spc="-1" dirty="0">
                <a:solidFill>
                  <a:srgbClr val="FFFFFF"/>
                </a:solidFill>
              </a:rPr>
              <a:t> </a:t>
            </a:r>
            <a:endParaRPr lang="ru-RU" spc="-1" dirty="0"/>
          </a:p>
          <a:p>
            <a:pPr marL="136800" indent="2520" eaLnBrk="1" fontAlgn="auto" hangingPunct="1">
              <a:lnSpc>
                <a:spcPct val="80000"/>
              </a:lnSpc>
              <a:spcBef>
                <a:spcPts val="499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1600" spc="-1" dirty="0"/>
          </a:p>
          <a:p>
            <a:pPr eaLnBrk="1" fontAlgn="auto" hangingPunct="1">
              <a:lnSpc>
                <a:spcPct val="80000"/>
              </a:lnSpc>
              <a:spcBef>
                <a:spcPts val="1001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1600" spc="-1" dirty="0"/>
          </a:p>
          <a:p>
            <a:pPr eaLnBrk="1" fontAlgn="auto" hangingPunct="1">
              <a:lnSpc>
                <a:spcPct val="80000"/>
              </a:lnSpc>
              <a:spcBef>
                <a:spcPts val="1001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1600" spc="-1" dirty="0"/>
          </a:p>
          <a:p>
            <a:pPr eaLnBrk="1" fontAlgn="auto" hangingPunct="1">
              <a:lnSpc>
                <a:spcPct val="80000"/>
              </a:lnSpc>
              <a:spcBef>
                <a:spcPts val="1001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1600" spc="-1" dirty="0"/>
          </a:p>
          <a:p>
            <a:pPr marL="2520" indent="-2160" eaLnBrk="1" fontAlgn="auto" hangingPunct="1">
              <a:lnSpc>
                <a:spcPct val="80000"/>
              </a:lnSpc>
              <a:spcBef>
                <a:spcPts val="1001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1600" spc="-1" dirty="0"/>
          </a:p>
        </p:txBody>
      </p:sp>
      <p:pic>
        <p:nvPicPr>
          <p:cNvPr id="10" name="Picture 6">
            <a:extLst>
              <a:ext uri="{FF2B5EF4-FFF2-40B4-BE49-F238E27FC236}">
                <a16:creationId xmlns:a16="http://schemas.microsoft.com/office/drawing/2014/main" id="{209E44BA-B0AE-4EC2-8116-8B52890B3B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574" y="1228368"/>
            <a:ext cx="3367078" cy="3309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id="{5784C985-8728-493A-9F9E-C6773907476D}"/>
              </a:ext>
            </a:extLst>
          </p:cNvPr>
          <p:cNvSpPr/>
          <p:nvPr/>
        </p:nvSpPr>
        <p:spPr>
          <a:xfrm rot="5248800">
            <a:off x="7986464" y="2940516"/>
            <a:ext cx="1105361" cy="527846"/>
          </a:xfrm>
          <a:prstGeom prst="rect">
            <a:avLst/>
          </a:prstGeom>
          <a:noFill/>
          <a:ln w="25400">
            <a:solidFill>
              <a:srgbClr val="FF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17405A0-81DD-4BE7-A587-C44CC4F6F154}"/>
              </a:ext>
            </a:extLst>
          </p:cNvPr>
          <p:cNvSpPr/>
          <p:nvPr/>
        </p:nvSpPr>
        <p:spPr>
          <a:xfrm rot="20410800">
            <a:off x="9488953" y="1293902"/>
            <a:ext cx="472174" cy="211501"/>
          </a:xfrm>
          <a:prstGeom prst="rect">
            <a:avLst/>
          </a:prstGeom>
          <a:solidFill>
            <a:schemeClr val="bg1">
              <a:lumMod val="50000"/>
            </a:scheme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369045422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4"/>
            <a:ext cx="8619586" cy="837264"/>
          </a:xfrm>
        </p:spPr>
        <p:txBody>
          <a:bodyPr>
            <a:noAutofit/>
          </a:bodyPr>
          <a:lstStyle/>
          <a:p>
            <a:r>
              <a:rPr lang="ru-RU" sz="2000" dirty="0"/>
              <a:t>Результаты лечения больных </a:t>
            </a:r>
            <a:r>
              <a:rPr lang="ru-RU" sz="2000" dirty="0">
                <a:solidFill>
                  <a:srgbClr val="000099"/>
                </a:solidFill>
              </a:rPr>
              <a:t>анапластическим</a:t>
            </a:r>
            <a:r>
              <a:rPr lang="ru-RU" sz="2000" dirty="0"/>
              <a:t> раком щитовидной железы (n=15)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40</a:t>
            </a:fld>
            <a:endParaRPr lang="ru-RU" dirty="0"/>
          </a:p>
        </p:txBody>
      </p:sp>
      <p:graphicFrame>
        <p:nvGraphicFramePr>
          <p:cNvPr id="11" name="Object 1">
            <a:extLst>
              <a:ext uri="{FF2B5EF4-FFF2-40B4-BE49-F238E27FC236}">
                <a16:creationId xmlns:a16="http://schemas.microsoft.com/office/drawing/2014/main" id="{EC06EB00-9B7A-4EE6-A251-2F69F54DB7FE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1050058" y="1073548"/>
          <a:ext cx="4292600" cy="288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108" r:id="rId3" imgW="3239640" imgH="2879640" progId="STATISTICA.Graph">
                  <p:embed/>
                </p:oleObj>
              </mc:Choice>
              <mc:Fallback>
                <p:oleObj r:id="rId3" imgW="3239640" imgH="2879640" progId="STATISTICA.Graph">
                  <p:embed/>
                  <p:pic>
                    <p:nvPicPr>
                      <p:cNvPr id="0" name="Picture 10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0058" y="1073548"/>
                        <a:ext cx="4292600" cy="2886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Прямоугольник 14">
            <a:extLst>
              <a:ext uri="{FF2B5EF4-FFF2-40B4-BE49-F238E27FC236}">
                <a16:creationId xmlns:a16="http://schemas.microsoft.com/office/drawing/2014/main" id="{6EC5ADD2-4502-465B-8269-7B1137B4E364}"/>
              </a:ext>
            </a:extLst>
          </p:cNvPr>
          <p:cNvSpPr/>
          <p:nvPr/>
        </p:nvSpPr>
        <p:spPr>
          <a:xfrm>
            <a:off x="829925" y="4175521"/>
            <a:ext cx="4705349" cy="92075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FF0000"/>
                </a:solidFill>
              </a:rPr>
              <a:t>Общая пятилетняя выживаемость </a:t>
            </a:r>
            <a:endParaRPr lang="ru-RU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2060"/>
                </a:solidFill>
              </a:rPr>
              <a:t>41,4±15,7% </a:t>
            </a:r>
            <a:endParaRPr lang="ru-RU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2060"/>
                </a:solidFill>
              </a:rPr>
              <a:t>Медиана общей выживаемости 14,4 месяцев</a:t>
            </a:r>
            <a:endParaRPr lang="ru-RU" spc="-1" dirty="0"/>
          </a:p>
        </p:txBody>
      </p:sp>
      <p:graphicFrame>
        <p:nvGraphicFramePr>
          <p:cNvPr id="13" name="Object 3">
            <a:extLst>
              <a:ext uri="{FF2B5EF4-FFF2-40B4-BE49-F238E27FC236}">
                <a16:creationId xmlns:a16="http://schemas.microsoft.com/office/drawing/2014/main" id="{8AFFD2C6-2090-47E7-ABE9-0BA31CC1F9F1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619007" y="1073548"/>
          <a:ext cx="4292600" cy="288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109" r:id="rId5" imgW="3239640" imgH="2879640" progId="STATISTICA.Graph">
                  <p:embed/>
                </p:oleObj>
              </mc:Choice>
              <mc:Fallback>
                <p:oleObj r:id="rId5" imgW="3239640" imgH="2879640" progId="STATISTICA.Graph">
                  <p:embed/>
                  <p:pic>
                    <p:nvPicPr>
                      <p:cNvPr id="0" name="Picture 10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9007" y="1073548"/>
                        <a:ext cx="4292600" cy="2886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Прямоугольник 17">
            <a:extLst>
              <a:ext uri="{FF2B5EF4-FFF2-40B4-BE49-F238E27FC236}">
                <a16:creationId xmlns:a16="http://schemas.microsoft.com/office/drawing/2014/main" id="{38E184C2-88B9-495E-986F-E26F0F2EDC7D}"/>
              </a:ext>
            </a:extLst>
          </p:cNvPr>
          <p:cNvSpPr/>
          <p:nvPr/>
        </p:nvSpPr>
        <p:spPr>
          <a:xfrm>
            <a:off x="6686741" y="4181872"/>
            <a:ext cx="4512733" cy="914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 err="1">
                <a:solidFill>
                  <a:srgbClr val="FF0000"/>
                </a:solidFill>
              </a:rPr>
              <a:t>Безрецидивная</a:t>
            </a:r>
            <a:r>
              <a:rPr lang="ru-RU" spc="-1" dirty="0">
                <a:solidFill>
                  <a:srgbClr val="FF0000"/>
                </a:solidFill>
              </a:rPr>
              <a:t> пятилетняя выживаемость</a:t>
            </a:r>
            <a:endParaRPr lang="ru-RU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2060"/>
                </a:solidFill>
              </a:rPr>
              <a:t> 53,3±12,8%</a:t>
            </a:r>
            <a:endParaRPr lang="ru-RU" spc="-1" dirty="0"/>
          </a:p>
        </p:txBody>
      </p:sp>
      <p:sp>
        <p:nvSpPr>
          <p:cNvPr id="15" name="Прямоугольник 18">
            <a:extLst>
              <a:ext uri="{FF2B5EF4-FFF2-40B4-BE49-F238E27FC236}">
                <a16:creationId xmlns:a16="http://schemas.microsoft.com/office/drawing/2014/main" id="{3D3C58E5-744B-455B-8215-54189EB14A9C}"/>
              </a:ext>
            </a:extLst>
          </p:cNvPr>
          <p:cNvSpPr/>
          <p:nvPr/>
        </p:nvSpPr>
        <p:spPr>
          <a:xfrm>
            <a:off x="465512" y="5374396"/>
            <a:ext cx="10560049" cy="92187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latin typeface="Arial" pitchFamily="34" charset="0"/>
                <a:cs typeface="Arial" pitchFamily="34" charset="0"/>
              </a:rPr>
              <a:t>У шести из 15 больных (40 %) был достигнут локальный контроль над опухолью, среди них двое погибли от отдаленного метастазирования </a:t>
            </a:r>
            <a:r>
              <a:rPr lang="ru-RU" spc="-1" dirty="0" smtClean="0">
                <a:latin typeface="Arial" pitchFamily="34" charset="0"/>
                <a:cs typeface="Arial" pitchFamily="34" charset="0"/>
              </a:rPr>
              <a:t>без  </a:t>
            </a:r>
            <a:r>
              <a:rPr lang="ru-RU" spc="-1" dirty="0">
                <a:latin typeface="Arial" pitchFamily="34" charset="0"/>
                <a:cs typeface="Arial" pitchFamily="34" charset="0"/>
              </a:rPr>
              <a:t>признаков местного прогрессирования, </a:t>
            </a:r>
            <a:endParaRPr lang="ru-RU" spc="-1" dirty="0" smtClean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 smtClean="0">
                <a:latin typeface="Arial" pitchFamily="34" charset="0"/>
                <a:cs typeface="Arial" pitchFamily="34" charset="0"/>
              </a:rPr>
              <a:t>четыре </a:t>
            </a:r>
            <a:r>
              <a:rPr lang="ru-RU" spc="-1" dirty="0">
                <a:latin typeface="Arial" pitchFamily="34" charset="0"/>
                <a:cs typeface="Arial" pitchFamily="34" charset="0"/>
              </a:rPr>
              <a:t>пациента (26,7 %) прожили более 5 лет без дополнительного лечения. </a:t>
            </a:r>
          </a:p>
        </p:txBody>
      </p:sp>
    </p:spTree>
    <p:extLst>
      <p:ext uri="{BB962C8B-B14F-4D97-AF65-F5344CB8AC3E}">
        <p14:creationId xmlns:p14="http://schemas.microsoft.com/office/powerpoint/2010/main" val="272676599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3" y="236283"/>
            <a:ext cx="8657301" cy="965021"/>
          </a:xfrm>
        </p:spPr>
        <p:txBody>
          <a:bodyPr>
            <a:no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Результаты лечения больных </a:t>
            </a:r>
            <a:r>
              <a:rPr lang="ru-RU" sz="2000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медуллярным и дифференцированными формами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рака щитовидной железы (n=26) 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41</a:t>
            </a:fld>
            <a:endParaRPr lang="ru-RU" dirty="0"/>
          </a:p>
        </p:txBody>
      </p:sp>
      <p:graphicFrame>
        <p:nvGraphicFramePr>
          <p:cNvPr id="19" name="Объект 2">
            <a:extLst>
              <a:ext uri="{FF2B5EF4-FFF2-40B4-BE49-F238E27FC236}">
                <a16:creationId xmlns:a16="http://schemas.microsoft.com/office/drawing/2014/main" id="{26494826-D310-4493-80C7-3C7433118928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709084" y="1922030"/>
          <a:ext cx="4383616" cy="2520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201" r:id="rId3" imgW="2362320" imgH="1706760" progId="STATISTICA.Graph">
                  <p:embed/>
                </p:oleObj>
              </mc:Choice>
              <mc:Fallback>
                <p:oleObj r:id="rId3" imgW="2362320" imgH="1706760" progId="STATISTICA.Graph">
                  <p:embed/>
                  <p:pic>
                    <p:nvPicPr>
                      <p:cNvPr id="0" name="Picture 1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9084" y="1922030"/>
                        <a:ext cx="4383616" cy="2520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Объект 5">
            <a:extLst>
              <a:ext uri="{FF2B5EF4-FFF2-40B4-BE49-F238E27FC236}">
                <a16:creationId xmlns:a16="http://schemas.microsoft.com/office/drawing/2014/main" id="{9F808392-1836-40EB-9D02-1CA691ADF71E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5221817" y="1201305"/>
          <a:ext cx="4163483" cy="2376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202" r:id="rId5" imgW="2263320" imgH="1722240" progId="STATISTICA.Graph">
                  <p:embed/>
                </p:oleObj>
              </mc:Choice>
              <mc:Fallback>
                <p:oleObj r:id="rId5" imgW="2263320" imgH="1722240" progId="STATISTICA.Graph">
                  <p:embed/>
                  <p:pic>
                    <p:nvPicPr>
                      <p:cNvPr id="0" name="Picture 1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1817" y="1201305"/>
                        <a:ext cx="4163483" cy="2376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Объект 7">
            <a:extLst>
              <a:ext uri="{FF2B5EF4-FFF2-40B4-BE49-F238E27FC236}">
                <a16:creationId xmlns:a16="http://schemas.microsoft.com/office/drawing/2014/main" id="{9A1A9EE2-A849-4065-97DE-74C5ADA4B0FA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5221818" y="3722255"/>
          <a:ext cx="4207933" cy="2376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203" r:id="rId7" imgW="2771640" imgH="2081520" progId="STATISTICA.Graph">
                  <p:embed/>
                </p:oleObj>
              </mc:Choice>
              <mc:Fallback>
                <p:oleObj r:id="rId7" imgW="2771640" imgH="2081520" progId="STATISTICA.Graph">
                  <p:embed/>
                  <p:pic>
                    <p:nvPicPr>
                      <p:cNvPr id="0" name="Picture 1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1818" y="3722255"/>
                        <a:ext cx="4207933" cy="2376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Прямоугольник 11">
            <a:extLst>
              <a:ext uri="{FF2B5EF4-FFF2-40B4-BE49-F238E27FC236}">
                <a16:creationId xmlns:a16="http://schemas.microsoft.com/office/drawing/2014/main" id="{2C261008-5D24-443C-BDA1-4C4EB7A2A310}"/>
              </a:ext>
            </a:extLst>
          </p:cNvPr>
          <p:cNvSpPr/>
          <p:nvPr/>
        </p:nvSpPr>
        <p:spPr>
          <a:xfrm>
            <a:off x="873702" y="4740275"/>
            <a:ext cx="4054379" cy="82954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>
                <a:solidFill>
                  <a:srgbClr val="FF0000"/>
                </a:solidFill>
              </a:rPr>
              <a:t>Общая пятилетняя выживаемость</a:t>
            </a:r>
            <a:r>
              <a:rPr lang="en-US" sz="1600" b="1" spc="-1" dirty="0">
                <a:solidFill>
                  <a:srgbClr val="FF0000"/>
                </a:solidFill>
              </a:rPr>
              <a:t> 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>
                <a:solidFill>
                  <a:srgbClr val="002060"/>
                </a:solidFill>
              </a:rPr>
              <a:t>80,9±10,2%.  </a:t>
            </a:r>
            <a:endParaRPr lang="ru-RU" sz="1600" spc="-1" dirty="0"/>
          </a:p>
        </p:txBody>
      </p:sp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FC424BE-8766-484C-98BB-34043C1E5CBD}"/>
              </a:ext>
            </a:extLst>
          </p:cNvPr>
          <p:cNvSpPr/>
          <p:nvPr/>
        </p:nvSpPr>
        <p:spPr>
          <a:xfrm>
            <a:off x="9003585" y="1706130"/>
            <a:ext cx="2878667" cy="107576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 err="1">
                <a:solidFill>
                  <a:srgbClr val="FF0000"/>
                </a:solidFill>
              </a:rPr>
              <a:t>Безрецидивная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>
                <a:solidFill>
                  <a:srgbClr val="FF0000"/>
                </a:solidFill>
              </a:rPr>
              <a:t> пятилетняя выживаемость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002060"/>
                </a:solidFill>
              </a:rPr>
              <a:t>87,2±7,0% </a:t>
            </a:r>
            <a:endParaRPr lang="ru-RU" sz="1600" spc="-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461800" y="4217586"/>
            <a:ext cx="228350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Безметастатическая</a:t>
            </a:r>
          </a:p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 </a:t>
            </a:r>
            <a:r>
              <a:rPr lang="ru-RU" sz="1600" b="1" dirty="0">
                <a:solidFill>
                  <a:srgbClr val="FF0000"/>
                </a:solidFill>
              </a:rPr>
              <a:t>пятилетняя выживаемость</a:t>
            </a:r>
            <a:endParaRPr lang="ru-RU" sz="1600" dirty="0" smtClean="0">
              <a:solidFill>
                <a:srgbClr val="FF0000"/>
              </a:solidFill>
            </a:endParaRPr>
          </a:p>
          <a:p>
            <a:pPr algn="ctr"/>
            <a:r>
              <a:rPr lang="ru-RU" sz="1600" dirty="0">
                <a:solidFill>
                  <a:srgbClr val="002060"/>
                </a:solidFill>
              </a:rPr>
              <a:t>63,2±12,3% </a:t>
            </a:r>
          </a:p>
        </p:txBody>
      </p:sp>
    </p:spTree>
    <p:extLst>
      <p:ext uri="{BB962C8B-B14F-4D97-AF65-F5344CB8AC3E}">
        <p14:creationId xmlns:p14="http://schemas.microsoft.com/office/powerpoint/2010/main" val="11920591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42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005B275-B002-43C9-AED4-1DD11B8E9F87}"/>
              </a:ext>
            </a:extLst>
          </p:cNvPr>
          <p:cNvPicPr/>
          <p:nvPr/>
        </p:nvPicPr>
        <p:blipFill rotWithShape="1">
          <a:blip r:embed="rId2" cstate="print"/>
          <a:srcRect l="36491" t="45837" r="22148" b="28917"/>
          <a:stretch/>
        </p:blipFill>
        <p:spPr bwMode="auto">
          <a:xfrm>
            <a:off x="8447579" y="2370229"/>
            <a:ext cx="3411911" cy="34902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D97F337A-BCF2-495A-B788-2F12707E42AD}"/>
              </a:ext>
            </a:extLst>
          </p:cNvPr>
          <p:cNvGraphicFramePr/>
          <p:nvPr>
            <p:extLst/>
          </p:nvPr>
        </p:nvGraphicFramePr>
        <p:xfrm>
          <a:off x="480933" y="2119745"/>
          <a:ext cx="7776375" cy="44520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153886" y="894655"/>
            <a:ext cx="90886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C00000"/>
                </a:solidFill>
              </a:rPr>
              <a:t>Частота и характер </a:t>
            </a:r>
            <a:r>
              <a:rPr lang="ru-RU" b="1" i="1" dirty="0">
                <a:solidFill>
                  <a:srgbClr val="000066"/>
                </a:solidFill>
              </a:rPr>
              <a:t>острых лучевых реакций </a:t>
            </a:r>
            <a:r>
              <a:rPr lang="ru-RU" b="1" i="1" dirty="0">
                <a:solidFill>
                  <a:srgbClr val="C00000"/>
                </a:solidFill>
              </a:rPr>
              <a:t>кожи на полях </a:t>
            </a:r>
            <a:r>
              <a:rPr lang="ru-RU" b="1" i="1" dirty="0" smtClean="0">
                <a:solidFill>
                  <a:srgbClr val="C00000"/>
                </a:solidFill>
              </a:rPr>
              <a:t>облучения</a:t>
            </a:r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 </a:t>
            </a:r>
            <a:r>
              <a:rPr lang="ru-RU" b="1" i="1" dirty="0">
                <a:solidFill>
                  <a:srgbClr val="C00000"/>
                </a:solidFill>
              </a:rPr>
              <a:t>у </a:t>
            </a:r>
            <a:r>
              <a:rPr lang="ru-RU" b="1" i="1" dirty="0">
                <a:solidFill>
                  <a:srgbClr val="C00000"/>
                </a:solidFill>
                <a:ea typeface="Verdana" panose="020B0604030504040204" pitchFamily="34" charset="0"/>
                <a:cs typeface="Arial" pitchFamily="34" charset="0"/>
              </a:rPr>
              <a:t>больных </a:t>
            </a:r>
            <a:r>
              <a:rPr lang="ru-RU" b="1" i="1" dirty="0">
                <a:solidFill>
                  <a:srgbClr val="000066"/>
                </a:solidFill>
                <a:ea typeface="Verdana" panose="020B0604030504040204" pitchFamily="34" charset="0"/>
                <a:cs typeface="Arial" pitchFamily="34" charset="0"/>
              </a:rPr>
              <a:t>раком щитовидной железы</a:t>
            </a:r>
            <a:endParaRPr lang="ru-RU" b="1" i="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56181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43</a:t>
            </a:fld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8F13C5-DC35-4F3A-ABC7-F4860BC317B9}"/>
              </a:ext>
            </a:extLst>
          </p:cNvPr>
          <p:cNvSpPr txBox="1"/>
          <p:nvPr/>
        </p:nvSpPr>
        <p:spPr>
          <a:xfrm>
            <a:off x="143972" y="980844"/>
            <a:ext cx="1139397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000066"/>
                </a:solidFill>
              </a:rPr>
              <a:t>Частота и характер </a:t>
            </a:r>
            <a:r>
              <a:rPr lang="ru-RU" b="1" i="1" dirty="0">
                <a:solidFill>
                  <a:srgbClr val="FF0000"/>
                </a:solidFill>
              </a:rPr>
              <a:t>поздних лучевых повреждений </a:t>
            </a:r>
            <a:r>
              <a:rPr lang="ru-RU" b="1" i="1" dirty="0">
                <a:solidFill>
                  <a:srgbClr val="000066"/>
                </a:solidFill>
              </a:rPr>
              <a:t>нормальных </a:t>
            </a:r>
            <a:r>
              <a:rPr lang="ru-RU" b="1" i="1" dirty="0" smtClean="0">
                <a:solidFill>
                  <a:srgbClr val="000066"/>
                </a:solidFill>
              </a:rPr>
              <a:t>тканей </a:t>
            </a:r>
          </a:p>
          <a:p>
            <a:pPr algn="ctr"/>
            <a:r>
              <a:rPr lang="ru-RU" b="1" i="1" dirty="0" smtClean="0">
                <a:solidFill>
                  <a:srgbClr val="000066"/>
                </a:solidFill>
              </a:rPr>
              <a:t>у </a:t>
            </a:r>
            <a:r>
              <a:rPr lang="ru-RU" b="1" i="1" dirty="0">
                <a:solidFill>
                  <a:srgbClr val="000066"/>
                </a:solidFill>
                <a:ea typeface="Verdana" panose="020B0604030504040204" pitchFamily="34" charset="0"/>
                <a:cs typeface="Arial" pitchFamily="34" charset="0"/>
              </a:rPr>
              <a:t>больных </a:t>
            </a:r>
            <a:r>
              <a:rPr lang="ru-RU" b="1" i="1" dirty="0">
                <a:solidFill>
                  <a:srgbClr val="FF0000"/>
                </a:solidFill>
                <a:ea typeface="Verdana" panose="020B0604030504040204" pitchFamily="34" charset="0"/>
                <a:cs typeface="Arial" pitchFamily="34" charset="0"/>
              </a:rPr>
              <a:t>раком щитовидной железы</a:t>
            </a:r>
            <a:endParaRPr lang="ru-RU" b="1" i="1" dirty="0">
              <a:solidFill>
                <a:srgbClr val="FF0000"/>
              </a:solidFill>
            </a:endParaRPr>
          </a:p>
          <a:p>
            <a:pPr algn="ctr"/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7" name="Picture 2" descr="Полина 001">
            <a:extLst>
              <a:ext uri="{FF2B5EF4-FFF2-40B4-BE49-F238E27FC236}">
                <a16:creationId xmlns:a16="http://schemas.microsoft.com/office/drawing/2014/main" id="{55E0DCA2-9923-472B-B07B-122300920B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b="29803"/>
          <a:stretch>
            <a:fillRect/>
          </a:stretch>
        </p:blipFill>
        <p:spPr bwMode="auto">
          <a:xfrm>
            <a:off x="8021782" y="2362731"/>
            <a:ext cx="3824144" cy="2132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517E9344-20F8-449A-9905-3C8612888992}"/>
              </a:ext>
            </a:extLst>
          </p:cNvPr>
          <p:cNvGraphicFramePr/>
          <p:nvPr>
            <p:extLst/>
          </p:nvPr>
        </p:nvGraphicFramePr>
        <p:xfrm>
          <a:off x="465512" y="2272145"/>
          <a:ext cx="7591645" cy="42183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5989042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Клинический пример</a:t>
            </a: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44</a:t>
            </a:fld>
            <a:endParaRPr lang="ru-RU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67544" y="1096801"/>
            <a:ext cx="10914330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buClr>
                <a:schemeClr val="tx2">
                  <a:lumMod val="75000"/>
                </a:schemeClr>
              </a:buClr>
              <a:buFont typeface="Arial" pitchFamily="34" charset="0"/>
              <a:buChar char="•"/>
            </a:pPr>
            <a:r>
              <a:rPr lang="ru-RU" sz="1600" b="1" dirty="0">
                <a:solidFill>
                  <a:srgbClr val="000066"/>
                </a:solidFill>
                <a:cs typeface="Arial" pitchFamily="34" charset="0"/>
              </a:rPr>
              <a:t>Больная М., 58 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лет. </a:t>
            </a:r>
            <a:r>
              <a:rPr lang="en-US" sz="1600" b="1" dirty="0" smtClean="0">
                <a:solidFill>
                  <a:srgbClr val="000066"/>
                </a:solidFill>
                <a:cs typeface="Arial" pitchFamily="34" charset="0"/>
              </a:rPr>
              <a:t>DS</a:t>
            </a:r>
            <a:r>
              <a:rPr lang="ru-RU" sz="1600" b="1" dirty="0">
                <a:solidFill>
                  <a:srgbClr val="000066"/>
                </a:solidFill>
                <a:cs typeface="Arial" pitchFamily="34" charset="0"/>
              </a:rPr>
              <a:t>: </a:t>
            </a:r>
            <a:r>
              <a:rPr lang="ru-RU" sz="1600" b="1" dirty="0">
                <a:solidFill>
                  <a:srgbClr val="FF0000"/>
                </a:solidFill>
                <a:cs typeface="Arial" pitchFamily="34" charset="0"/>
              </a:rPr>
              <a:t>рак щитовидной железы </a:t>
            </a:r>
            <a:r>
              <a:rPr lang="en-US" sz="1600" b="1" dirty="0">
                <a:solidFill>
                  <a:srgbClr val="FF0000"/>
                </a:solidFill>
                <a:cs typeface="Arial" pitchFamily="34" charset="0"/>
              </a:rPr>
              <a:t>T</a:t>
            </a:r>
            <a:r>
              <a:rPr lang="ru-RU" sz="1600" b="1" baseline="-25000" dirty="0">
                <a:solidFill>
                  <a:srgbClr val="FF0000"/>
                </a:solidFill>
                <a:cs typeface="Arial" pitchFamily="34" charset="0"/>
              </a:rPr>
              <a:t>4</a:t>
            </a:r>
            <a:r>
              <a:rPr lang="en-US" sz="1600" b="1" dirty="0">
                <a:solidFill>
                  <a:srgbClr val="FF0000"/>
                </a:solidFill>
                <a:cs typeface="Arial" pitchFamily="34" charset="0"/>
              </a:rPr>
              <a:t>N</a:t>
            </a:r>
            <a:r>
              <a:rPr lang="ru-RU" sz="1600" b="1" baseline="-25000" dirty="0">
                <a:solidFill>
                  <a:srgbClr val="FF0000"/>
                </a:solidFill>
                <a:cs typeface="Arial" pitchFamily="34" charset="0"/>
              </a:rPr>
              <a:t>0</a:t>
            </a:r>
            <a:r>
              <a:rPr lang="en-US" sz="1600" b="1" dirty="0">
                <a:solidFill>
                  <a:srgbClr val="FF0000"/>
                </a:solidFill>
                <a:cs typeface="Arial" pitchFamily="34" charset="0"/>
              </a:rPr>
              <a:t>M</a:t>
            </a:r>
            <a:r>
              <a:rPr lang="ru-RU" sz="1600" b="1" baseline="-25000" dirty="0" smtClean="0">
                <a:solidFill>
                  <a:srgbClr val="FF0000"/>
                </a:solidFill>
                <a:cs typeface="Arial" pitchFamily="34" charset="0"/>
              </a:rPr>
              <a:t>0</a:t>
            </a:r>
          </a:p>
          <a:p>
            <a:pPr algn="just">
              <a:spcBef>
                <a:spcPct val="50000"/>
              </a:spcBef>
              <a:buClr>
                <a:schemeClr val="tx2">
                  <a:lumMod val="75000"/>
                </a:schemeClr>
              </a:buClr>
            </a:pPr>
            <a:endParaRPr lang="ru-RU" sz="1600" b="1" baseline="-25000" dirty="0" smtClean="0">
              <a:solidFill>
                <a:srgbClr val="FF0000"/>
              </a:solidFill>
              <a:cs typeface="Arial" pitchFamily="34" charset="0"/>
            </a:endParaRPr>
          </a:p>
          <a:p>
            <a:pPr algn="just">
              <a:buClr>
                <a:schemeClr val="tx2">
                  <a:lumMod val="75000"/>
                </a:schemeClr>
              </a:buClr>
              <a:buSzTx/>
              <a:buFont typeface="Arial" pitchFamily="34" charset="0"/>
              <a:buChar char="•"/>
            </a:pP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УЗИ щитовидной железы: практически вся щитовидная железа представлена </a:t>
            </a:r>
            <a:r>
              <a:rPr lang="ru-RU" sz="1600" b="1" dirty="0" err="1" smtClean="0">
                <a:solidFill>
                  <a:srgbClr val="000066"/>
                </a:solidFill>
                <a:cs typeface="Arial" pitchFamily="34" charset="0"/>
              </a:rPr>
              <a:t>тяжистой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, плотной тканью с узлами в левой доле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.</a:t>
            </a:r>
          </a:p>
          <a:p>
            <a:pPr algn="just">
              <a:buClr>
                <a:schemeClr val="tx2">
                  <a:lumMod val="75000"/>
                </a:schemeClr>
              </a:buClr>
              <a:buSzTx/>
            </a:pPr>
            <a:endParaRPr lang="ru-RU" sz="1600" b="1" dirty="0" smtClean="0">
              <a:solidFill>
                <a:srgbClr val="000066"/>
              </a:solidFill>
              <a:cs typeface="Arial" pitchFamily="34" charset="0"/>
            </a:endParaRPr>
          </a:p>
          <a:p>
            <a:pPr algn="just">
              <a:buClr>
                <a:schemeClr val="tx2">
                  <a:lumMod val="75000"/>
                </a:schemeClr>
              </a:buClr>
              <a:buFont typeface="Arial" pitchFamily="34" charset="0"/>
              <a:buChar char="•"/>
            </a:pP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 Выполнена </a:t>
            </a:r>
            <a:r>
              <a:rPr lang="ru-RU" sz="1600" b="1" u="sng" dirty="0" smtClean="0">
                <a:solidFill>
                  <a:srgbClr val="000066"/>
                </a:solidFill>
                <a:cs typeface="Arial" pitchFamily="34" charset="0"/>
              </a:rPr>
              <a:t>операция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: </a:t>
            </a:r>
            <a:r>
              <a:rPr lang="ru-RU" sz="1600" b="1" dirty="0" err="1" smtClean="0">
                <a:solidFill>
                  <a:srgbClr val="FF0000"/>
                </a:solidFill>
                <a:cs typeface="Arial" pitchFamily="34" charset="0"/>
              </a:rPr>
              <a:t>гемитиреоидэктомия</a:t>
            </a:r>
            <a:r>
              <a:rPr lang="ru-RU" sz="1600" b="1" dirty="0" smtClean="0">
                <a:solidFill>
                  <a:srgbClr val="FF0000"/>
                </a:solidFill>
                <a:cs typeface="Arial" pitchFamily="34" charset="0"/>
              </a:rPr>
              <a:t> слева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 с резекцией </a:t>
            </a:r>
            <a:r>
              <a:rPr lang="ru-RU" sz="1600" b="1" dirty="0" err="1" smtClean="0">
                <a:solidFill>
                  <a:srgbClr val="000066"/>
                </a:solidFill>
                <a:cs typeface="Arial" pitchFamily="34" charset="0"/>
              </a:rPr>
              <a:t>предтиреоидных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 и </a:t>
            </a:r>
            <a:r>
              <a:rPr lang="ru-RU" sz="1600" b="1" dirty="0" err="1" smtClean="0">
                <a:solidFill>
                  <a:srgbClr val="000066"/>
                </a:solidFill>
                <a:cs typeface="Arial" pitchFamily="34" charset="0"/>
              </a:rPr>
              <a:t>кивательной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 мышцы слева, перевязкой внутренней яремной вены.</a:t>
            </a:r>
          </a:p>
          <a:p>
            <a:pPr algn="just">
              <a:buClr>
                <a:schemeClr val="tx2">
                  <a:lumMod val="75000"/>
                </a:schemeClr>
              </a:buClr>
              <a:buFont typeface="Wingdings" pitchFamily="2" charset="2"/>
              <a:buChar char="ü"/>
            </a:pPr>
            <a:endParaRPr lang="ru-RU" sz="1600" b="1" dirty="0" smtClean="0">
              <a:solidFill>
                <a:srgbClr val="000066"/>
              </a:solidFill>
              <a:cs typeface="Arial" pitchFamily="34" charset="0"/>
            </a:endParaRPr>
          </a:p>
          <a:p>
            <a:pPr>
              <a:buClr>
                <a:schemeClr val="tx2">
                  <a:lumMod val="75000"/>
                </a:schemeClr>
              </a:buClr>
              <a:buFont typeface="Arial" pitchFamily="34" charset="0"/>
              <a:buChar char="•"/>
            </a:pP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Гистологическое </a:t>
            </a:r>
            <a:r>
              <a:rPr lang="ru-RU" sz="1600" b="1" dirty="0">
                <a:solidFill>
                  <a:srgbClr val="000066"/>
                </a:solidFill>
                <a:cs typeface="Arial" pitchFamily="34" charset="0"/>
              </a:rPr>
              <a:t>исследование 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операционного материала: </a:t>
            </a:r>
            <a:r>
              <a:rPr lang="ru-RU" sz="1600" b="1" dirty="0">
                <a:solidFill>
                  <a:srgbClr val="000066"/>
                </a:solidFill>
                <a:cs typeface="Arial" pitchFamily="34" charset="0"/>
              </a:rPr>
              <a:t>недифференцированный </a:t>
            </a:r>
            <a:endParaRPr lang="ru-RU" sz="1600" b="1" dirty="0" smtClean="0">
              <a:solidFill>
                <a:srgbClr val="000066"/>
              </a:solidFill>
              <a:cs typeface="Arial" pitchFamily="34" charset="0"/>
            </a:endParaRP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рак </a:t>
            </a:r>
            <a:r>
              <a:rPr lang="ru-RU" sz="1600" b="1" dirty="0">
                <a:solidFill>
                  <a:srgbClr val="000066"/>
                </a:solidFill>
                <a:cs typeface="Arial" pitchFamily="34" charset="0"/>
              </a:rPr>
              <a:t>щитовидной 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железы. </a:t>
            </a:r>
          </a:p>
          <a:p>
            <a:pPr algn="just">
              <a:buClr>
                <a:schemeClr val="tx2">
                  <a:lumMod val="75000"/>
                </a:schemeClr>
              </a:buClr>
              <a:buFont typeface="Arial" pitchFamily="34" charset="0"/>
              <a:buChar char="•"/>
            </a:pP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ИГХ исследование операционного материала. </a:t>
            </a:r>
          </a:p>
          <a:p>
            <a:pPr algn="just">
              <a:buClr>
                <a:schemeClr val="tx2">
                  <a:lumMod val="75000"/>
                </a:schemeClr>
              </a:buClr>
            </a:pPr>
            <a:r>
              <a:rPr lang="ru-RU" sz="1600" b="1" u="sng" dirty="0" smtClean="0">
                <a:solidFill>
                  <a:srgbClr val="000066"/>
                </a:solidFill>
                <a:cs typeface="Arial" pitchFamily="34" charset="0"/>
              </a:rPr>
              <a:t>ЗАКЛЮЧЕНИЕ</a:t>
            </a:r>
            <a:r>
              <a:rPr lang="ru-RU" sz="1600" b="1" u="sng" dirty="0">
                <a:solidFill>
                  <a:srgbClr val="000066"/>
                </a:solidFill>
                <a:cs typeface="Arial" pitchFamily="34" charset="0"/>
              </a:rPr>
              <a:t>: </a:t>
            </a:r>
            <a:r>
              <a:rPr lang="ru-RU" sz="1600" b="1" u="sng" dirty="0">
                <a:solidFill>
                  <a:srgbClr val="FF0000"/>
                </a:solidFill>
                <a:cs typeface="Arial" pitchFamily="34" charset="0"/>
              </a:rPr>
              <a:t>анапластическая </a:t>
            </a:r>
            <a:r>
              <a:rPr lang="ru-RU" sz="1600" b="1" u="sng" dirty="0" smtClean="0">
                <a:solidFill>
                  <a:srgbClr val="FF0000"/>
                </a:solidFill>
                <a:cs typeface="Arial" pitchFamily="34" charset="0"/>
              </a:rPr>
              <a:t>карцинома</a:t>
            </a:r>
            <a:r>
              <a:rPr lang="ru-RU" sz="1600" b="1" u="sng" dirty="0" smtClean="0">
                <a:solidFill>
                  <a:srgbClr val="000066"/>
                </a:solidFill>
                <a:cs typeface="Arial" pitchFamily="34" charset="0"/>
              </a:rPr>
              <a:t>.</a:t>
            </a:r>
            <a:endParaRPr lang="ru-RU" sz="1600" b="1" dirty="0" smtClean="0">
              <a:solidFill>
                <a:srgbClr val="000066"/>
              </a:solidFill>
              <a:cs typeface="Arial" pitchFamily="34" charset="0"/>
            </a:endParaRPr>
          </a:p>
          <a:p>
            <a:pPr algn="just">
              <a:buClr>
                <a:schemeClr val="tx2">
                  <a:lumMod val="75000"/>
                </a:schemeClr>
              </a:buClr>
            </a:pPr>
            <a:endParaRPr lang="ru-RU" sz="1600" b="1" dirty="0" smtClean="0">
              <a:solidFill>
                <a:srgbClr val="000066"/>
              </a:solidFill>
              <a:cs typeface="Arial" pitchFamily="34" charset="0"/>
            </a:endParaRPr>
          </a:p>
          <a:p>
            <a:pPr algn="just">
              <a:buClr>
                <a:schemeClr val="tx2">
                  <a:lumMod val="75000"/>
                </a:schemeClr>
              </a:buClr>
            </a:pP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 Учитывая условную радикальность оперативного вмешательства, а также морфологический вариант опухоли, больной назначен послеоперационный курс </a:t>
            </a:r>
            <a:r>
              <a:rPr lang="ru-RU" sz="1600" b="1" dirty="0" smtClean="0">
                <a:solidFill>
                  <a:srgbClr val="FF0000"/>
                </a:solidFill>
                <a:cs typeface="Arial" pitchFamily="34" charset="0"/>
              </a:rPr>
              <a:t>н</a:t>
            </a:r>
            <a:r>
              <a:rPr lang="ru-RU" sz="1600" b="1" u="sng" dirty="0" smtClean="0">
                <a:solidFill>
                  <a:srgbClr val="FF0000"/>
                </a:solidFill>
                <a:cs typeface="Arial" pitchFamily="34" charset="0"/>
              </a:rPr>
              <a:t>ейтронно-фотонной терапии</a:t>
            </a:r>
            <a:r>
              <a:rPr lang="ru-RU" sz="1600" b="1" dirty="0" smtClean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на </a:t>
            </a:r>
            <a:r>
              <a:rPr lang="en-US" sz="1600" b="1" dirty="0" smtClean="0">
                <a:solidFill>
                  <a:srgbClr val="000066"/>
                </a:solidFill>
                <a:cs typeface="Arial" pitchFamily="34" charset="0"/>
              </a:rPr>
              <a:t>“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ложе</a:t>
            </a:r>
            <a:r>
              <a:rPr lang="en-US" sz="1600" b="1" dirty="0" smtClean="0">
                <a:solidFill>
                  <a:srgbClr val="000066"/>
                </a:solidFill>
                <a:cs typeface="Arial" pitchFamily="34" charset="0"/>
              </a:rPr>
              <a:t>”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 опухоли щитовидной железы </a:t>
            </a:r>
          </a:p>
          <a:p>
            <a:pPr algn="just">
              <a:spcBef>
                <a:spcPct val="50000"/>
              </a:spcBef>
              <a:buClr>
                <a:schemeClr val="tx2">
                  <a:lumMod val="75000"/>
                </a:schemeClr>
              </a:buClr>
            </a:pP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Быстрые нейтроны:</a:t>
            </a:r>
            <a:r>
              <a:rPr lang="en-US" sz="1600" b="1" dirty="0" smtClean="0">
                <a:solidFill>
                  <a:srgbClr val="000066"/>
                </a:solidFill>
                <a:cs typeface="Arial" pitchFamily="34" charset="0"/>
              </a:rPr>
              <a:t> 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РОД – 1,4 Гр, СОД – 5,6</a:t>
            </a:r>
            <a:r>
              <a:rPr lang="en-US" sz="1600" b="1" dirty="0" smtClean="0">
                <a:solidFill>
                  <a:srgbClr val="000066"/>
                </a:solidFill>
                <a:cs typeface="Arial" pitchFamily="34" charset="0"/>
              </a:rPr>
              <a:t> 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Гр (</a:t>
            </a:r>
            <a:r>
              <a:rPr lang="en-US" sz="1600" b="1" dirty="0" smtClean="0">
                <a:solidFill>
                  <a:srgbClr val="000066"/>
                </a:solidFill>
                <a:cs typeface="Arial" pitchFamily="34" charset="0"/>
              </a:rPr>
              <a:t>~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23,5 </a:t>
            </a:r>
            <a:r>
              <a:rPr lang="ru-RU" sz="1600" b="1" dirty="0" err="1" smtClean="0">
                <a:solidFill>
                  <a:srgbClr val="000066"/>
                </a:solidFill>
                <a:cs typeface="Arial" pitchFamily="34" charset="0"/>
              </a:rPr>
              <a:t>изоГр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) + стандартная </a:t>
            </a:r>
            <a:r>
              <a:rPr lang="ru-RU" sz="1600" b="1" dirty="0" smtClean="0">
                <a:solidFill>
                  <a:srgbClr val="000066"/>
                </a:solidFill>
                <a:cs typeface="Arial" pitchFamily="34" charset="0"/>
              </a:rPr>
              <a:t>гамма-терапия до курсовой </a:t>
            </a:r>
            <a:r>
              <a:rPr lang="ru-RU" sz="1600" b="1" dirty="0" smtClean="0">
                <a:solidFill>
                  <a:srgbClr val="FF0000"/>
                </a:solidFill>
                <a:cs typeface="Arial" pitchFamily="34" charset="0"/>
              </a:rPr>
              <a:t>СОД на </a:t>
            </a:r>
            <a:r>
              <a:rPr lang="en-US" sz="1600" b="1" dirty="0" smtClean="0">
                <a:solidFill>
                  <a:srgbClr val="FF0000"/>
                </a:solidFill>
                <a:cs typeface="Arial" pitchFamily="34" charset="0"/>
              </a:rPr>
              <a:t>“</a:t>
            </a:r>
            <a:r>
              <a:rPr lang="ru-RU" sz="1600" b="1" dirty="0" smtClean="0">
                <a:solidFill>
                  <a:srgbClr val="FF0000"/>
                </a:solidFill>
                <a:cs typeface="Arial" pitchFamily="34" charset="0"/>
              </a:rPr>
              <a:t>ложе</a:t>
            </a:r>
            <a:r>
              <a:rPr lang="en-US" sz="1600" b="1" dirty="0" smtClean="0">
                <a:solidFill>
                  <a:srgbClr val="FF0000"/>
                </a:solidFill>
                <a:cs typeface="Arial" pitchFamily="34" charset="0"/>
              </a:rPr>
              <a:t>”</a:t>
            </a:r>
            <a:r>
              <a:rPr lang="ru-RU" sz="1600" b="1" dirty="0" smtClean="0">
                <a:solidFill>
                  <a:srgbClr val="FF0000"/>
                </a:solidFill>
                <a:cs typeface="Arial" pitchFamily="34" charset="0"/>
              </a:rPr>
              <a:t> щитовидной железы – 60 </a:t>
            </a:r>
            <a:r>
              <a:rPr lang="ru-RU" sz="1600" b="1" dirty="0" err="1" smtClean="0">
                <a:solidFill>
                  <a:srgbClr val="FF0000"/>
                </a:solidFill>
                <a:cs typeface="Arial" pitchFamily="34" charset="0"/>
              </a:rPr>
              <a:t>изоГр</a:t>
            </a:r>
            <a:r>
              <a:rPr lang="ru-RU" sz="1600" b="1" dirty="0" smtClean="0">
                <a:solidFill>
                  <a:srgbClr val="FF0000"/>
                </a:solidFill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8325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Клинический пример (продолжение)</a:t>
            </a:r>
            <a:endParaRPr kumimoji="0" lang="ru-RU" sz="2800" b="1" i="0" u="none" strike="noStrike" kern="1200" cap="all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Verdana" panose="020B0604030504040204" pitchFamily="34" charset="0"/>
              <a:cs typeface="Arial" pitchFamily="34" charset="0"/>
            </a:endParaRP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45</a:t>
            </a:fld>
            <a:endParaRPr lang="ru-RU" dirty="0"/>
          </a:p>
        </p:txBody>
      </p:sp>
      <p:graphicFrame>
        <p:nvGraphicFramePr>
          <p:cNvPr id="6" name="Object 3">
            <a:extLst>
              <a:ext uri="{FF2B5EF4-FFF2-40B4-BE49-F238E27FC236}">
                <a16:creationId xmlns:a16="http://schemas.microsoft.com/office/drawing/2014/main" id="{643AC91B-6117-40B5-B5A2-8B4B2FED24CA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232358" y="1017976"/>
          <a:ext cx="3975374" cy="27796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88" r:id="rId3" imgW="15238095" imgH="11428571" progId="STATISTICA.Graph">
                  <p:embed/>
                </p:oleObj>
              </mc:Choice>
              <mc:Fallback>
                <p:oleObj r:id="rId3" imgW="15238095" imgH="11428571" progId="STATISTICA.Graph">
                  <p:embed/>
                  <p:pic>
                    <p:nvPicPr>
                      <p:cNvPr id="0" name="Picture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32358" y="1017976"/>
                        <a:ext cx="3975374" cy="27796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>
            <a:extLst>
              <a:ext uri="{FF2B5EF4-FFF2-40B4-BE49-F238E27FC236}">
                <a16:creationId xmlns:a16="http://schemas.microsoft.com/office/drawing/2014/main" id="{CAB61475-6A32-4808-BED5-F5C95F5FB237}"/>
              </a:ext>
            </a:extLst>
          </p:cNvPr>
          <p:cNvSpPr/>
          <p:nvPr/>
        </p:nvSpPr>
        <p:spPr>
          <a:xfrm rot="21090600">
            <a:off x="7655477" y="1801212"/>
            <a:ext cx="1044000" cy="252000"/>
          </a:xfrm>
          <a:prstGeom prst="rect">
            <a:avLst/>
          </a:prstGeom>
          <a:solidFill>
            <a:schemeClr val="bg1">
              <a:lumMod val="50000"/>
            </a:scheme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DCA79D-4ADD-40EA-96E6-B80C3ADD6B74}"/>
              </a:ext>
            </a:extLst>
          </p:cNvPr>
          <p:cNvSpPr txBox="1"/>
          <p:nvPr/>
        </p:nvSpPr>
        <p:spPr>
          <a:xfrm>
            <a:off x="323910" y="1956874"/>
            <a:ext cx="5423670" cy="2118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ru-RU" b="1" spc="-1" dirty="0" smtClean="0">
                <a:solidFill>
                  <a:srgbClr val="000066"/>
                </a:solidFill>
              </a:rPr>
              <a:t>Сроки наблюдения составляют более 10 лет. При динамическом наблюдении данных за рецидив, метастазирование не получено. Общее состояние больной расценивается как вполне удовлетворительное.</a:t>
            </a:r>
          </a:p>
        </p:txBody>
      </p:sp>
      <p:pic>
        <p:nvPicPr>
          <p:cNvPr id="8" name="Picture 4" descr="КТМяс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01789" y="4111242"/>
            <a:ext cx="2906907" cy="23038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8513642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3" y="236283"/>
            <a:ext cx="8987721" cy="1188755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Комбинированное лечение с предоперационной дистанционной нейтронной терапией больных опухолями </a:t>
            </a:r>
            <a:r>
              <a:rPr lang="ru-RU" sz="20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полости </a:t>
            </a:r>
            <a:r>
              <a:rPr lang="ru-RU" sz="2000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носа и околоносовых пазух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46</a:t>
            </a:fld>
            <a:endParaRPr lang="ru-RU" dirty="0"/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31C637E8-078B-466E-896A-833A381D1CFC}"/>
              </a:ext>
            </a:extLst>
          </p:cNvPr>
          <p:cNvSpPr/>
          <p:nvPr/>
        </p:nvSpPr>
        <p:spPr>
          <a:xfrm>
            <a:off x="3575051" y="1776413"/>
            <a:ext cx="5113867" cy="921876"/>
          </a:xfrm>
          <a:prstGeom prst="rect">
            <a:avLst/>
          </a:prstGeom>
          <a:solidFill>
            <a:srgbClr val="FFFFFF"/>
          </a:solidFill>
          <a:ln>
            <a:solidFill>
              <a:srgbClr val="4BACC6"/>
            </a:solidFill>
            <a:rou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601"/>
              </a:spcBef>
              <a:spcAft>
                <a:spcPts val="0"/>
              </a:spcAft>
              <a:defRPr/>
            </a:pPr>
            <a:r>
              <a:rPr lang="ru-RU" b="1" spc="-1" dirty="0">
                <a:solidFill>
                  <a:srgbClr val="000000"/>
                </a:solidFill>
              </a:rPr>
              <a:t>Предоперационный курс нейтронной терапии: РОД 1,2-1,4 Гр, СОД</a:t>
            </a:r>
            <a:r>
              <a:rPr lang="en-US" b="1" spc="-1" dirty="0">
                <a:solidFill>
                  <a:srgbClr val="000000"/>
                </a:solidFill>
              </a:rPr>
              <a:t>= </a:t>
            </a:r>
            <a:r>
              <a:rPr lang="ru-RU" b="1" spc="-1" dirty="0">
                <a:solidFill>
                  <a:srgbClr val="000000"/>
                </a:solidFill>
              </a:rPr>
              <a:t>7,2 Гр</a:t>
            </a:r>
            <a:endParaRPr lang="ru-RU" spc="-1" dirty="0"/>
          </a:p>
        </p:txBody>
      </p:sp>
      <p:sp>
        <p:nvSpPr>
          <p:cNvPr id="9" name="Text Box 8">
            <a:extLst>
              <a:ext uri="{FF2B5EF4-FFF2-40B4-BE49-F238E27FC236}">
                <a16:creationId xmlns:a16="http://schemas.microsoft.com/office/drawing/2014/main" id="{51D92103-816B-4C18-9DBD-1A26AEF88F50}"/>
              </a:ext>
            </a:extLst>
          </p:cNvPr>
          <p:cNvSpPr/>
          <p:nvPr/>
        </p:nvSpPr>
        <p:spPr>
          <a:xfrm>
            <a:off x="3833284" y="5068888"/>
            <a:ext cx="4182533" cy="921876"/>
          </a:xfrm>
          <a:prstGeom prst="rect">
            <a:avLst/>
          </a:prstGeom>
          <a:solidFill>
            <a:srgbClr val="FFFFFF"/>
          </a:solidFill>
          <a:ln>
            <a:solidFill>
              <a:srgbClr val="F79646"/>
            </a:solidFill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spc="-1" dirty="0">
                <a:solidFill>
                  <a:srgbClr val="000000"/>
                </a:solidFill>
              </a:rPr>
              <a:t>Реконструкция </a:t>
            </a:r>
            <a:r>
              <a:rPr lang="ru-RU" b="1" spc="-1" dirty="0" err="1">
                <a:solidFill>
                  <a:srgbClr val="000000"/>
                </a:solidFill>
              </a:rPr>
              <a:t>опоронесущих</a:t>
            </a:r>
            <a:r>
              <a:rPr lang="ru-RU" b="1" spc="-1" dirty="0">
                <a:solidFill>
                  <a:srgbClr val="000000"/>
                </a:solidFill>
              </a:rPr>
              <a:t> структур </a:t>
            </a:r>
            <a:r>
              <a:rPr lang="en-US" b="1" spc="-1" dirty="0" err="1">
                <a:solidFill>
                  <a:srgbClr val="000000"/>
                </a:solidFill>
              </a:rPr>
              <a:t>NiTi</a:t>
            </a:r>
            <a:r>
              <a:rPr lang="ru-RU" b="1" spc="-1" dirty="0">
                <a:solidFill>
                  <a:srgbClr val="000000"/>
                </a:solidFill>
              </a:rPr>
              <a:t> эндопротезами</a:t>
            </a:r>
            <a:endParaRPr lang="ru-RU" spc="-1" dirty="0"/>
          </a:p>
        </p:txBody>
      </p:sp>
      <p:sp>
        <p:nvSpPr>
          <p:cNvPr id="10" name="AutoShape 9">
            <a:extLst>
              <a:ext uri="{FF2B5EF4-FFF2-40B4-BE49-F238E27FC236}">
                <a16:creationId xmlns:a16="http://schemas.microsoft.com/office/drawing/2014/main" id="{DC93E96A-9FB9-41B8-BD37-9993DDF616E8}"/>
              </a:ext>
            </a:extLst>
          </p:cNvPr>
          <p:cNvSpPr/>
          <p:nvPr/>
        </p:nvSpPr>
        <p:spPr>
          <a:xfrm>
            <a:off x="5544480" y="4116960"/>
            <a:ext cx="443520" cy="630000"/>
          </a:xfrm>
          <a:prstGeom prst="downArrow">
            <a:avLst>
              <a:gd name="adj1" fmla="val 50000"/>
              <a:gd name="adj2" fmla="val 31250"/>
            </a:avLst>
          </a:prstGeom>
          <a:gradFill rotWithShape="0">
            <a:gsLst>
              <a:gs pos="0">
                <a:srgbClr val="CC6D20"/>
              </a:gs>
              <a:gs pos="100000">
                <a:srgbClr val="FF9033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  <p:sp>
        <p:nvSpPr>
          <p:cNvPr id="12" name="Text Box 13">
            <a:extLst>
              <a:ext uri="{FF2B5EF4-FFF2-40B4-BE49-F238E27FC236}">
                <a16:creationId xmlns:a16="http://schemas.microsoft.com/office/drawing/2014/main" id="{185EA134-0042-4B79-B450-CE7BEE6FDD10}"/>
              </a:ext>
            </a:extLst>
          </p:cNvPr>
          <p:cNvSpPr/>
          <p:nvPr/>
        </p:nvSpPr>
        <p:spPr>
          <a:xfrm>
            <a:off x="4438080" y="3518640"/>
            <a:ext cx="2940077" cy="398655"/>
          </a:xfrm>
          <a:prstGeom prst="rect">
            <a:avLst/>
          </a:prstGeom>
          <a:gradFill rotWithShape="0">
            <a:gsLst>
              <a:gs pos="0">
                <a:srgbClr val="2988A1"/>
              </a:gs>
              <a:gs pos="100000">
                <a:srgbClr val="36B0D1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spc="-1" dirty="0">
                <a:solidFill>
                  <a:srgbClr val="FFFFFF"/>
                </a:solidFill>
              </a:rPr>
              <a:t>Удаление опухоли</a:t>
            </a:r>
            <a:endParaRPr lang="ru-RU" sz="2000" spc="-1" dirty="0"/>
          </a:p>
        </p:txBody>
      </p:sp>
      <p:sp>
        <p:nvSpPr>
          <p:cNvPr id="13" name="Text Box 14">
            <a:extLst>
              <a:ext uri="{FF2B5EF4-FFF2-40B4-BE49-F238E27FC236}">
                <a16:creationId xmlns:a16="http://schemas.microsoft.com/office/drawing/2014/main" id="{B944B64C-C99C-4277-9687-05C0FC924FDA}"/>
              </a:ext>
            </a:extLst>
          </p:cNvPr>
          <p:cNvSpPr/>
          <p:nvPr/>
        </p:nvSpPr>
        <p:spPr>
          <a:xfrm>
            <a:off x="7722240" y="2845800"/>
            <a:ext cx="4141920" cy="364680"/>
          </a:xfrm>
          <a:prstGeom prst="rect">
            <a:avLst/>
          </a:prstGeom>
          <a:gradFill rotWithShape="0">
            <a:gsLst>
              <a:gs pos="0">
                <a:srgbClr val="2988A1"/>
              </a:gs>
              <a:gs pos="100000">
                <a:srgbClr val="36B0D1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601"/>
              </a:spcBef>
              <a:spcAft>
                <a:spcPts val="0"/>
              </a:spcAft>
              <a:defRPr/>
            </a:pPr>
            <a:r>
              <a:rPr lang="ru-RU" b="1" spc="-1" dirty="0">
                <a:solidFill>
                  <a:srgbClr val="FFFFFF"/>
                </a:solidFill>
              </a:rPr>
              <a:t>Доза за курс – 38-40 </a:t>
            </a:r>
            <a:r>
              <a:rPr lang="ru-RU" b="1" spc="-1" dirty="0" err="1">
                <a:solidFill>
                  <a:srgbClr val="FFFFFF"/>
                </a:solidFill>
              </a:rPr>
              <a:t>изоГр</a:t>
            </a:r>
            <a:r>
              <a:rPr lang="ru-RU" spc="-1" dirty="0">
                <a:solidFill>
                  <a:srgbClr val="FFFFFF"/>
                </a:solidFill>
              </a:rPr>
              <a:t> </a:t>
            </a:r>
            <a:endParaRPr lang="ru-RU" spc="-1" dirty="0"/>
          </a:p>
        </p:txBody>
      </p:sp>
      <p:sp>
        <p:nvSpPr>
          <p:cNvPr id="14" name="AutoShape 15">
            <a:extLst>
              <a:ext uri="{FF2B5EF4-FFF2-40B4-BE49-F238E27FC236}">
                <a16:creationId xmlns:a16="http://schemas.microsoft.com/office/drawing/2014/main" id="{4C5F28DE-0326-47BB-ADEF-9E2088DB022C}"/>
              </a:ext>
            </a:extLst>
          </p:cNvPr>
          <p:cNvSpPr/>
          <p:nvPr/>
        </p:nvSpPr>
        <p:spPr>
          <a:xfrm>
            <a:off x="5531040" y="2845080"/>
            <a:ext cx="456960" cy="479160"/>
          </a:xfrm>
          <a:prstGeom prst="down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rgbClr val="2988A1"/>
              </a:gs>
              <a:gs pos="100000">
                <a:srgbClr val="36B0D1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</p:sp>
      <p:sp>
        <p:nvSpPr>
          <p:cNvPr id="15" name="Прямоугольник с двумя скругленными соседними углами 13">
            <a:extLst>
              <a:ext uri="{FF2B5EF4-FFF2-40B4-BE49-F238E27FC236}">
                <a16:creationId xmlns:a16="http://schemas.microsoft.com/office/drawing/2014/main" id="{B52FFD56-D5B9-46EC-8B9F-8FA56A196791}"/>
              </a:ext>
            </a:extLst>
          </p:cNvPr>
          <p:cNvSpPr/>
          <p:nvPr/>
        </p:nvSpPr>
        <p:spPr>
          <a:xfrm>
            <a:off x="1728480" y="1858680"/>
            <a:ext cx="1114560" cy="564840"/>
          </a:xfrm>
          <a:prstGeom prst="round2SameRect">
            <a:avLst>
              <a:gd name="adj1" fmla="val 16667"/>
              <a:gd name="adj2" fmla="val 0"/>
            </a:avLst>
          </a:prstGeom>
          <a:gradFill rotWithShape="0">
            <a:gsLst>
              <a:gs pos="0">
                <a:srgbClr val="CC6D20"/>
              </a:gs>
              <a:gs pos="100000">
                <a:srgbClr val="FF9033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FFFFFF"/>
                </a:solidFill>
              </a:rPr>
              <a:t>1 этап</a:t>
            </a:r>
            <a:endParaRPr lang="ru-RU" spc="-1" dirty="0"/>
          </a:p>
        </p:txBody>
      </p:sp>
      <p:sp>
        <p:nvSpPr>
          <p:cNvPr id="16" name="Прямоугольник с двумя скругленными соседними углами 14">
            <a:extLst>
              <a:ext uri="{FF2B5EF4-FFF2-40B4-BE49-F238E27FC236}">
                <a16:creationId xmlns:a16="http://schemas.microsoft.com/office/drawing/2014/main" id="{6EEF5035-F0F1-4EE3-AEDF-5A58A5441B94}"/>
              </a:ext>
            </a:extLst>
          </p:cNvPr>
          <p:cNvSpPr/>
          <p:nvPr/>
        </p:nvSpPr>
        <p:spPr>
          <a:xfrm>
            <a:off x="1728480" y="3440520"/>
            <a:ext cx="1114560" cy="564840"/>
          </a:xfrm>
          <a:prstGeom prst="round2SameRect">
            <a:avLst>
              <a:gd name="adj1" fmla="val 16667"/>
              <a:gd name="adj2" fmla="val 0"/>
            </a:avLst>
          </a:prstGeom>
          <a:gradFill rotWithShape="0">
            <a:gsLst>
              <a:gs pos="0">
                <a:srgbClr val="CC6D20"/>
              </a:gs>
              <a:gs pos="100000">
                <a:srgbClr val="FF9033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FFFFFF"/>
                </a:solidFill>
              </a:rPr>
              <a:t>2 этап</a:t>
            </a:r>
            <a:endParaRPr lang="ru-RU" spc="-1" dirty="0"/>
          </a:p>
        </p:txBody>
      </p:sp>
    </p:spTree>
    <p:extLst>
      <p:ext uri="{BB962C8B-B14F-4D97-AF65-F5344CB8AC3E}">
        <p14:creationId xmlns:p14="http://schemas.microsoft.com/office/powerpoint/2010/main" val="92124943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4"/>
            <a:ext cx="8463627" cy="508340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Хирургический этап комбинированного лечения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47</a:t>
            </a:fld>
            <a:endParaRPr lang="ru-RU" dirty="0"/>
          </a:p>
        </p:txBody>
      </p:sp>
      <p:pic>
        <p:nvPicPr>
          <p:cNvPr id="7" name="Picture 3" descr="P1010008">
            <a:extLst>
              <a:ext uri="{FF2B5EF4-FFF2-40B4-BE49-F238E27FC236}">
                <a16:creationId xmlns:a16="http://schemas.microsoft.com/office/drawing/2014/main" id="{9821687F-2E25-488E-B324-40278BEBF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94116" y="3695899"/>
            <a:ext cx="3340100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>
            <a:extLst>
              <a:ext uri="{FF2B5EF4-FFF2-40B4-BE49-F238E27FC236}">
                <a16:creationId xmlns:a16="http://schemas.microsoft.com/office/drawing/2014/main" id="{2B3F9AE8-499D-4692-9340-FD31834D2598}"/>
              </a:ext>
            </a:extLst>
          </p:cNvPr>
          <p:cNvPicPr/>
          <p:nvPr/>
        </p:nvPicPr>
        <p:blipFill>
          <a:blip r:embed="rId3" cstate="print">
            <a:lum contrast="10000"/>
          </a:blip>
          <a:stretch/>
        </p:blipFill>
        <p:spPr>
          <a:xfrm>
            <a:off x="1333115" y="1533724"/>
            <a:ext cx="3666067" cy="2913062"/>
          </a:xfrm>
          <a:prstGeom prst="rect">
            <a:avLst/>
          </a:prstGeom>
          <a:ln w="0">
            <a:noFill/>
          </a:ln>
          <a:effectLst>
            <a:outerShdw blurRad="291960" dist="139498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EDF6DACB-0FF8-4761-96A8-3D082CD8B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666" y="1233687"/>
            <a:ext cx="2760133" cy="2176463"/>
          </a:xfrm>
          <a:prstGeom prst="rect">
            <a:avLst/>
          </a:prstGeom>
          <a:noFill/>
          <a:ln w="9525">
            <a:solidFill>
              <a:srgbClr val="FFFF99"/>
            </a:solidFill>
            <a:miter lim="800000"/>
            <a:headEnd/>
            <a:tailEnd/>
          </a:ln>
        </p:spPr>
      </p:pic>
      <p:sp>
        <p:nvSpPr>
          <p:cNvPr id="13" name="Rectangle 9">
            <a:extLst>
              <a:ext uri="{FF2B5EF4-FFF2-40B4-BE49-F238E27FC236}">
                <a16:creationId xmlns:a16="http://schemas.microsoft.com/office/drawing/2014/main" id="{3594E529-1C8B-4138-AD28-0A226ABE751B}"/>
              </a:ext>
            </a:extLst>
          </p:cNvPr>
          <p:cNvSpPr/>
          <p:nvPr/>
        </p:nvSpPr>
        <p:spPr>
          <a:xfrm>
            <a:off x="9260302" y="2962297"/>
            <a:ext cx="1747828" cy="29862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50" b="1" spc="-1" dirty="0">
                <a:solidFill>
                  <a:srgbClr val="000000"/>
                </a:solidFill>
              </a:rPr>
              <a:t>Макропрепарат</a:t>
            </a:r>
            <a:endParaRPr lang="ru-RU" sz="1350" spc="-1" dirty="0"/>
          </a:p>
        </p:txBody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id="{A61DD461-60FD-47D3-A708-0EE5FC3D6737}"/>
              </a:ext>
            </a:extLst>
          </p:cNvPr>
          <p:cNvSpPr/>
          <p:nvPr/>
        </p:nvSpPr>
        <p:spPr>
          <a:xfrm>
            <a:off x="465512" y="4880175"/>
            <a:ext cx="5947163" cy="82954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>
                <a:latin typeface="Arial" pitchFamily="34" charset="0"/>
                <a:cs typeface="Arial" pitchFamily="34" charset="0"/>
              </a:rPr>
              <a:t>Комбинированный доступ</a:t>
            </a:r>
            <a:endParaRPr lang="ru-RU" sz="1600" spc="-1" dirty="0">
              <a:latin typeface="Arial" pitchFamily="34" charset="0"/>
              <a:cs typeface="Arial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>
                <a:latin typeface="Arial" pitchFamily="34" charset="0"/>
                <a:cs typeface="Arial" pitchFamily="34" charset="0"/>
              </a:rPr>
              <a:t>(по </a:t>
            </a:r>
            <a:r>
              <a:rPr lang="ru-RU" sz="1600" b="1" spc="-1" dirty="0" smtClean="0">
                <a:latin typeface="Arial" pitchFamily="34" charset="0"/>
                <a:cs typeface="Arial" pitchFamily="34" charset="0"/>
              </a:rPr>
              <a:t>Муру) </a:t>
            </a:r>
            <a:r>
              <a:rPr lang="ru-RU" sz="1600" b="1" spc="-1" dirty="0">
                <a:latin typeface="Arial" pitchFamily="34" charset="0"/>
                <a:cs typeface="Arial" pitchFamily="34" charset="0"/>
              </a:rPr>
              <a:t>и по переходной </a:t>
            </a:r>
            <a:endParaRPr lang="ru-RU" sz="1600" spc="-1" dirty="0">
              <a:latin typeface="Arial" pitchFamily="34" charset="0"/>
              <a:cs typeface="Arial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>
                <a:latin typeface="Arial" pitchFamily="34" charset="0"/>
                <a:cs typeface="Arial" pitchFamily="34" charset="0"/>
              </a:rPr>
              <a:t>складке преддверия п/рта</a:t>
            </a:r>
            <a:endParaRPr lang="ru-RU" sz="1600" spc="-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56DC6093-4664-453D-BDD2-75D5355BD7DC}"/>
              </a:ext>
            </a:extLst>
          </p:cNvPr>
          <p:cNvSpPr/>
          <p:nvPr/>
        </p:nvSpPr>
        <p:spPr>
          <a:xfrm>
            <a:off x="8809911" y="5134174"/>
            <a:ext cx="1224094" cy="50637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50" b="1" spc="-1">
                <a:solidFill>
                  <a:srgbClr val="000000"/>
                </a:solidFill>
                <a:latin typeface="Calibri"/>
              </a:rPr>
              <a:t>NiTi </a:t>
            </a:r>
            <a:r>
              <a:rPr lang="ru-RU" sz="1350" b="1" spc="-1">
                <a:solidFill>
                  <a:srgbClr val="000000"/>
                </a:solidFill>
                <a:latin typeface="Calibri"/>
              </a:rPr>
              <a:t>сетчатый </a:t>
            </a:r>
            <a:endParaRPr lang="ru-RU" sz="1350" spc="-1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50" b="1" spc="-1">
                <a:solidFill>
                  <a:srgbClr val="000000"/>
                </a:solidFill>
                <a:latin typeface="Calibri"/>
              </a:rPr>
              <a:t>имплантат</a:t>
            </a:r>
            <a:endParaRPr lang="ru-RU" sz="1350" spc="-1"/>
          </a:p>
        </p:txBody>
      </p:sp>
    </p:spTree>
    <p:extLst>
      <p:ext uri="{BB962C8B-B14F-4D97-AF65-F5344CB8AC3E}">
        <p14:creationId xmlns:p14="http://schemas.microsoft.com/office/powerpoint/2010/main" val="33600935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4"/>
            <a:ext cx="8477082" cy="508340"/>
          </a:xfrm>
        </p:spPr>
        <p:txBody>
          <a:bodyPr>
            <a:noAutofit/>
          </a:bodyPr>
          <a:lstStyle/>
          <a:p>
            <a:pPr lvl="0">
              <a:defRPr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Непосредственные результаты лечения больных 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раком полости носа и околоносовых пазух</a:t>
            </a:r>
            <a:endParaRPr lang="ru-RU" sz="2000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48</a:t>
            </a:fld>
            <a:endParaRPr lang="ru-RU" dirty="0"/>
          </a:p>
        </p:txBody>
      </p:sp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BBC487E6-05D1-447C-A0E4-A9E3E91AB7D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9221872"/>
              </p:ext>
            </p:extLst>
          </p:nvPr>
        </p:nvGraphicFramePr>
        <p:xfrm>
          <a:off x="346284" y="1947026"/>
          <a:ext cx="5064643" cy="3168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BE14060-2079-4E41-8F69-7EB0940032A7}"/>
              </a:ext>
            </a:extLst>
          </p:cNvPr>
          <p:cNvSpPr/>
          <p:nvPr/>
        </p:nvSpPr>
        <p:spPr>
          <a:xfrm>
            <a:off x="436920" y="1036075"/>
            <a:ext cx="44284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/>
              <a:t>Непосредственная эффективность предоперационного курса лучевой терапии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1C07C402-DB54-42F0-B27D-2B364FAEFE7D}"/>
              </a:ext>
            </a:extLst>
          </p:cNvPr>
          <p:cNvSpPr/>
          <p:nvPr/>
        </p:nvSpPr>
        <p:spPr>
          <a:xfrm>
            <a:off x="1397980" y="2684372"/>
            <a:ext cx="7793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/>
              <a:t>р=0,007</a:t>
            </a:r>
          </a:p>
        </p:txBody>
      </p:sp>
      <p:graphicFrame>
        <p:nvGraphicFramePr>
          <p:cNvPr id="18" name="Диаграмма 17">
            <a:extLst>
              <a:ext uri="{FF2B5EF4-FFF2-40B4-BE49-F238E27FC236}">
                <a16:creationId xmlns:a16="http://schemas.microsoft.com/office/drawing/2014/main" id="{B9C4A946-9D46-44B6-A91A-765EA6B869B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3085923"/>
              </p:ext>
            </p:extLst>
          </p:nvPr>
        </p:nvGraphicFramePr>
        <p:xfrm>
          <a:off x="6242186" y="2079213"/>
          <a:ext cx="4910933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135B9D18-AFFC-4B82-B562-026E2391E050}"/>
              </a:ext>
            </a:extLst>
          </p:cNvPr>
          <p:cNvSpPr/>
          <p:nvPr/>
        </p:nvSpPr>
        <p:spPr>
          <a:xfrm>
            <a:off x="6627200" y="1036075"/>
            <a:ext cx="41409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/>
              <a:t>Степень </a:t>
            </a:r>
            <a:r>
              <a:rPr lang="ru-RU" sz="1600" b="1" dirty="0" err="1"/>
              <a:t>патоморфоза</a:t>
            </a:r>
            <a:r>
              <a:rPr lang="ru-RU" sz="1600" b="1" dirty="0"/>
              <a:t> опухоли после проведения предоперационного курса лучевой терапии</a:t>
            </a:r>
          </a:p>
        </p:txBody>
      </p:sp>
    </p:spTree>
    <p:extLst>
      <p:ext uri="{BB962C8B-B14F-4D97-AF65-F5344CB8AC3E}">
        <p14:creationId xmlns:p14="http://schemas.microsoft.com/office/powerpoint/2010/main" val="170312151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Object 1">
            <a:extLst>
              <a:ext uri="{FF2B5EF4-FFF2-40B4-BE49-F238E27FC236}">
                <a16:creationId xmlns:a16="http://schemas.microsoft.com/office/drawing/2014/main" id="{5314665C-3121-48FC-BEAE-C5283FC0E49D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7514380" y="1026927"/>
          <a:ext cx="3600400" cy="28520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82" r:id="rId3" imgW="3239640" imgH="2879640" progId="STATISTICA.Graph">
                  <p:embed/>
                </p:oleObj>
              </mc:Choice>
              <mc:Fallback>
                <p:oleObj r:id="rId3" imgW="3239640" imgH="2879640" progId="STATISTICA.Graph">
                  <p:embed/>
                  <p:pic>
                    <p:nvPicPr>
                      <p:cNvPr id="0" name="Picture 10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14380" y="1026927"/>
                        <a:ext cx="3600400" cy="285207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3">
            <a:extLst>
              <a:ext uri="{FF2B5EF4-FFF2-40B4-BE49-F238E27FC236}">
                <a16:creationId xmlns:a16="http://schemas.microsoft.com/office/drawing/2014/main" id="{1B88FB8E-D946-4F5D-A4EA-246D969E9CF9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346284" y="1026927"/>
          <a:ext cx="3727470" cy="280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83" r:id="rId5" imgW="3239640" imgH="2876400" progId="STATISTICA.Graph">
                  <p:embed/>
                </p:oleObj>
              </mc:Choice>
              <mc:Fallback>
                <p:oleObj r:id="rId5" imgW="3239640" imgH="2876400" progId="STATISTICA.Graph">
                  <p:embed/>
                  <p:pic>
                    <p:nvPicPr>
                      <p:cNvPr id="0" name="Picture 10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284" y="1026927"/>
                        <a:ext cx="3727470" cy="2808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3"/>
            <a:ext cx="8968296" cy="725617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Отдаленные результаты лечения больных</a:t>
            </a:r>
            <a:br>
              <a:rPr lang="ru-RU" sz="1800" dirty="0" smtClean="0">
                <a:latin typeface="Arial" pitchFamily="34" charset="0"/>
                <a:cs typeface="Arial" pitchFamily="34" charset="0"/>
              </a:rPr>
            </a:b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раком полости носа и околоносовых </a:t>
            </a:r>
            <a:r>
              <a:rPr lang="ru-RU" sz="18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пазух</a:t>
            </a:r>
            <a:endParaRPr lang="ru-RU" sz="1800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49</a:t>
            </a:fld>
            <a:endParaRPr lang="ru-RU" dirty="0"/>
          </a:p>
        </p:txBody>
      </p:sp>
      <p:sp>
        <p:nvSpPr>
          <p:cNvPr id="11" name="Прямоугольник 6">
            <a:extLst>
              <a:ext uri="{FF2B5EF4-FFF2-40B4-BE49-F238E27FC236}">
                <a16:creationId xmlns:a16="http://schemas.microsoft.com/office/drawing/2014/main" id="{03CE14C5-881F-4410-B580-AAA56B3D7B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560" y="4339852"/>
            <a:ext cx="2134221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/>
              <a:t>Основная группа</a:t>
            </a:r>
          </a:p>
          <a:p>
            <a:pPr algn="ctr"/>
            <a:r>
              <a:rPr lang="ru-RU" sz="1600" b="1" dirty="0"/>
              <a:t>71,9 ± 8,5 % </a:t>
            </a:r>
          </a:p>
          <a:p>
            <a:pPr algn="ctr"/>
            <a:endParaRPr lang="ru-RU" sz="1600" b="1" dirty="0"/>
          </a:p>
          <a:p>
            <a:pPr algn="ctr"/>
            <a:r>
              <a:rPr lang="ru-RU" sz="1600" b="1" u="sng" dirty="0"/>
              <a:t>Контрольная группа </a:t>
            </a:r>
          </a:p>
          <a:p>
            <a:pPr algn="ctr"/>
            <a:r>
              <a:rPr lang="ru-RU" sz="1600" b="1" dirty="0"/>
              <a:t>40,1 ± 9,9 %</a:t>
            </a:r>
            <a:r>
              <a:rPr lang="ru-RU" sz="1600" b="1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F95F75C2-4AD9-4F43-B236-B6B7725E53F1}"/>
              </a:ext>
            </a:extLst>
          </p:cNvPr>
          <p:cNvSpPr/>
          <p:nvPr/>
        </p:nvSpPr>
        <p:spPr>
          <a:xfrm>
            <a:off x="2618588" y="1466513"/>
            <a:ext cx="9621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/>
              <a:t>р=0,03093</a:t>
            </a:r>
          </a:p>
        </p:txBody>
      </p:sp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id="{4BDAB3E6-0B36-4CDC-A913-9F0904DFF509}"/>
              </a:ext>
            </a:extLst>
          </p:cNvPr>
          <p:cNvGraphicFramePr/>
          <p:nvPr>
            <p:extLst/>
          </p:nvPr>
        </p:nvGraphicFramePr>
        <p:xfrm>
          <a:off x="3345989" y="3986182"/>
          <a:ext cx="4536000" cy="26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4" name="Прямоугольник 6">
            <a:extLst>
              <a:ext uri="{FF2B5EF4-FFF2-40B4-BE49-F238E27FC236}">
                <a16:creationId xmlns:a16="http://schemas.microsoft.com/office/drawing/2014/main" id="{3E84ED19-675D-4861-A1CC-93019FAB4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02991" y="4315389"/>
            <a:ext cx="201622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/>
              <a:t>Основная группа</a:t>
            </a:r>
          </a:p>
          <a:p>
            <a:pPr algn="ctr"/>
            <a:r>
              <a:rPr lang="ru-RU" sz="1600" b="1" dirty="0"/>
              <a:t>71,8 ± 8,5 %</a:t>
            </a:r>
          </a:p>
          <a:p>
            <a:pPr algn="ctr"/>
            <a:endParaRPr lang="ru-RU" sz="1600" b="1" dirty="0"/>
          </a:p>
          <a:p>
            <a:pPr algn="ctr"/>
            <a:r>
              <a:rPr lang="ru-RU" sz="1600" b="1" u="sng" dirty="0"/>
              <a:t>Контрольная группа </a:t>
            </a:r>
          </a:p>
          <a:p>
            <a:pPr algn="ctr"/>
            <a:r>
              <a:rPr lang="ru-RU" sz="1600" b="1" dirty="0"/>
              <a:t>47,3 ± 9,4 %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9CF20FA0-952C-4B3E-9740-4A55B878D4CF}"/>
              </a:ext>
            </a:extLst>
          </p:cNvPr>
          <p:cNvSpPr/>
          <p:nvPr/>
        </p:nvSpPr>
        <p:spPr>
          <a:xfrm>
            <a:off x="8930041" y="1620401"/>
            <a:ext cx="9621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/>
              <a:t>р=0,00851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9682A3B-DBA7-435A-8F95-748A48901E4C}"/>
              </a:ext>
            </a:extLst>
          </p:cNvPr>
          <p:cNvSpPr txBox="1"/>
          <p:nvPr/>
        </p:nvSpPr>
        <p:spPr>
          <a:xfrm>
            <a:off x="4835502" y="3281241"/>
            <a:ext cx="2157875" cy="7078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000" b="1" dirty="0" smtClean="0">
                <a:solidFill>
                  <a:srgbClr val="FF0000"/>
                </a:solidFill>
              </a:rPr>
              <a:t>Рецидивы в </a:t>
            </a:r>
            <a:r>
              <a:rPr lang="ru-RU" sz="1000" b="1" dirty="0">
                <a:solidFill>
                  <a:srgbClr val="FF0000"/>
                </a:solidFill>
              </a:rPr>
              <a:t>основной группе – 12,9% </a:t>
            </a:r>
          </a:p>
          <a:p>
            <a:r>
              <a:rPr lang="ru-RU" sz="1000" b="1" dirty="0">
                <a:solidFill>
                  <a:srgbClr val="FF0000"/>
                </a:solidFill>
              </a:rPr>
              <a:t>в контрольной – 36%</a:t>
            </a:r>
          </a:p>
          <a:p>
            <a:r>
              <a:rPr lang="ru-RU" sz="1000" b="1" dirty="0">
                <a:solidFill>
                  <a:srgbClr val="FF0000"/>
                </a:solidFill>
              </a:rPr>
              <a:t>р=0,0343</a:t>
            </a:r>
          </a:p>
        </p:txBody>
      </p:sp>
    </p:spTree>
    <p:extLst>
      <p:ext uri="{BB962C8B-B14F-4D97-AF65-F5344CB8AC3E}">
        <p14:creationId xmlns:p14="http://schemas.microsoft.com/office/powerpoint/2010/main" val="100457652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3" y="236284"/>
            <a:ext cx="8928345" cy="789196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МЕСТНЫЕ ЛУЧЕВЫЕ РЕАКЦИИ И ПОВРЕЖДЕНИЯ НОРМАЛЬНЫХ ТКАНЕЙ У БОЛЬНЫХ </a:t>
            </a:r>
            <a:r>
              <a:rPr lang="ru-RU" sz="1800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РАКОМ ПОЛОСТИ НОСА И ОКОЛОНОСОВЫХ ПАЗУХ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50</a:t>
            </a:fld>
            <a:endParaRPr lang="ru-RU" dirty="0"/>
          </a:p>
        </p:txBody>
      </p:sp>
      <p:graphicFrame>
        <p:nvGraphicFramePr>
          <p:cNvPr id="15" name="Диаграмма 14">
            <a:extLst>
              <a:ext uri="{FF2B5EF4-FFF2-40B4-BE49-F238E27FC236}">
                <a16:creationId xmlns:a16="http://schemas.microsoft.com/office/drawing/2014/main" id="{8CB686A2-0FBF-4063-A57F-118695B6C7B3}"/>
              </a:ext>
            </a:extLst>
          </p:cNvPr>
          <p:cNvGraphicFramePr/>
          <p:nvPr>
            <p:extLst/>
          </p:nvPr>
        </p:nvGraphicFramePr>
        <p:xfrm>
          <a:off x="175491" y="1025480"/>
          <a:ext cx="5025902" cy="25014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3" name="Диаграмма 22">
            <a:extLst>
              <a:ext uri="{FF2B5EF4-FFF2-40B4-BE49-F238E27FC236}">
                <a16:creationId xmlns:a16="http://schemas.microsoft.com/office/drawing/2014/main" id="{A53061AF-722A-42FC-96B7-0CBC13976BEA}"/>
              </a:ext>
            </a:extLst>
          </p:cNvPr>
          <p:cNvGraphicFramePr/>
          <p:nvPr>
            <p:extLst/>
          </p:nvPr>
        </p:nvGraphicFramePr>
        <p:xfrm>
          <a:off x="6092042" y="1025480"/>
          <a:ext cx="5564250" cy="25014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4" name="Диаграмма 23">
            <a:extLst>
              <a:ext uri="{FF2B5EF4-FFF2-40B4-BE49-F238E27FC236}">
                <a16:creationId xmlns:a16="http://schemas.microsoft.com/office/drawing/2014/main" id="{4397A386-718F-4DCB-8D96-E3E03F0E520E}"/>
              </a:ext>
            </a:extLst>
          </p:cNvPr>
          <p:cNvGraphicFramePr/>
          <p:nvPr>
            <p:extLst/>
          </p:nvPr>
        </p:nvGraphicFramePr>
        <p:xfrm>
          <a:off x="2541320" y="3526971"/>
          <a:ext cx="6553340" cy="28087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65783173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Объект 12">
            <a:extLst>
              <a:ext uri="{FF2B5EF4-FFF2-40B4-BE49-F238E27FC236}">
                <a16:creationId xmlns:a16="http://schemas.microsoft.com/office/drawing/2014/main" id="{77DB998A-A850-47AA-8D00-35F06533404D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7813964" y="1233055"/>
          <a:ext cx="3902108" cy="2978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228" name="Graph" r:id="rId3" imgW="3239640" imgH="2881800" progId="STATISTICA.Graph">
                  <p:embed/>
                </p:oleObj>
              </mc:Choice>
              <mc:Fallback>
                <p:oleObj name="Graph" r:id="rId3" imgW="3239640" imgH="2881800" progId="STATISTICA.Graph">
                  <p:embed/>
                  <p:pic>
                    <p:nvPicPr>
                      <p:cNvPr id="0" name="Picture 10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13964" y="1233055"/>
                        <a:ext cx="3902108" cy="29787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3"/>
            <a:ext cx="8370204" cy="737493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Непосредственная эффективность лучевой терапии и отдаленные результаты лечения больных с </a:t>
            </a:r>
            <a:r>
              <a:rPr lang="ru-RU" sz="1800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неоперабельными метастазами в лимфатические узлы шеи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51</a:t>
            </a:fld>
            <a:endParaRPr lang="ru-RU" dirty="0"/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84182837-60F5-45C9-B285-703D7C82D14D}"/>
              </a:ext>
            </a:extLst>
          </p:cNvPr>
          <p:cNvGraphicFramePr/>
          <p:nvPr>
            <p:extLst/>
          </p:nvPr>
        </p:nvGraphicFramePr>
        <p:xfrm>
          <a:off x="3007684" y="3819484"/>
          <a:ext cx="5292000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F58C702E-8DE8-4FA2-8F0E-5BED5032A7EF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516470" y="1266024"/>
          <a:ext cx="3296621" cy="27355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229" name="Graph" r:id="rId6" imgW="3239640" imgH="2879640" progId="STATISTICA.Graph">
                  <p:embed/>
                </p:oleObj>
              </mc:Choice>
              <mc:Fallback>
                <p:oleObj name="Graph" r:id="rId6" imgW="3239640" imgH="2879640" progId="STATISTICA.Graph">
                  <p:embed/>
                  <p:pic>
                    <p:nvPicPr>
                      <p:cNvPr id="0" name="Picture 10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470" y="1266024"/>
                        <a:ext cx="3296621" cy="273551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EB36C03-597C-4F3F-AD06-C64C695CB017}"/>
              </a:ext>
            </a:extLst>
          </p:cNvPr>
          <p:cNvSpPr/>
          <p:nvPr/>
        </p:nvSpPr>
        <p:spPr>
          <a:xfrm>
            <a:off x="221674" y="4259916"/>
            <a:ext cx="28817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/>
              <a:t>Общая выживаемость </a:t>
            </a:r>
          </a:p>
          <a:p>
            <a:pPr algn="ctr"/>
            <a:r>
              <a:rPr lang="ru-RU" sz="1400" b="1" dirty="0"/>
              <a:t>Основная группа 40,2±18,8%</a:t>
            </a:r>
          </a:p>
          <a:p>
            <a:pPr algn="ctr"/>
            <a:endParaRPr lang="ru-RU" sz="1400" b="1" dirty="0"/>
          </a:p>
          <a:p>
            <a:pPr algn="ctr"/>
            <a:r>
              <a:rPr lang="ru-RU" sz="1400" b="1" dirty="0"/>
              <a:t>Контрольная</a:t>
            </a:r>
          </a:p>
          <a:p>
            <a:pPr algn="ctr"/>
            <a:r>
              <a:rPr lang="ru-RU" sz="1400" b="1" dirty="0"/>
              <a:t>группа 27,7±15,9%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246DA76-6A09-49D1-9B53-CBFD28C7C8BC}"/>
              </a:ext>
            </a:extLst>
          </p:cNvPr>
          <p:cNvSpPr/>
          <p:nvPr/>
        </p:nvSpPr>
        <p:spPr>
          <a:xfrm>
            <a:off x="2267744" y="1681063"/>
            <a:ext cx="9621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/>
              <a:t>р=0,15598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96E9160-AAAE-481B-BCF1-9452309908D1}"/>
              </a:ext>
            </a:extLst>
          </p:cNvPr>
          <p:cNvSpPr/>
          <p:nvPr/>
        </p:nvSpPr>
        <p:spPr>
          <a:xfrm>
            <a:off x="9518072" y="2141809"/>
            <a:ext cx="126274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р=0,39567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1E2CC0B-B048-47C6-9470-D61FDD44126F}"/>
              </a:ext>
            </a:extLst>
          </p:cNvPr>
          <p:cNvSpPr/>
          <p:nvPr/>
        </p:nvSpPr>
        <p:spPr>
          <a:xfrm>
            <a:off x="8174182" y="4318069"/>
            <a:ext cx="354188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/>
              <a:t>Выживаемость без прогрессирования </a:t>
            </a:r>
          </a:p>
          <a:p>
            <a:pPr algn="ctr"/>
            <a:r>
              <a:rPr lang="ru-RU" sz="1400" b="1" dirty="0"/>
              <a:t>Основная группа</a:t>
            </a:r>
          </a:p>
          <a:p>
            <a:pPr algn="ctr"/>
            <a:r>
              <a:rPr lang="ru-RU" sz="1400" b="1" dirty="0"/>
              <a:t> 27,7±14,4 %</a:t>
            </a:r>
          </a:p>
          <a:p>
            <a:pPr algn="ctr"/>
            <a:endParaRPr lang="ru-RU" sz="1400" b="1" dirty="0"/>
          </a:p>
          <a:p>
            <a:pPr algn="ctr"/>
            <a:r>
              <a:rPr lang="ru-RU" sz="1400" b="1" dirty="0"/>
              <a:t>Контрольная группа</a:t>
            </a:r>
          </a:p>
          <a:p>
            <a:pPr algn="ctr"/>
            <a:r>
              <a:rPr lang="ru-RU" sz="1400" b="1" dirty="0"/>
              <a:t> 22,5±13,3 %</a:t>
            </a:r>
          </a:p>
        </p:txBody>
      </p:sp>
    </p:spTree>
    <p:extLst>
      <p:ext uri="{BB962C8B-B14F-4D97-AF65-F5344CB8AC3E}">
        <p14:creationId xmlns:p14="http://schemas.microsoft.com/office/powerpoint/2010/main" val="284103035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306" y="244665"/>
            <a:ext cx="9166570" cy="508340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АЛГОРИТМ И ПОКАЗАНИЯ К ВЫБОРУ РЕЖИМА НЕЙТРОННОЙ ТЕРАПИИ У БОЛЬНЫХ РАДИОРЕЗИСТЕНТНЫМИ ОПУХОЛЯМИ ОБЛАСТИ ГОЛОВЫ И ШЕИ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52</a:t>
            </a:fld>
            <a:endParaRPr lang="ru-RU" dirty="0"/>
          </a:p>
        </p:txBody>
      </p:sp>
      <p:sp>
        <p:nvSpPr>
          <p:cNvPr id="10" name="Rectangle 103">
            <a:extLst>
              <a:ext uri="{FF2B5EF4-FFF2-40B4-BE49-F238E27FC236}">
                <a16:creationId xmlns:a16="http://schemas.microsoft.com/office/drawing/2014/main" id="{416333B7-BA43-42C2-BE38-6CFEAA87E1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602" y="1048628"/>
            <a:ext cx="2446054" cy="66929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ctr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600" dirty="0">
                <a:effectLst/>
                <a:ea typeface="Times New Roman"/>
              </a:rPr>
              <a:t>ТЕРАПИЯ БЫСТРЫМИ НЕЙТРОНАМИ</a:t>
            </a:r>
            <a:endParaRPr lang="ru-RU" sz="1400" dirty="0">
              <a:effectLst/>
              <a:ea typeface="Times New Roman"/>
            </a:endParaRPr>
          </a:p>
        </p:txBody>
      </p:sp>
      <p:sp>
        <p:nvSpPr>
          <p:cNvPr id="11" name="Rectangle 104">
            <a:extLst>
              <a:ext uri="{FF2B5EF4-FFF2-40B4-BE49-F238E27FC236}">
                <a16:creationId xmlns:a16="http://schemas.microsoft.com/office/drawing/2014/main" id="{D72C7994-4AF3-4FEE-BF3F-D146CD905E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3300" y="2205598"/>
            <a:ext cx="3029278" cy="46736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400" b="1" dirty="0">
                <a:solidFill>
                  <a:srgbClr val="000066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КОМБИНИРОВАННОЕ ЛЕЧЕНИЕ</a:t>
            </a:r>
          </a:p>
        </p:txBody>
      </p:sp>
      <p:sp>
        <p:nvSpPr>
          <p:cNvPr id="12" name="Rectangle 105">
            <a:extLst>
              <a:ext uri="{FF2B5EF4-FFF2-40B4-BE49-F238E27FC236}">
                <a16:creationId xmlns:a16="http://schemas.microsoft.com/office/drawing/2014/main" id="{6F6A3CA0-137B-45FC-937F-C0FEFB26B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8064" y="2225918"/>
            <a:ext cx="2764790" cy="46736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400" b="1" dirty="0">
                <a:solidFill>
                  <a:srgbClr val="000066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САМОСТОЯТЕЛЬНЫЙ РЕЖИМ</a:t>
            </a: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31AED500-199B-4059-BA14-F16CE3A55628}"/>
              </a:ext>
            </a:extLst>
          </p:cNvPr>
          <p:cNvCxnSpPr>
            <a:cxnSpLocks/>
          </p:cNvCxnSpPr>
          <p:nvPr/>
        </p:nvCxnSpPr>
        <p:spPr>
          <a:xfrm>
            <a:off x="5899891" y="1717918"/>
            <a:ext cx="0" cy="23431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8AF2753F-EBB8-4414-BE00-08AB15A9F4CC}"/>
              </a:ext>
            </a:extLst>
          </p:cNvPr>
          <p:cNvCxnSpPr>
            <a:cxnSpLocks/>
          </p:cNvCxnSpPr>
          <p:nvPr/>
        </p:nvCxnSpPr>
        <p:spPr>
          <a:xfrm>
            <a:off x="3391641" y="1952868"/>
            <a:ext cx="49434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F24870E8-C5FA-4872-9070-0C16FD170F2C}"/>
              </a:ext>
            </a:extLst>
          </p:cNvPr>
          <p:cNvCxnSpPr>
            <a:cxnSpLocks/>
          </p:cNvCxnSpPr>
          <p:nvPr/>
        </p:nvCxnSpPr>
        <p:spPr>
          <a:xfrm>
            <a:off x="3390371" y="1941438"/>
            <a:ext cx="0" cy="25527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>
            <a:extLst>
              <a:ext uri="{FF2B5EF4-FFF2-40B4-BE49-F238E27FC236}">
                <a16:creationId xmlns:a16="http://schemas.microsoft.com/office/drawing/2014/main" id="{0BD505DE-BAE7-4827-9AEA-1361FFD21527}"/>
              </a:ext>
            </a:extLst>
          </p:cNvPr>
          <p:cNvCxnSpPr>
            <a:cxnSpLocks/>
          </p:cNvCxnSpPr>
          <p:nvPr/>
        </p:nvCxnSpPr>
        <p:spPr>
          <a:xfrm>
            <a:off x="8322416" y="1949058"/>
            <a:ext cx="0" cy="25527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104">
            <a:extLst>
              <a:ext uri="{FF2B5EF4-FFF2-40B4-BE49-F238E27FC236}">
                <a16:creationId xmlns:a16="http://schemas.microsoft.com/office/drawing/2014/main" id="{DBA0A680-5E5F-4CF5-9547-6D2284CE8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6471" y="3289296"/>
            <a:ext cx="1435100" cy="65944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Рак слюнных желез</a:t>
            </a:r>
          </a:p>
          <a:p>
            <a:pPr algn="ctr"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 </a:t>
            </a:r>
            <a:endParaRPr lang="ru-RU" sz="1400" dirty="0">
              <a:effectLst/>
              <a:ea typeface="Times New Roman"/>
            </a:endParaRPr>
          </a:p>
        </p:txBody>
      </p:sp>
      <p:sp>
        <p:nvSpPr>
          <p:cNvPr id="25" name="Rectangle 104">
            <a:extLst>
              <a:ext uri="{FF2B5EF4-FFF2-40B4-BE49-F238E27FC236}">
                <a16:creationId xmlns:a16="http://schemas.microsoft.com/office/drawing/2014/main" id="{FF6F4108-DC5E-4C05-B882-949C14A545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171" y="5328017"/>
            <a:ext cx="1435100" cy="139345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1100" dirty="0">
                <a:effectLst/>
                <a:ea typeface="Times New Roman"/>
              </a:rPr>
              <a:t>Рак щитовидной железы с неблагоприятными факторами прогноза</a:t>
            </a:r>
          </a:p>
        </p:txBody>
      </p:sp>
      <p:sp>
        <p:nvSpPr>
          <p:cNvPr id="26" name="Rectangle 104">
            <a:extLst>
              <a:ext uri="{FF2B5EF4-FFF2-40B4-BE49-F238E27FC236}">
                <a16:creationId xmlns:a16="http://schemas.microsoft.com/office/drawing/2014/main" id="{0A8F64BC-2E19-4A3C-8F18-40DA284DC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3931" y="4301187"/>
            <a:ext cx="1435100" cy="59478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1200" dirty="0" err="1">
                <a:effectLst/>
                <a:ea typeface="Times New Roman"/>
              </a:rPr>
              <a:t>Синоназальные</a:t>
            </a:r>
            <a:r>
              <a:rPr lang="ru-RU" sz="1200" dirty="0">
                <a:effectLst/>
                <a:ea typeface="Times New Roman"/>
              </a:rPr>
              <a:t> опухоли</a:t>
            </a:r>
          </a:p>
          <a:p>
            <a:pPr algn="ctr">
              <a:spcAft>
                <a:spcPts val="0"/>
              </a:spcAft>
            </a:pPr>
            <a:r>
              <a:rPr lang="ru-RU" sz="1100" dirty="0">
                <a:effectLst/>
                <a:ea typeface="Times New Roman"/>
              </a:rPr>
              <a:t> </a:t>
            </a:r>
            <a:endParaRPr lang="ru-RU" sz="1200" dirty="0">
              <a:effectLst/>
              <a:ea typeface="Times New Roman"/>
            </a:endParaRPr>
          </a:p>
        </p:txBody>
      </p:sp>
      <p:sp>
        <p:nvSpPr>
          <p:cNvPr id="27" name="Rectangle 104">
            <a:extLst>
              <a:ext uri="{FF2B5EF4-FFF2-40B4-BE49-F238E27FC236}">
                <a16:creationId xmlns:a16="http://schemas.microsoft.com/office/drawing/2014/main" id="{D2DC6ED6-C190-4EBD-BF0D-DCDA8CCE6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5927" y="3670920"/>
            <a:ext cx="1823884" cy="8575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РОД 1,6-2,4 Гр</a:t>
            </a:r>
          </a:p>
          <a:p>
            <a:pPr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ОБЭ 2,9-2,6</a:t>
            </a:r>
          </a:p>
          <a:p>
            <a:pPr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СОД быстрых нейтронов 5,4 - 8 Гр</a:t>
            </a:r>
          </a:p>
        </p:txBody>
      </p:sp>
      <p:sp>
        <p:nvSpPr>
          <p:cNvPr id="28" name="Rectangle 104">
            <a:extLst>
              <a:ext uri="{FF2B5EF4-FFF2-40B4-BE49-F238E27FC236}">
                <a16:creationId xmlns:a16="http://schemas.microsoft.com/office/drawing/2014/main" id="{8FED38A6-8B15-485C-B06C-C587EF7DF2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5927" y="5618569"/>
            <a:ext cx="1785784" cy="8575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РОД 1,2 - 1,4 Гр</a:t>
            </a:r>
          </a:p>
          <a:p>
            <a:pPr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ОБЭ - 3,1 - 3,0</a:t>
            </a:r>
          </a:p>
          <a:p>
            <a:pPr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СОД быстрых нейтронов 8-12 Гр</a:t>
            </a:r>
          </a:p>
        </p:txBody>
      </p:sp>
      <p:sp>
        <p:nvSpPr>
          <p:cNvPr id="29" name="Text Box 92">
            <a:extLst>
              <a:ext uri="{FF2B5EF4-FFF2-40B4-BE49-F238E27FC236}">
                <a16:creationId xmlns:a16="http://schemas.microsoft.com/office/drawing/2014/main" id="{D0FA34AA-60D2-4FDC-B6FB-9FB36AE04F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0981" y="4316402"/>
            <a:ext cx="1578610" cy="67688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ru-RU" sz="1000" u="sng" dirty="0"/>
              <a:t>Предоперационный курс</a:t>
            </a:r>
            <a:endParaRPr lang="ru-RU" sz="1000" dirty="0"/>
          </a:p>
          <a:p>
            <a:pPr algn="ctr"/>
            <a:r>
              <a:rPr lang="ru-RU" sz="1000" dirty="0"/>
              <a:t>при </a:t>
            </a:r>
            <a:r>
              <a:rPr lang="en-US" sz="1000" dirty="0"/>
              <a:t>T</a:t>
            </a:r>
            <a:r>
              <a:rPr lang="ru-RU" sz="1000" baseline="-25000" dirty="0"/>
              <a:t>3-4</a:t>
            </a:r>
            <a:r>
              <a:rPr lang="en-US" sz="1000" dirty="0"/>
              <a:t>N</a:t>
            </a:r>
            <a:r>
              <a:rPr lang="ru-RU" sz="1000" baseline="-25000" dirty="0"/>
              <a:t>0-2</a:t>
            </a:r>
            <a:r>
              <a:rPr lang="en-US" sz="1000" dirty="0"/>
              <a:t>M</a:t>
            </a:r>
            <a:r>
              <a:rPr lang="ru-RU" sz="1000" baseline="-25000" dirty="0"/>
              <a:t>0</a:t>
            </a:r>
            <a:endParaRPr lang="ru-RU" sz="1000" dirty="0"/>
          </a:p>
          <a:p>
            <a:pPr algn="ctr"/>
            <a:r>
              <a:rPr lang="ru-RU" sz="1000" dirty="0"/>
              <a:t>стадиях</a:t>
            </a:r>
          </a:p>
        </p:txBody>
      </p:sp>
      <p:sp>
        <p:nvSpPr>
          <p:cNvPr id="30" name="Text Box 93">
            <a:extLst>
              <a:ext uri="{FF2B5EF4-FFF2-40B4-BE49-F238E27FC236}">
                <a16:creationId xmlns:a16="http://schemas.microsoft.com/office/drawing/2014/main" id="{8F6B989C-0DBD-4DED-8C76-313CE42D5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0186" y="3166470"/>
            <a:ext cx="1578610" cy="101002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ru-RU" sz="1000" u="sng" dirty="0"/>
              <a:t>Послеоперационный курс </a:t>
            </a:r>
            <a:endParaRPr lang="ru-RU" sz="1000" dirty="0"/>
          </a:p>
          <a:p>
            <a:pPr algn="ctr"/>
            <a:r>
              <a:rPr lang="ru-RU" sz="1000" dirty="0"/>
              <a:t>при </a:t>
            </a:r>
            <a:r>
              <a:rPr lang="en-US" sz="1000" dirty="0"/>
              <a:t>T</a:t>
            </a:r>
            <a:r>
              <a:rPr lang="ru-RU" sz="1000" baseline="-25000" dirty="0"/>
              <a:t>2-4</a:t>
            </a:r>
            <a:r>
              <a:rPr lang="en-US" sz="1000" dirty="0"/>
              <a:t>N</a:t>
            </a:r>
            <a:r>
              <a:rPr lang="ru-RU" sz="1000" baseline="-25000" dirty="0"/>
              <a:t>0-3</a:t>
            </a:r>
            <a:r>
              <a:rPr lang="en-US" sz="1000" dirty="0"/>
              <a:t>M</a:t>
            </a:r>
            <a:r>
              <a:rPr lang="ru-RU" sz="1000" baseline="-25000" dirty="0"/>
              <a:t>0 </a:t>
            </a:r>
            <a:r>
              <a:rPr lang="ru-RU" sz="1000" dirty="0"/>
              <a:t>стадиях после хирургического лечения</a:t>
            </a:r>
          </a:p>
        </p:txBody>
      </p:sp>
      <p:cxnSp>
        <p:nvCxnSpPr>
          <p:cNvPr id="31" name="AutoShape 89">
            <a:extLst>
              <a:ext uri="{FF2B5EF4-FFF2-40B4-BE49-F238E27FC236}">
                <a16:creationId xmlns:a16="http://schemas.microsoft.com/office/drawing/2014/main" id="{2C2991EB-032E-41B2-AEFF-15D8EEAEF4CD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4775306" y="4528517"/>
            <a:ext cx="393065" cy="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" name="Text Box 93">
            <a:extLst>
              <a:ext uri="{FF2B5EF4-FFF2-40B4-BE49-F238E27FC236}">
                <a16:creationId xmlns:a16="http://schemas.microsoft.com/office/drawing/2014/main" id="{29308E7F-E6B0-424E-96EC-7D40F84E4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6541" y="5797246"/>
            <a:ext cx="1578610" cy="77744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ru-RU" sz="900" u="sng" dirty="0"/>
              <a:t>Послеоперационный курс</a:t>
            </a:r>
            <a:endParaRPr lang="ru-RU" sz="900" dirty="0"/>
          </a:p>
          <a:p>
            <a:pPr algn="ctr"/>
            <a:r>
              <a:rPr lang="ru-RU" sz="900" dirty="0"/>
              <a:t>после паллиативных, условно-радикальных операций</a:t>
            </a:r>
          </a:p>
        </p:txBody>
      </p:sp>
      <p:cxnSp>
        <p:nvCxnSpPr>
          <p:cNvPr id="34" name="AutoShape 89">
            <a:extLst>
              <a:ext uri="{FF2B5EF4-FFF2-40B4-BE49-F238E27FC236}">
                <a16:creationId xmlns:a16="http://schemas.microsoft.com/office/drawing/2014/main" id="{21352C01-8BEF-4702-83C8-DD5E8F728835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809981" y="6063027"/>
            <a:ext cx="393065" cy="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" name="Правая фигурная скобка 34">
            <a:extLst>
              <a:ext uri="{FF2B5EF4-FFF2-40B4-BE49-F238E27FC236}">
                <a16:creationId xmlns:a16="http://schemas.microsoft.com/office/drawing/2014/main" id="{25AFE79C-D496-4FDB-925B-4B6A2B635848}"/>
              </a:ext>
            </a:extLst>
          </p:cNvPr>
          <p:cNvSpPr>
            <a:spLocks/>
          </p:cNvSpPr>
          <p:nvPr/>
        </p:nvSpPr>
        <p:spPr>
          <a:xfrm flipH="1">
            <a:off x="2880696" y="3765882"/>
            <a:ext cx="244475" cy="765175"/>
          </a:xfrm>
          <a:prstGeom prst="rightBrace">
            <a:avLst/>
          </a:prstGeom>
          <a:noFill/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cxnSp>
        <p:nvCxnSpPr>
          <p:cNvPr id="36" name="AutoShape 89">
            <a:extLst>
              <a:ext uri="{FF2B5EF4-FFF2-40B4-BE49-F238E27FC236}">
                <a16:creationId xmlns:a16="http://schemas.microsoft.com/office/drawing/2014/main" id="{5E40277C-71C4-4EF2-9874-49EDF8D6579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4804516" y="6091027"/>
            <a:ext cx="393065" cy="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7" name="AutoShape 89">
            <a:extLst>
              <a:ext uri="{FF2B5EF4-FFF2-40B4-BE49-F238E27FC236}">
                <a16:creationId xmlns:a16="http://schemas.microsoft.com/office/drawing/2014/main" id="{1B3DC26C-1E3F-4BF0-A156-454806704F1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693641" y="3649617"/>
            <a:ext cx="393065" cy="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8" name="AutoShape 89">
            <a:extLst>
              <a:ext uri="{FF2B5EF4-FFF2-40B4-BE49-F238E27FC236}">
                <a16:creationId xmlns:a16="http://schemas.microsoft.com/office/drawing/2014/main" id="{B910896C-1673-4BC6-ADE3-1739861013E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694276" y="6063027"/>
            <a:ext cx="393065" cy="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9" name="Rectangle 104">
            <a:extLst>
              <a:ext uri="{FF2B5EF4-FFF2-40B4-BE49-F238E27FC236}">
                <a16:creationId xmlns:a16="http://schemas.microsoft.com/office/drawing/2014/main" id="{8678CB6C-AC36-4378-8A93-B5C28F816D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7798" y="5618569"/>
            <a:ext cx="1934636" cy="81235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РОД 1,2 - 1,4 Гр</a:t>
            </a:r>
          </a:p>
          <a:p>
            <a:pPr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ОБЭ - 3,1 - 3,0</a:t>
            </a:r>
          </a:p>
          <a:p>
            <a:pPr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СОД быстрых нейтронов 8-12 Гр</a:t>
            </a:r>
          </a:p>
        </p:txBody>
      </p:sp>
      <p:sp>
        <p:nvSpPr>
          <p:cNvPr id="40" name="Rectangle 104">
            <a:extLst>
              <a:ext uri="{FF2B5EF4-FFF2-40B4-BE49-F238E27FC236}">
                <a16:creationId xmlns:a16="http://schemas.microsoft.com/office/drawing/2014/main" id="{43183D9B-6BB0-41CA-B5CD-6D2371B0F3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8496" y="3224486"/>
            <a:ext cx="1912808" cy="8856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РОД 1,6-2,4 Гр</a:t>
            </a:r>
          </a:p>
          <a:p>
            <a:pPr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ОБЭ 2,9-2,6</a:t>
            </a:r>
          </a:p>
          <a:p>
            <a:pPr>
              <a:spcAft>
                <a:spcPts val="0"/>
              </a:spcAft>
            </a:pPr>
            <a:r>
              <a:rPr lang="ru-RU" sz="1200" dirty="0">
                <a:effectLst/>
                <a:ea typeface="Times New Roman"/>
              </a:rPr>
              <a:t>СОД быстрых нейтронов 5,4 - 8 Гр</a:t>
            </a:r>
          </a:p>
        </p:txBody>
      </p:sp>
      <p:cxnSp>
        <p:nvCxnSpPr>
          <p:cNvPr id="41" name="AutoShape 89">
            <a:extLst>
              <a:ext uri="{FF2B5EF4-FFF2-40B4-BE49-F238E27FC236}">
                <a16:creationId xmlns:a16="http://schemas.microsoft.com/office/drawing/2014/main" id="{6A39CAE8-71D4-46EC-A624-A992F83B2DDD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4758796" y="3647192"/>
            <a:ext cx="393065" cy="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2" name="Rectangle 104">
            <a:extLst>
              <a:ext uri="{FF2B5EF4-FFF2-40B4-BE49-F238E27FC236}">
                <a16:creationId xmlns:a16="http://schemas.microsoft.com/office/drawing/2014/main" id="{F03AC56D-E7AF-43F5-B982-2AE6C455B4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2374" y="2693278"/>
            <a:ext cx="2376170" cy="39624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000" dirty="0">
                <a:solidFill>
                  <a:srgbClr val="000066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Больные с </a:t>
            </a:r>
            <a:r>
              <a:rPr lang="ru-RU" sz="1000" dirty="0" err="1">
                <a:solidFill>
                  <a:srgbClr val="000066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нерезектабельными</a:t>
            </a:r>
            <a:r>
              <a:rPr lang="ru-RU" sz="1000" dirty="0">
                <a:solidFill>
                  <a:srgbClr val="000066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опухолевыми процессами</a:t>
            </a:r>
            <a:endParaRPr lang="ru-RU" sz="1200" dirty="0">
              <a:solidFill>
                <a:srgbClr val="000066"/>
              </a:solidFill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06941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выводы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53</a:t>
            </a:fld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65ED5B-A2ED-47A1-80ED-F074C566B0A0}"/>
              </a:ext>
            </a:extLst>
          </p:cNvPr>
          <p:cNvSpPr txBox="1"/>
          <p:nvPr/>
        </p:nvSpPr>
        <p:spPr>
          <a:xfrm>
            <a:off x="465511" y="1617800"/>
            <a:ext cx="1069201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0099"/>
                </a:solidFill>
              </a:rPr>
              <a:t>Таким образом, нейтронная терапия доказала свое преимущество в лечении радиорезистентных опухолей области головы и шеи.</a:t>
            </a:r>
          </a:p>
          <a:p>
            <a:pPr algn="just"/>
            <a:endParaRPr lang="ru-RU" sz="2000" b="1" dirty="0" smtClean="0">
              <a:solidFill>
                <a:srgbClr val="000099"/>
              </a:solidFill>
            </a:endParaRPr>
          </a:p>
          <a:p>
            <a:pPr algn="just"/>
            <a:r>
              <a:rPr lang="ru-RU" sz="2000" b="1" dirty="0" smtClean="0">
                <a:solidFill>
                  <a:srgbClr val="000099"/>
                </a:solidFill>
              </a:rPr>
              <a:t> При должном уровне дозиметрического планирования этот вид излучения может применяться как в комбинации с хирургическим методом, так и самостоятельном варианте с лечебной и паллиативной целью без выраженных осложнений со стороны нормальных тканей.</a:t>
            </a:r>
          </a:p>
        </p:txBody>
      </p:sp>
    </p:spTree>
    <p:extLst>
      <p:ext uri="{BB962C8B-B14F-4D97-AF65-F5344CB8AC3E}">
        <p14:creationId xmlns:p14="http://schemas.microsoft.com/office/powerpoint/2010/main" val="8466700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3"/>
            <a:ext cx="9296480" cy="837245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Нейтронная терапия у больных </a:t>
            </a:r>
            <a:r>
              <a:rPr lang="ru-RU" sz="20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местно-распространенным </a:t>
            </a:r>
            <a:r>
              <a:rPr lang="ru-RU" sz="2000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РМЖ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54</a:t>
            </a:fld>
            <a:endParaRPr lang="ru-RU" dirty="0"/>
          </a:p>
        </p:txBody>
      </p:sp>
      <p:pic>
        <p:nvPicPr>
          <p:cNvPr id="5" name="Picture 7">
            <a:extLst>
              <a:ext uri="{FF2B5EF4-FFF2-40B4-BE49-F238E27FC236}">
                <a16:creationId xmlns:a16="http://schemas.microsoft.com/office/drawing/2014/main" id="{A8742D52-28DC-4596-9CE9-38E95AD8830C}"/>
              </a:ext>
            </a:extLst>
          </p:cNvPr>
          <p:cNvPicPr/>
          <p:nvPr/>
        </p:nvPicPr>
        <p:blipFill rotWithShape="1">
          <a:blip r:embed="rId2" cstate="print"/>
          <a:srcRect l="4043" t="20387" r="3130"/>
          <a:stretch/>
        </p:blipFill>
        <p:spPr>
          <a:xfrm>
            <a:off x="465512" y="1535194"/>
            <a:ext cx="3655226" cy="3198548"/>
          </a:xfrm>
          <a:prstGeom prst="rect">
            <a:avLst/>
          </a:prstGeom>
          <a:ln w="9525">
            <a:noFill/>
          </a:ln>
          <a:effectLst>
            <a:outerShdw blurRad="291960" dist="139498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AutoShape 3">
            <a:extLst>
              <a:ext uri="{FF2B5EF4-FFF2-40B4-BE49-F238E27FC236}">
                <a16:creationId xmlns:a16="http://schemas.microsoft.com/office/drawing/2014/main" id="{73D20789-B5E8-4C4C-8016-0FDB0F258B58}"/>
              </a:ext>
            </a:extLst>
          </p:cNvPr>
          <p:cNvSpPr/>
          <p:nvPr/>
        </p:nvSpPr>
        <p:spPr>
          <a:xfrm>
            <a:off x="4534615" y="1426311"/>
            <a:ext cx="6843307" cy="1439862"/>
          </a:xfrm>
          <a:prstGeom prst="flowChartAlternateProcess">
            <a:avLst/>
          </a:prstGeom>
          <a:noFill/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990000"/>
                </a:solidFill>
              </a:rPr>
              <a:t>Разработан способ предоперационной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990000"/>
                </a:solidFill>
              </a:rPr>
              <a:t>нейтронной терапии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990000"/>
                </a:solidFill>
              </a:rPr>
              <a:t> в комплексе с системными методами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990000"/>
                </a:solidFill>
              </a:rPr>
              <a:t>воздействия и операцией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990000"/>
                </a:solidFill>
              </a:rPr>
              <a:t> для лечения больных МР РМЖ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990000"/>
                </a:solidFill>
              </a:rPr>
              <a:t> (патент РФ № 2186591 от 10 августа 2002 г.)</a:t>
            </a:r>
            <a:endParaRPr lang="ru-RU" sz="1400" spc="-1" dirty="0"/>
          </a:p>
        </p:txBody>
      </p:sp>
      <p:sp>
        <p:nvSpPr>
          <p:cNvPr id="7" name="AutoShape 4">
            <a:extLst>
              <a:ext uri="{FF2B5EF4-FFF2-40B4-BE49-F238E27FC236}">
                <a16:creationId xmlns:a16="http://schemas.microsoft.com/office/drawing/2014/main" id="{126CF5A3-998C-4EE3-ACDF-A245FD751029}"/>
              </a:ext>
            </a:extLst>
          </p:cNvPr>
          <p:cNvSpPr/>
          <p:nvPr/>
        </p:nvSpPr>
        <p:spPr>
          <a:xfrm>
            <a:off x="4534615" y="3344460"/>
            <a:ext cx="6843307" cy="1092490"/>
          </a:xfrm>
          <a:prstGeom prst="flowChartAlternateProcess">
            <a:avLst/>
          </a:prstGeom>
          <a:noFill/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17375E"/>
                </a:solidFill>
              </a:rPr>
              <a:t>Область молочной железы - 2 тангенциальных или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17375E"/>
                </a:solidFill>
              </a:rPr>
              <a:t> встречных поля, размер: 6 х 8 см или 10 х 10 см,  РИП – 110 см.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17375E"/>
                </a:solidFill>
              </a:rPr>
              <a:t>3 сеанса с перерывом 48-72 часа,  РОД -  2,4 Гр, СОД  - 7,2 Гр  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17375E"/>
                </a:solidFill>
              </a:rPr>
              <a:t>     (ФЭД - 38 - 40 Гр по </a:t>
            </a:r>
            <a:r>
              <a:rPr lang="ru-RU" sz="1400" b="1" spc="-1" dirty="0" err="1">
                <a:solidFill>
                  <a:srgbClr val="17375E"/>
                </a:solidFill>
              </a:rPr>
              <a:t>изоэффекту</a:t>
            </a:r>
            <a:r>
              <a:rPr lang="ru-RU" sz="1400" b="1" spc="-1" dirty="0">
                <a:solidFill>
                  <a:srgbClr val="17375E"/>
                </a:solidFill>
              </a:rPr>
              <a:t>).</a:t>
            </a:r>
            <a:endParaRPr lang="ru-RU" sz="14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400" spc="-1" dirty="0"/>
          </a:p>
        </p:txBody>
      </p:sp>
      <p:sp>
        <p:nvSpPr>
          <p:cNvPr id="8" name="AutoShape 5">
            <a:extLst>
              <a:ext uri="{FF2B5EF4-FFF2-40B4-BE49-F238E27FC236}">
                <a16:creationId xmlns:a16="http://schemas.microsoft.com/office/drawing/2014/main" id="{37C1D9AD-D52E-448B-82C5-B0A160902E82}"/>
              </a:ext>
            </a:extLst>
          </p:cNvPr>
          <p:cNvSpPr/>
          <p:nvPr/>
        </p:nvSpPr>
        <p:spPr>
          <a:xfrm>
            <a:off x="465512" y="4904366"/>
            <a:ext cx="10912410" cy="1796472"/>
          </a:xfrm>
          <a:prstGeom prst="flowChartAlternateProcess">
            <a:avLst/>
          </a:prstGeom>
          <a:noFill/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800"/>
              </a:spcAft>
              <a:defRPr/>
            </a:pPr>
            <a:r>
              <a:rPr lang="ru-RU" sz="1400" b="1" spc="-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ПОКАЗАНИЯ К ПРЕДОПЕРАЦИОННОЙ НЕЙТРОННОЙ ТЕРАПИИ:</a:t>
            </a:r>
          </a:p>
          <a:p>
            <a:pPr eaLnBrk="1" fontAlgn="auto" hangingPunct="1">
              <a:spcBef>
                <a:spcPts val="0"/>
              </a:spcBef>
              <a:spcAft>
                <a:spcPts val="800"/>
              </a:spcAft>
              <a:defRPr/>
            </a:pPr>
            <a:r>
              <a:rPr lang="ru-RU" sz="1200" b="1" spc="-1" dirty="0">
                <a:solidFill>
                  <a:srgbClr val="990000"/>
                </a:solidFill>
              </a:rPr>
              <a:t>- </a:t>
            </a:r>
            <a:r>
              <a:rPr lang="ru-RU" sz="1200" b="1" spc="-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местная распространенность опухоли (</a:t>
            </a:r>
            <a:r>
              <a:rPr lang="en-US" sz="1200" b="1" spc="-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ru-RU" sz="1200" b="1" spc="-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3-4);</a:t>
            </a:r>
            <a:endParaRPr lang="ru-RU" sz="1200" b="1" spc="-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800"/>
              </a:spcAft>
              <a:defRPr/>
            </a:pPr>
            <a:r>
              <a:rPr lang="ru-RU" sz="1200" b="1" spc="-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200" b="1" spc="-1" dirty="0" err="1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мультицентричный</a:t>
            </a:r>
            <a:r>
              <a:rPr lang="ru-RU" sz="1200" b="1" spc="-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характер роста опухоли при </a:t>
            </a:r>
            <a:r>
              <a:rPr lang="en-US" sz="1200" b="1" spc="-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ru-RU" sz="1200" b="1" spc="-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2-4;</a:t>
            </a:r>
            <a:endParaRPr lang="ru-RU" sz="1200" b="1" spc="-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800"/>
              </a:spcAft>
              <a:defRPr/>
            </a:pPr>
            <a:r>
              <a:rPr lang="ru-RU" sz="1200" b="1" spc="-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расположение опухолевого очага во внутреннем квадранте и/или центральном отделе молочной железы; </a:t>
            </a:r>
            <a:endParaRPr lang="ru-RU" sz="1200" b="1" spc="-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800"/>
              </a:spcAft>
              <a:defRPr/>
            </a:pPr>
            <a:r>
              <a:rPr lang="ru-RU" sz="1200" b="1" spc="-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инфильтративный характер роста опухоли</a:t>
            </a:r>
            <a:r>
              <a:rPr lang="ru-RU" sz="1200" b="1" spc="-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spc="-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(по данным биопсии опухоли молочной железы);</a:t>
            </a:r>
            <a:endParaRPr lang="ru-RU" sz="1200" b="1" spc="-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800"/>
              </a:spcAft>
              <a:defRPr/>
            </a:pPr>
            <a:r>
              <a:rPr lang="ru-RU" sz="1200" b="1" spc="-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отсутствие эффекта при проведении НАХТ (по данным УЗИ, маммографии, </a:t>
            </a:r>
            <a:r>
              <a:rPr lang="ru-RU" sz="1200" b="1" spc="-1" dirty="0" err="1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маммосцинтиграфии</a:t>
            </a:r>
            <a:r>
              <a:rPr lang="ru-RU" sz="1200" b="1" spc="-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99</a:t>
            </a:r>
            <a:r>
              <a:rPr lang="en-US" sz="1200" b="1" spc="-1" dirty="0" err="1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mTc</a:t>
            </a:r>
            <a:r>
              <a:rPr lang="ru-RU" sz="1200" b="1" spc="-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-МИБИ).</a:t>
            </a:r>
            <a:endParaRPr lang="ru-RU" sz="1200" b="1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D6DC4A-49B0-498D-BC04-EC5D3D978752}"/>
              </a:ext>
            </a:extLst>
          </p:cNvPr>
          <p:cNvSpPr txBox="1"/>
          <p:nvPr/>
        </p:nvSpPr>
        <p:spPr>
          <a:xfrm>
            <a:off x="101577" y="1073529"/>
            <a:ext cx="451427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800" dirty="0"/>
              <a:t>Схема нейтронно-фотонного облучения рака молочной железы</a:t>
            </a:r>
          </a:p>
          <a:p>
            <a:pPr algn="ctr"/>
            <a:r>
              <a:rPr lang="ru-RU" sz="800" dirty="0"/>
              <a:t> (</a:t>
            </a:r>
            <a:r>
              <a:rPr lang="en-US" sz="800" dirty="0"/>
              <a:t>I, II – </a:t>
            </a:r>
            <a:r>
              <a:rPr lang="ru-RU" sz="800" dirty="0"/>
              <a:t>критические точки)</a:t>
            </a:r>
          </a:p>
          <a:p>
            <a:endParaRPr lang="ru-RU" sz="800" dirty="0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D57C320C-6951-48B0-9273-C56BB8EF1DF1}"/>
              </a:ext>
            </a:extLst>
          </p:cNvPr>
          <p:cNvSpPr/>
          <p:nvPr/>
        </p:nvSpPr>
        <p:spPr>
          <a:xfrm>
            <a:off x="4615850" y="1081710"/>
            <a:ext cx="958851" cy="1554163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spc="-1" dirty="0">
                <a:solidFill>
                  <a:srgbClr val="FF3300"/>
                </a:solidFill>
                <a:latin typeface="Times New Roman"/>
              </a:rPr>
              <a:t>!</a:t>
            </a:r>
            <a:endParaRPr lang="ru-RU" sz="9600" spc="-1" dirty="0"/>
          </a:p>
        </p:txBody>
      </p:sp>
    </p:spTree>
    <p:extLst>
      <p:ext uri="{BB962C8B-B14F-4D97-AF65-F5344CB8AC3E}">
        <p14:creationId xmlns:p14="http://schemas.microsoft.com/office/powerpoint/2010/main" val="41545533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79" y="236284"/>
            <a:ext cx="9387704" cy="887666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Десятилетняя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безрецидивная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выживаемость больных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МР РМЖ</a:t>
            </a:r>
            <a:br>
              <a:rPr lang="ru-RU" sz="1800" dirty="0" smtClean="0">
                <a:latin typeface="Arial" pitchFamily="34" charset="0"/>
                <a:cs typeface="Arial" pitchFamily="34" charset="0"/>
              </a:rPr>
            </a:b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с предоперационной ЛТ </a:t>
            </a:r>
            <a:r>
              <a:rPr lang="ru-RU" sz="18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Патент РФ  № 2186591) 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55</a:t>
            </a:fld>
            <a:endParaRPr lang="ru-RU" dirty="0"/>
          </a:p>
        </p:txBody>
      </p:sp>
      <p:graphicFrame>
        <p:nvGraphicFramePr>
          <p:cNvPr id="12" name="Object 2">
            <a:extLst>
              <a:ext uri="{FF2B5EF4-FFF2-40B4-BE49-F238E27FC236}">
                <a16:creationId xmlns:a16="http://schemas.microsoft.com/office/drawing/2014/main" id="{69CE6029-83EA-4B3E-BF79-D8DE91F442B5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465512" y="1123950"/>
          <a:ext cx="5710767" cy="3214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232" r:id="rId3" imgW="64236600" imgH="48215550" progId="STATISTICA.Graph">
                  <p:embed/>
                </p:oleObj>
              </mc:Choice>
              <mc:Fallback>
                <p:oleObj r:id="rId3" imgW="64236600" imgH="48215550" progId="STATISTICA.Graph">
                  <p:embed/>
                  <p:pic>
                    <p:nvPicPr>
                      <p:cNvPr id="0" name="Picture 10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512" y="1123950"/>
                        <a:ext cx="5710767" cy="3214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8">
            <a:extLst>
              <a:ext uri="{FF2B5EF4-FFF2-40B4-BE49-F238E27FC236}">
                <a16:creationId xmlns:a16="http://schemas.microsoft.com/office/drawing/2014/main" id="{FB1EAC62-33C9-46F2-A4B0-A16AC370D11B}"/>
              </a:ext>
            </a:extLst>
          </p:cNvPr>
          <p:cNvSpPr/>
          <p:nvPr/>
        </p:nvSpPr>
        <p:spPr>
          <a:xfrm>
            <a:off x="5798984" y="4534534"/>
            <a:ext cx="7283797" cy="138354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/>
              <a:t>Исследуемая группа  (НТ) –  96,0 ± 3,0 %</a:t>
            </a:r>
            <a:endParaRPr lang="ru-RU" sz="1400" spc="-1" dirty="0"/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400" spc="-1" dirty="0"/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spc="-1" dirty="0"/>
              <a:t>I </a:t>
            </a:r>
            <a:r>
              <a:rPr lang="ru-RU" sz="1400" b="1" spc="-1" dirty="0"/>
              <a:t>группа сравнения (ДЛТ,РОД -4,0-5,0 Гр) - 74,4 ± 10,7 %</a:t>
            </a:r>
            <a:endParaRPr lang="ru-RU" sz="1400" spc="-1" dirty="0"/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400" spc="-1" dirty="0"/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spc="-1" dirty="0"/>
              <a:t>II </a:t>
            </a:r>
            <a:r>
              <a:rPr lang="ru-RU" sz="1400" b="1" spc="-1" dirty="0"/>
              <a:t>группа сравнения (ДЛТ, РОД -2,0 Гр) - 69,8 ± 8,9 %</a:t>
            </a:r>
            <a:endParaRPr lang="ru-RU" sz="1400" spc="-1" dirty="0"/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400" spc="-1" dirty="0"/>
          </a:p>
        </p:txBody>
      </p:sp>
      <p:sp>
        <p:nvSpPr>
          <p:cNvPr id="15" name="Oval 9">
            <a:extLst>
              <a:ext uri="{FF2B5EF4-FFF2-40B4-BE49-F238E27FC236}">
                <a16:creationId xmlns:a16="http://schemas.microsoft.com/office/drawing/2014/main" id="{02D92798-A1DE-477B-B28A-A350A7CF8009}"/>
              </a:ext>
            </a:extLst>
          </p:cNvPr>
          <p:cNvSpPr/>
          <p:nvPr/>
        </p:nvSpPr>
        <p:spPr>
          <a:xfrm>
            <a:off x="1041245" y="3357563"/>
            <a:ext cx="2400300" cy="28575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395328106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/>
              <a:t>Клинический пример</a:t>
            </a:r>
            <a:endParaRPr kumimoji="0" lang="ru-RU" sz="2800" b="1" i="0" u="none" strike="noStrike" kern="1200" cap="all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j-cs"/>
            </a:endParaRP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56</a:t>
            </a:fld>
            <a:endParaRPr lang="ru-RU" dirty="0"/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184DE833-0F04-4D26-862D-28BFF025F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512" y="1979612"/>
            <a:ext cx="10464800" cy="455930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  <p:sp>
        <p:nvSpPr>
          <p:cNvPr id="10" name="Rectangle 2">
            <a:extLst>
              <a:ext uri="{FF2B5EF4-FFF2-40B4-BE49-F238E27FC236}">
                <a16:creationId xmlns:a16="http://schemas.microsoft.com/office/drawing/2014/main" id="{13BC035A-2F14-4C12-8811-174E924C94AF}"/>
              </a:ext>
            </a:extLst>
          </p:cNvPr>
          <p:cNvSpPr txBox="1"/>
          <p:nvPr/>
        </p:nvSpPr>
        <p:spPr>
          <a:xfrm>
            <a:off x="192379" y="963591"/>
            <a:ext cx="11425767" cy="677347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000099"/>
                </a:solidFill>
                <a:ea typeface="+mn-ea"/>
                <a:cs typeface="+mn-cs"/>
              </a:rPr>
              <a:t>Одномоментная пластика </a:t>
            </a:r>
            <a:r>
              <a:rPr lang="en-US" spc="-1" dirty="0">
                <a:solidFill>
                  <a:srgbClr val="000099"/>
                </a:solidFill>
                <a:ea typeface="+mn-ea"/>
                <a:cs typeface="+mn-cs"/>
              </a:rPr>
              <a:t>TRAM</a:t>
            </a:r>
            <a:r>
              <a:rPr lang="ru-RU" spc="-1" dirty="0">
                <a:solidFill>
                  <a:srgbClr val="000099"/>
                </a:solidFill>
                <a:ea typeface="+mn-ea"/>
                <a:cs typeface="+mn-cs"/>
              </a:rPr>
              <a:t>-лоскутом после радикальной мастэктомии, предоперационной нейтронной терапии в СОД-7,2 Гр, системной </a:t>
            </a:r>
            <a:r>
              <a:rPr lang="ru-RU" spc="-1" dirty="0" err="1">
                <a:solidFill>
                  <a:srgbClr val="000099"/>
                </a:solidFill>
                <a:ea typeface="+mn-ea"/>
                <a:cs typeface="+mn-cs"/>
              </a:rPr>
              <a:t>полихимиотерапии</a:t>
            </a:r>
            <a:r>
              <a:rPr lang="ru-RU" spc="-1" dirty="0">
                <a:solidFill>
                  <a:srgbClr val="000099"/>
                </a:solidFill>
                <a:ea typeface="+mn-ea"/>
                <a:cs typeface="+mn-cs"/>
              </a:rPr>
              <a:t>  и АЛТ на зоны </a:t>
            </a:r>
            <a:r>
              <a:rPr lang="ru-RU" spc="-1" dirty="0" smtClean="0">
                <a:solidFill>
                  <a:srgbClr val="000099"/>
                </a:solidFill>
                <a:ea typeface="+mn-ea"/>
                <a:cs typeface="+mn-cs"/>
              </a:rPr>
              <a:t>метастазирования</a:t>
            </a:r>
            <a:endParaRPr lang="ru-RU" spc="-1" dirty="0">
              <a:solidFill>
                <a:srgbClr val="000099"/>
              </a:solidFill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11545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dirty="0"/>
              <a:t>Материал и методы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57</a:t>
            </a:fld>
            <a:endParaRPr lang="ru-RU" dirty="0"/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574DDEA7-04FA-4E63-BDC3-AA399BF9E680}"/>
              </a:ext>
            </a:extLst>
          </p:cNvPr>
          <p:cNvSpPr/>
          <p:nvPr/>
        </p:nvSpPr>
        <p:spPr>
          <a:xfrm>
            <a:off x="2070101" y="2838271"/>
            <a:ext cx="3930649" cy="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5AE22CF3-27DB-46E4-9C9C-8AC7A21D8336}"/>
              </a:ext>
            </a:extLst>
          </p:cNvPr>
          <p:cNvSpPr/>
          <p:nvPr/>
        </p:nvSpPr>
        <p:spPr>
          <a:xfrm>
            <a:off x="2070100" y="2838271"/>
            <a:ext cx="3932767" cy="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grpSp>
        <p:nvGrpSpPr>
          <p:cNvPr id="15" name="Group 64">
            <a:extLst>
              <a:ext uri="{FF2B5EF4-FFF2-40B4-BE49-F238E27FC236}">
                <a16:creationId xmlns:a16="http://schemas.microsoft.com/office/drawing/2014/main" id="{3864E9BA-DC01-4697-A5A7-2BE900DC8FED}"/>
              </a:ext>
            </a:extLst>
          </p:cNvPr>
          <p:cNvGrpSpPr>
            <a:grpSpLocks/>
          </p:cNvGrpSpPr>
          <p:nvPr/>
        </p:nvGrpSpPr>
        <p:grpSpPr bwMode="auto">
          <a:xfrm>
            <a:off x="0" y="1027112"/>
            <a:ext cx="11762317" cy="5694363"/>
            <a:chOff x="0" y="917640"/>
            <a:chExt cx="8821440" cy="5694120"/>
          </a:xfrm>
        </p:grpSpPr>
        <p:sp>
          <p:nvSpPr>
            <p:cNvPr id="16" name="AutoShape 65">
              <a:extLst>
                <a:ext uri="{FF2B5EF4-FFF2-40B4-BE49-F238E27FC236}">
                  <a16:creationId xmlns:a16="http://schemas.microsoft.com/office/drawing/2014/main" id="{01662B8D-0764-4717-AB57-35CC3FAC8BF8}"/>
                </a:ext>
              </a:extLst>
            </p:cNvPr>
            <p:cNvSpPr/>
            <p:nvPr/>
          </p:nvSpPr>
          <p:spPr>
            <a:xfrm>
              <a:off x="0" y="917640"/>
              <a:ext cx="8821440" cy="5694120"/>
            </a:xfrm>
            <a:prstGeom prst="rect">
              <a:avLst/>
            </a:prstGeom>
            <a:noFill/>
            <a:ln w="9525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" name="Rectangle 66">
              <a:extLst>
                <a:ext uri="{FF2B5EF4-FFF2-40B4-BE49-F238E27FC236}">
                  <a16:creationId xmlns:a16="http://schemas.microsoft.com/office/drawing/2014/main" id="{3EEA861F-D879-4967-BF78-966741E2E85A}"/>
                </a:ext>
              </a:extLst>
            </p:cNvPr>
            <p:cNvSpPr/>
            <p:nvPr/>
          </p:nvSpPr>
          <p:spPr>
            <a:xfrm>
              <a:off x="330189" y="2460624"/>
              <a:ext cx="4079737" cy="4730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spc="-1" dirty="0">
                  <a:solidFill>
                    <a:srgbClr val="000000"/>
                  </a:solidFill>
                </a:rPr>
                <a:t>НХТ  (FAC/CAF, CMF, </a:t>
              </a:r>
              <a:r>
                <a:rPr lang="ru-RU" sz="1200" spc="-1" dirty="0" err="1">
                  <a:solidFill>
                    <a:srgbClr val="000000"/>
                  </a:solidFill>
                </a:rPr>
                <a:t>доксорубицин+таксаны</a:t>
              </a:r>
              <a:r>
                <a:rPr lang="ru-RU" sz="1200" spc="-1" dirty="0">
                  <a:solidFill>
                    <a:srgbClr val="000000"/>
                  </a:solidFill>
                </a:rPr>
                <a:t>)</a:t>
              </a:r>
              <a:endParaRPr lang="ru-RU" sz="1200" spc="-1" dirty="0"/>
            </a:p>
          </p:txBody>
        </p:sp>
        <p:sp>
          <p:nvSpPr>
            <p:cNvPr id="18" name="Rectangle 67">
              <a:extLst>
                <a:ext uri="{FF2B5EF4-FFF2-40B4-BE49-F238E27FC236}">
                  <a16:creationId xmlns:a16="http://schemas.microsoft.com/office/drawing/2014/main" id="{4C8C2897-7578-464D-A7D1-913707309262}"/>
                </a:ext>
              </a:extLst>
            </p:cNvPr>
            <p:cNvSpPr/>
            <p:nvPr/>
          </p:nvSpPr>
          <p:spPr>
            <a:xfrm>
              <a:off x="220656" y="6137117"/>
              <a:ext cx="4851236" cy="35558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spc="-1" dirty="0">
                  <a:solidFill>
                    <a:srgbClr val="000000"/>
                  </a:solidFill>
                </a:rPr>
                <a:t>АХТ  (те же схемы), гормонотерапия,  </a:t>
              </a:r>
              <a:r>
                <a:rPr lang="ru-RU" sz="1200" spc="-1" dirty="0" err="1">
                  <a:solidFill>
                    <a:srgbClr val="000000"/>
                  </a:solidFill>
                </a:rPr>
                <a:t>таргетная</a:t>
              </a:r>
              <a:r>
                <a:rPr lang="ru-RU" sz="1200" spc="-1" dirty="0">
                  <a:solidFill>
                    <a:srgbClr val="000000"/>
                  </a:solidFill>
                </a:rPr>
                <a:t> терапия (по показаниям)</a:t>
              </a:r>
              <a:endParaRPr lang="ru-RU" sz="1200" spc="-1" dirty="0"/>
            </a:p>
          </p:txBody>
        </p:sp>
        <p:sp>
          <p:nvSpPr>
            <p:cNvPr id="19" name="Rectangle 68">
              <a:extLst>
                <a:ext uri="{FF2B5EF4-FFF2-40B4-BE49-F238E27FC236}">
                  <a16:creationId xmlns:a16="http://schemas.microsoft.com/office/drawing/2014/main" id="{FBD2C6C1-5D12-4BCA-92FB-63CBF54E81D7}"/>
                </a:ext>
              </a:extLst>
            </p:cNvPr>
            <p:cNvSpPr/>
            <p:nvPr/>
          </p:nvSpPr>
          <p:spPr>
            <a:xfrm>
              <a:off x="3087584" y="1036698"/>
              <a:ext cx="3087583" cy="59211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spc="-1" dirty="0">
                  <a:solidFill>
                    <a:srgbClr val="000000"/>
                  </a:solidFill>
                </a:rPr>
                <a:t>Дизайн исследования</a:t>
              </a:r>
              <a:endParaRPr lang="ru-RU" sz="1600" spc="-1" dirty="0"/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b="1" spc="-1" dirty="0">
                  <a:solidFill>
                    <a:srgbClr val="000000"/>
                  </a:solidFill>
                </a:rPr>
                <a:t>Больные РМЖ (n-383)</a:t>
              </a:r>
              <a:endParaRPr lang="ru-RU" sz="1600" spc="-1" dirty="0"/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600" spc="-1" dirty="0"/>
            </a:p>
          </p:txBody>
        </p:sp>
        <p:sp>
          <p:nvSpPr>
            <p:cNvPr id="21" name="Rectangle 69">
              <a:extLst>
                <a:ext uri="{FF2B5EF4-FFF2-40B4-BE49-F238E27FC236}">
                  <a16:creationId xmlns:a16="http://schemas.microsoft.com/office/drawing/2014/main" id="{5328B048-6886-40FC-A193-941F5C688020}"/>
                </a:ext>
              </a:extLst>
            </p:cNvPr>
            <p:cNvSpPr/>
            <p:nvPr/>
          </p:nvSpPr>
          <p:spPr>
            <a:xfrm>
              <a:off x="771499" y="3171794"/>
              <a:ext cx="2976462" cy="35558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spc="-1" dirty="0">
                  <a:solidFill>
                    <a:srgbClr val="000000"/>
                  </a:solidFill>
                </a:rPr>
                <a:t>Радикальная  мастэктомия</a:t>
              </a:r>
              <a:endParaRPr lang="ru-RU" sz="1200" spc="-1" dirty="0"/>
            </a:p>
          </p:txBody>
        </p:sp>
        <p:sp>
          <p:nvSpPr>
            <p:cNvPr id="22" name="Rectangle 70">
              <a:extLst>
                <a:ext uri="{FF2B5EF4-FFF2-40B4-BE49-F238E27FC236}">
                  <a16:creationId xmlns:a16="http://schemas.microsoft.com/office/drawing/2014/main" id="{482E526A-C784-49EA-80D4-7DFEA50DDD5A}"/>
                </a:ext>
              </a:extLst>
            </p:cNvPr>
            <p:cNvSpPr/>
            <p:nvPr/>
          </p:nvSpPr>
          <p:spPr>
            <a:xfrm>
              <a:off x="882620" y="5662476"/>
              <a:ext cx="3747961" cy="23652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spc="-1" dirty="0">
                  <a:solidFill>
                    <a:srgbClr val="000000"/>
                  </a:solidFill>
                </a:rPr>
                <a:t>ДЛТ на зоны регионарного </a:t>
              </a:r>
              <a:r>
                <a:rPr lang="ru-RU" sz="1200" spc="-1" dirty="0" err="1">
                  <a:solidFill>
                    <a:srgbClr val="000000"/>
                  </a:solidFill>
                </a:rPr>
                <a:t>лимфооттока</a:t>
              </a:r>
              <a:endParaRPr lang="ru-RU" sz="1200" spc="-1" dirty="0"/>
            </a:p>
          </p:txBody>
        </p:sp>
        <p:sp>
          <p:nvSpPr>
            <p:cNvPr id="23" name="Rectangle 71">
              <a:extLst>
                <a:ext uri="{FF2B5EF4-FFF2-40B4-BE49-F238E27FC236}">
                  <a16:creationId xmlns:a16="http://schemas.microsoft.com/office/drawing/2014/main" id="{126F8E0C-244E-45CB-87DB-F8FBE4077448}"/>
                </a:ext>
              </a:extLst>
            </p:cNvPr>
            <p:cNvSpPr/>
            <p:nvPr/>
          </p:nvSpPr>
          <p:spPr>
            <a:xfrm>
              <a:off x="109534" y="4357606"/>
              <a:ext cx="1544585" cy="7111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1" spc="-1" dirty="0">
                  <a:solidFill>
                    <a:srgbClr val="FF00FF"/>
                  </a:solidFill>
                  <a:latin typeface="Arial" pitchFamily="34" charset="0"/>
                  <a:cs typeface="Arial" pitchFamily="34" charset="0"/>
                </a:rPr>
                <a:t>I a группа (n-110)</a:t>
              </a:r>
              <a:endParaRPr lang="ru-RU" sz="1200" spc="-1" dirty="0">
                <a:latin typeface="Arial" pitchFamily="34" charset="0"/>
                <a:cs typeface="Arial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1" spc="-1" dirty="0">
                  <a:solidFill>
                    <a:srgbClr val="FF00FF"/>
                  </a:solidFill>
                  <a:latin typeface="Arial" pitchFamily="34" charset="0"/>
                  <a:cs typeface="Arial" pitchFamily="34" charset="0"/>
                </a:rPr>
                <a:t>(основная)</a:t>
              </a:r>
              <a:endParaRPr lang="ru-RU" sz="1200" spc="-1" dirty="0">
                <a:latin typeface="Arial" pitchFamily="34" charset="0"/>
                <a:cs typeface="Arial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1" spc="-1" dirty="0">
                  <a:solidFill>
                    <a:srgbClr val="FF00FF"/>
                  </a:solidFill>
                  <a:latin typeface="Arial" pitchFamily="34" charset="0"/>
                  <a:cs typeface="Arial" pitchFamily="34" charset="0"/>
                </a:rPr>
                <a:t> Нейтронная терапия</a:t>
              </a:r>
              <a:endParaRPr lang="ru-RU" sz="1200" spc="-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Rectangle 72">
              <a:extLst>
                <a:ext uri="{FF2B5EF4-FFF2-40B4-BE49-F238E27FC236}">
                  <a16:creationId xmlns:a16="http://schemas.microsoft.com/office/drawing/2014/main" id="{FFE4E964-87B4-4FD0-A5CD-E40D90CB6127}"/>
                </a:ext>
              </a:extLst>
            </p:cNvPr>
            <p:cNvSpPr/>
            <p:nvPr/>
          </p:nvSpPr>
          <p:spPr>
            <a:xfrm>
              <a:off x="1763653" y="4832248"/>
              <a:ext cx="1654119" cy="5937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1" spc="-1" dirty="0">
                  <a:solidFill>
                    <a:srgbClr val="000080"/>
                  </a:solidFill>
                  <a:latin typeface="Arial" pitchFamily="34" charset="0"/>
                  <a:cs typeface="Arial" pitchFamily="34" charset="0"/>
                </a:rPr>
                <a:t>I b группа (n-80)</a:t>
              </a:r>
              <a:endParaRPr lang="ru-RU" sz="1200" spc="-1" dirty="0">
                <a:latin typeface="Arial" pitchFamily="34" charset="0"/>
                <a:cs typeface="Arial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1" spc="-1" dirty="0">
                  <a:solidFill>
                    <a:srgbClr val="000080"/>
                  </a:solidFill>
                  <a:latin typeface="Arial" pitchFamily="34" charset="0"/>
                  <a:cs typeface="Arial" pitchFamily="34" charset="0"/>
                </a:rPr>
                <a:t>ДЛТ фотонным излучением</a:t>
              </a:r>
              <a:endParaRPr lang="ru-RU" sz="1200" spc="-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5" name="Rectangle 73">
              <a:extLst>
                <a:ext uri="{FF2B5EF4-FFF2-40B4-BE49-F238E27FC236}">
                  <a16:creationId xmlns:a16="http://schemas.microsoft.com/office/drawing/2014/main" id="{3EFF8E83-525C-48DC-8F4F-1F5085A99F87}"/>
                </a:ext>
              </a:extLst>
            </p:cNvPr>
            <p:cNvSpPr/>
            <p:nvPr/>
          </p:nvSpPr>
          <p:spPr>
            <a:xfrm>
              <a:off x="3528894" y="4832248"/>
              <a:ext cx="1654119" cy="5937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1" spc="-1" dirty="0">
                  <a:solidFill>
                    <a:srgbClr val="CC6600"/>
                  </a:solidFill>
                  <a:latin typeface="Arial" pitchFamily="34" charset="0"/>
                  <a:cs typeface="Arial" pitchFamily="34" charset="0"/>
                </a:rPr>
                <a:t>I c группа (n-60) Электронная терапия</a:t>
              </a:r>
              <a:endParaRPr lang="ru-RU" sz="1200" spc="-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Rectangle 74">
              <a:extLst>
                <a:ext uri="{FF2B5EF4-FFF2-40B4-BE49-F238E27FC236}">
                  <a16:creationId xmlns:a16="http://schemas.microsoft.com/office/drawing/2014/main" id="{C8E864C9-2A73-4861-B76A-6C0DA7062201}"/>
                </a:ext>
              </a:extLst>
            </p:cNvPr>
            <p:cNvSpPr/>
            <p:nvPr/>
          </p:nvSpPr>
          <p:spPr>
            <a:xfrm>
              <a:off x="7387975" y="4357606"/>
              <a:ext cx="1323930" cy="83022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1" spc="-1" dirty="0">
                  <a:solidFill>
                    <a:srgbClr val="993300"/>
                  </a:solidFill>
                  <a:latin typeface="Arial" pitchFamily="34" charset="0"/>
                  <a:cs typeface="Arial" pitchFamily="34" charset="0"/>
                </a:rPr>
                <a:t>Группа сравнения (n-53) Электронная терапия</a:t>
              </a:r>
              <a:endParaRPr lang="ru-RU" sz="1200" spc="-1" dirty="0">
                <a:latin typeface="Arial" pitchFamily="34" charset="0"/>
                <a:cs typeface="Arial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200" spc="-1" dirty="0"/>
            </a:p>
          </p:txBody>
        </p:sp>
        <p:sp>
          <p:nvSpPr>
            <p:cNvPr id="27" name="Rectangle 75">
              <a:extLst>
                <a:ext uri="{FF2B5EF4-FFF2-40B4-BE49-F238E27FC236}">
                  <a16:creationId xmlns:a16="http://schemas.microsoft.com/office/drawing/2014/main" id="{441383FE-48B3-47E7-96CC-8867D073D6CF}"/>
                </a:ext>
              </a:extLst>
            </p:cNvPr>
            <p:cNvSpPr/>
            <p:nvPr/>
          </p:nvSpPr>
          <p:spPr>
            <a:xfrm>
              <a:off x="771499" y="1747868"/>
              <a:ext cx="2866928" cy="47464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spc="-1" dirty="0">
                  <a:solidFill>
                    <a:srgbClr val="000000"/>
                  </a:solidFill>
                </a:rPr>
                <a:t>I. </a:t>
              </a:r>
              <a:r>
                <a:rPr lang="ru-RU" sz="1400" b="1" spc="-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Больные МР РМЖ T2-4N0-3M0</a:t>
              </a:r>
              <a:endParaRPr lang="ru-RU" sz="1400" spc="-1" dirty="0">
                <a:latin typeface="Arial" pitchFamily="34" charset="0"/>
                <a:cs typeface="Arial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1" spc="-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(n-250)</a:t>
              </a:r>
              <a:endParaRPr lang="ru-RU" sz="1400" spc="-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Rectangle 76">
              <a:extLst>
                <a:ext uri="{FF2B5EF4-FFF2-40B4-BE49-F238E27FC236}">
                  <a16:creationId xmlns:a16="http://schemas.microsoft.com/office/drawing/2014/main" id="{71F29627-8485-4364-B2FE-A3B5665BB234}"/>
                </a:ext>
              </a:extLst>
            </p:cNvPr>
            <p:cNvSpPr/>
            <p:nvPr/>
          </p:nvSpPr>
          <p:spPr>
            <a:xfrm>
              <a:off x="5403667" y="4357606"/>
              <a:ext cx="1873187" cy="83022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1" spc="-1" dirty="0">
                  <a:solidFill>
                    <a:srgbClr val="003300"/>
                  </a:solidFill>
                  <a:latin typeface="Arial" pitchFamily="34" charset="0"/>
                  <a:cs typeface="Arial" pitchFamily="34" charset="0"/>
                </a:rPr>
                <a:t>Основная группа (n-80)</a:t>
              </a:r>
              <a:endParaRPr lang="ru-RU" sz="1200" spc="-1" dirty="0">
                <a:latin typeface="Arial" pitchFamily="34" charset="0"/>
                <a:cs typeface="Arial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1" spc="-1" dirty="0">
                  <a:solidFill>
                    <a:srgbClr val="003300"/>
                  </a:solidFill>
                  <a:latin typeface="Arial" pitchFamily="34" charset="0"/>
                  <a:cs typeface="Arial" pitchFamily="34" charset="0"/>
                </a:rPr>
                <a:t>Нейтронная или </a:t>
              </a:r>
              <a:endParaRPr lang="ru-RU" sz="1200" spc="-1" dirty="0">
                <a:latin typeface="Arial" pitchFamily="34" charset="0"/>
                <a:cs typeface="Arial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1" spc="-1" dirty="0">
                  <a:solidFill>
                    <a:srgbClr val="003300"/>
                  </a:solidFill>
                  <a:latin typeface="Arial" pitchFamily="34" charset="0"/>
                  <a:cs typeface="Arial" pitchFamily="34" charset="0"/>
                </a:rPr>
                <a:t>нейтронно-фотонная терапия</a:t>
              </a:r>
              <a:endParaRPr lang="ru-RU" sz="1200" spc="-1" dirty="0">
                <a:latin typeface="Arial" pitchFamily="34" charset="0"/>
                <a:cs typeface="Arial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200" spc="-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Rectangle 77">
              <a:extLst>
                <a:ext uri="{FF2B5EF4-FFF2-40B4-BE49-F238E27FC236}">
                  <a16:creationId xmlns:a16="http://schemas.microsoft.com/office/drawing/2014/main" id="{F9ACD7C1-64B3-497C-9E3A-5501EE15C60A}"/>
                </a:ext>
              </a:extLst>
            </p:cNvPr>
            <p:cNvSpPr/>
            <p:nvPr/>
          </p:nvSpPr>
          <p:spPr>
            <a:xfrm>
              <a:off x="5071892" y="3052737"/>
              <a:ext cx="3640013" cy="47464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spc="-1" dirty="0">
                  <a:solidFill>
                    <a:srgbClr val="000000"/>
                  </a:solidFill>
                </a:rPr>
                <a:t>Химиотерапия (FAC/CAF, CMF, </a:t>
              </a:r>
              <a:r>
                <a:rPr lang="ru-RU" sz="1200" spc="-1" dirty="0" err="1">
                  <a:solidFill>
                    <a:srgbClr val="000000"/>
                  </a:solidFill>
                </a:rPr>
                <a:t>доксорубицин+таксаны</a:t>
              </a:r>
              <a:r>
                <a:rPr lang="ru-RU" sz="1200" spc="-1" dirty="0">
                  <a:solidFill>
                    <a:srgbClr val="000000"/>
                  </a:solidFill>
                </a:rPr>
                <a:t>, </a:t>
              </a:r>
              <a:r>
                <a:rPr lang="ru-RU" sz="1200" spc="-1" dirty="0" err="1">
                  <a:solidFill>
                    <a:srgbClr val="000000"/>
                  </a:solidFill>
                </a:rPr>
                <a:t>кселода</a:t>
              </a:r>
              <a:r>
                <a:rPr lang="ru-RU" sz="1200" spc="-1" dirty="0">
                  <a:solidFill>
                    <a:srgbClr val="000000"/>
                  </a:solidFill>
                </a:rPr>
                <a:t>), гормонотерапия (по показаниям)</a:t>
              </a:r>
              <a:endParaRPr lang="ru-RU" sz="1200" spc="-1" dirty="0"/>
            </a:p>
          </p:txBody>
        </p:sp>
        <p:sp>
          <p:nvSpPr>
            <p:cNvPr id="30" name="Rectangle 78">
              <a:extLst>
                <a:ext uri="{FF2B5EF4-FFF2-40B4-BE49-F238E27FC236}">
                  <a16:creationId xmlns:a16="http://schemas.microsoft.com/office/drawing/2014/main" id="{6895CDD8-1BDF-409F-A685-48EC52B87562}"/>
                </a:ext>
              </a:extLst>
            </p:cNvPr>
            <p:cNvSpPr/>
            <p:nvPr/>
          </p:nvSpPr>
          <p:spPr>
            <a:xfrm>
              <a:off x="5683058" y="1747868"/>
              <a:ext cx="2976462" cy="47464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spc="-1" dirty="0">
                  <a:solidFill>
                    <a:srgbClr val="000000"/>
                  </a:solidFill>
                </a:rPr>
                <a:t>II. </a:t>
              </a:r>
              <a:r>
                <a:rPr lang="ru-RU" sz="1400" b="1" spc="-1" dirty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Больные с местным рецидивом </a:t>
              </a:r>
              <a:endParaRPr lang="ru-RU" sz="1400" spc="-1" dirty="0">
                <a:latin typeface="Arial" pitchFamily="34" charset="0"/>
                <a:cs typeface="Arial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1" spc="-1" dirty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(n-133)</a:t>
              </a:r>
              <a:endParaRPr lang="ru-RU" sz="1400" spc="-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" name="Line 79">
              <a:extLst>
                <a:ext uri="{FF2B5EF4-FFF2-40B4-BE49-F238E27FC236}">
                  <a16:creationId xmlns:a16="http://schemas.microsoft.com/office/drawing/2014/main" id="{6A92A4B9-EC3D-4B99-BAB7-FED46139F2C7}"/>
                </a:ext>
              </a:extLst>
            </p:cNvPr>
            <p:cNvSpPr/>
            <p:nvPr/>
          </p:nvSpPr>
          <p:spPr>
            <a:xfrm>
              <a:off x="7057787" y="2222509"/>
              <a:ext cx="0" cy="830228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2" name="Line 80">
              <a:extLst>
                <a:ext uri="{FF2B5EF4-FFF2-40B4-BE49-F238E27FC236}">
                  <a16:creationId xmlns:a16="http://schemas.microsoft.com/office/drawing/2014/main" id="{17F7862E-486A-4476-943B-5926AADF2708}"/>
                </a:ext>
              </a:extLst>
            </p:cNvPr>
            <p:cNvSpPr/>
            <p:nvPr/>
          </p:nvSpPr>
          <p:spPr>
            <a:xfrm>
              <a:off x="6395822" y="3527379"/>
              <a:ext cx="1587" cy="830228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4" name="Line 81">
              <a:extLst>
                <a:ext uri="{FF2B5EF4-FFF2-40B4-BE49-F238E27FC236}">
                  <a16:creationId xmlns:a16="http://schemas.microsoft.com/office/drawing/2014/main" id="{F3F73394-7236-4281-8FF5-B36B95535F99}"/>
                </a:ext>
              </a:extLst>
            </p:cNvPr>
            <p:cNvSpPr/>
            <p:nvPr/>
          </p:nvSpPr>
          <p:spPr>
            <a:xfrm>
              <a:off x="8049941" y="3527379"/>
              <a:ext cx="1587" cy="830228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5" name="Line 82">
              <a:extLst>
                <a:ext uri="{FF2B5EF4-FFF2-40B4-BE49-F238E27FC236}">
                  <a16:creationId xmlns:a16="http://schemas.microsoft.com/office/drawing/2014/main" id="{60C14E4E-38FB-498D-8A57-D81EB43894E3}"/>
                </a:ext>
              </a:extLst>
            </p:cNvPr>
            <p:cNvSpPr/>
            <p:nvPr/>
          </p:nvSpPr>
          <p:spPr>
            <a:xfrm>
              <a:off x="2204964" y="2933679"/>
              <a:ext cx="1587" cy="238115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6" name="Line 83">
              <a:extLst>
                <a:ext uri="{FF2B5EF4-FFF2-40B4-BE49-F238E27FC236}">
                  <a16:creationId xmlns:a16="http://schemas.microsoft.com/office/drawing/2014/main" id="{0176FA56-5EB8-4D22-9A88-DA4A9C3A1A8A}"/>
                </a:ext>
              </a:extLst>
            </p:cNvPr>
            <p:cNvSpPr/>
            <p:nvPr/>
          </p:nvSpPr>
          <p:spPr>
            <a:xfrm>
              <a:off x="2536739" y="3763907"/>
              <a:ext cx="0" cy="238115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7" name="Line 84">
              <a:extLst>
                <a:ext uri="{FF2B5EF4-FFF2-40B4-BE49-F238E27FC236}">
                  <a16:creationId xmlns:a16="http://schemas.microsoft.com/office/drawing/2014/main" id="{E44D17D3-5C97-4D59-8370-D4C6162165AC}"/>
                </a:ext>
              </a:extLst>
            </p:cNvPr>
            <p:cNvSpPr/>
            <p:nvPr/>
          </p:nvSpPr>
          <p:spPr>
            <a:xfrm>
              <a:off x="882620" y="4121078"/>
              <a:ext cx="0" cy="236528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8" name="Line 85">
              <a:extLst>
                <a:ext uri="{FF2B5EF4-FFF2-40B4-BE49-F238E27FC236}">
                  <a16:creationId xmlns:a16="http://schemas.microsoft.com/office/drawing/2014/main" id="{055774D5-D03D-4CA1-AE07-2385BE1B4AAA}"/>
                </a:ext>
              </a:extLst>
            </p:cNvPr>
            <p:cNvSpPr/>
            <p:nvPr/>
          </p:nvSpPr>
          <p:spPr>
            <a:xfrm>
              <a:off x="2646274" y="4595721"/>
              <a:ext cx="1587" cy="236527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9" name="Line 86">
              <a:extLst>
                <a:ext uri="{FF2B5EF4-FFF2-40B4-BE49-F238E27FC236}">
                  <a16:creationId xmlns:a16="http://schemas.microsoft.com/office/drawing/2014/main" id="{3639A859-A106-4DD8-A662-F60649FD8200}"/>
                </a:ext>
              </a:extLst>
            </p:cNvPr>
            <p:cNvSpPr/>
            <p:nvPr/>
          </p:nvSpPr>
          <p:spPr>
            <a:xfrm>
              <a:off x="3749548" y="4595721"/>
              <a:ext cx="0" cy="236527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0" name="Line 87">
              <a:extLst>
                <a:ext uri="{FF2B5EF4-FFF2-40B4-BE49-F238E27FC236}">
                  <a16:creationId xmlns:a16="http://schemas.microsoft.com/office/drawing/2014/main" id="{40B4C77C-4AA6-4758-9496-0D2DCF4B63A9}"/>
                </a:ext>
              </a:extLst>
            </p:cNvPr>
            <p:cNvSpPr/>
            <p:nvPr/>
          </p:nvSpPr>
          <p:spPr>
            <a:xfrm flipH="1">
              <a:off x="2755807" y="5900590"/>
              <a:ext cx="1588" cy="236527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1" name="Line 88">
              <a:extLst>
                <a:ext uri="{FF2B5EF4-FFF2-40B4-BE49-F238E27FC236}">
                  <a16:creationId xmlns:a16="http://schemas.microsoft.com/office/drawing/2014/main" id="{D99D4114-8EC0-4B9A-9B8A-B9AAA6F7A163}"/>
                </a:ext>
              </a:extLst>
            </p:cNvPr>
            <p:cNvSpPr/>
            <p:nvPr/>
          </p:nvSpPr>
          <p:spPr>
            <a:xfrm>
              <a:off x="2755807" y="5425948"/>
              <a:ext cx="1588" cy="236528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2" name="Line 89">
              <a:extLst>
                <a:ext uri="{FF2B5EF4-FFF2-40B4-BE49-F238E27FC236}">
                  <a16:creationId xmlns:a16="http://schemas.microsoft.com/office/drawing/2014/main" id="{4F8FBDA3-B2DC-4616-9260-3D46E7079C76}"/>
                </a:ext>
              </a:extLst>
            </p:cNvPr>
            <p:cNvSpPr/>
            <p:nvPr/>
          </p:nvSpPr>
          <p:spPr>
            <a:xfrm>
              <a:off x="4079737" y="5425948"/>
              <a:ext cx="1588" cy="236528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3" name="Line 90">
              <a:extLst>
                <a:ext uri="{FF2B5EF4-FFF2-40B4-BE49-F238E27FC236}">
                  <a16:creationId xmlns:a16="http://schemas.microsoft.com/office/drawing/2014/main" id="{FEDF44B2-650D-41E0-8F99-79385C77FC24}"/>
                </a:ext>
              </a:extLst>
            </p:cNvPr>
            <p:cNvSpPr/>
            <p:nvPr/>
          </p:nvSpPr>
          <p:spPr>
            <a:xfrm>
              <a:off x="2204964" y="2222509"/>
              <a:ext cx="1587" cy="236528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4" name="Rectangle 91">
              <a:extLst>
                <a:ext uri="{FF2B5EF4-FFF2-40B4-BE49-F238E27FC236}">
                  <a16:creationId xmlns:a16="http://schemas.microsoft.com/office/drawing/2014/main" id="{66D2061E-5677-428C-8001-7DE4F4ABE83F}"/>
                </a:ext>
              </a:extLst>
            </p:cNvPr>
            <p:cNvSpPr/>
            <p:nvPr/>
          </p:nvSpPr>
          <p:spPr>
            <a:xfrm>
              <a:off x="441310" y="3646437"/>
              <a:ext cx="3747961" cy="4730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spc="-1" dirty="0">
                  <a:solidFill>
                    <a:srgbClr val="000000"/>
                  </a:solidFill>
                </a:rPr>
                <a:t>Лучевая терапия на область передней грудной стенки (зона послеоперационного рубца)</a:t>
              </a:r>
              <a:endParaRPr lang="ru-RU" sz="1200" spc="-1" dirty="0"/>
            </a:p>
          </p:txBody>
        </p:sp>
        <p:sp>
          <p:nvSpPr>
            <p:cNvPr id="45" name="Line 92">
              <a:extLst>
                <a:ext uri="{FF2B5EF4-FFF2-40B4-BE49-F238E27FC236}">
                  <a16:creationId xmlns:a16="http://schemas.microsoft.com/office/drawing/2014/main" id="{8D8B7E44-85E1-431D-A80C-A8B83BA0D7C1}"/>
                </a:ext>
              </a:extLst>
            </p:cNvPr>
            <p:cNvSpPr/>
            <p:nvPr/>
          </p:nvSpPr>
          <p:spPr>
            <a:xfrm>
              <a:off x="2204964" y="3527379"/>
              <a:ext cx="1587" cy="119058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6" name="Rectangle 93">
              <a:extLst>
                <a:ext uri="{FF2B5EF4-FFF2-40B4-BE49-F238E27FC236}">
                  <a16:creationId xmlns:a16="http://schemas.microsoft.com/office/drawing/2014/main" id="{62E28F4D-CCC7-48C6-A8AD-FF40F382C838}"/>
                </a:ext>
              </a:extLst>
            </p:cNvPr>
            <p:cNvSpPr/>
            <p:nvPr/>
          </p:nvSpPr>
          <p:spPr>
            <a:xfrm>
              <a:off x="2316085" y="4240136"/>
              <a:ext cx="1542998" cy="35558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1" spc="-1" dirty="0">
                  <a:solidFill>
                    <a:srgbClr val="000000"/>
                  </a:solidFill>
                </a:rPr>
                <a:t>Группы сравнения</a:t>
              </a:r>
              <a:endParaRPr lang="ru-RU" sz="1200" spc="-1" dirty="0"/>
            </a:p>
          </p:txBody>
        </p:sp>
        <p:sp>
          <p:nvSpPr>
            <p:cNvPr id="47" name="Line 94">
              <a:extLst>
                <a:ext uri="{FF2B5EF4-FFF2-40B4-BE49-F238E27FC236}">
                  <a16:creationId xmlns:a16="http://schemas.microsoft.com/office/drawing/2014/main" id="{A0A96152-8ABA-488A-9F7D-993B0D9E98FA}"/>
                </a:ext>
              </a:extLst>
            </p:cNvPr>
            <p:cNvSpPr/>
            <p:nvPr/>
          </p:nvSpPr>
          <p:spPr>
            <a:xfrm>
              <a:off x="992154" y="5068776"/>
              <a:ext cx="1587" cy="593700"/>
            </a:xfrm>
            <a:prstGeom prst="line">
              <a:avLst/>
            </a:prstGeom>
            <a:ln w="9525">
              <a:solidFill>
                <a:srgbClr val="0000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</p:spTree>
    <p:extLst>
      <p:ext uri="{BB962C8B-B14F-4D97-AF65-F5344CB8AC3E}">
        <p14:creationId xmlns:p14="http://schemas.microsoft.com/office/powerpoint/2010/main" val="218004073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4"/>
            <a:ext cx="8645316" cy="508340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Методика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адъювантной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нейтронной терапии у больных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местнораспространенным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РМЖ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58</a:t>
            </a:fld>
            <a:endParaRPr lang="ru-RU" dirty="0"/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574DDEA7-04FA-4E63-BDC3-AA399BF9E680}"/>
              </a:ext>
            </a:extLst>
          </p:cNvPr>
          <p:cNvSpPr/>
          <p:nvPr/>
        </p:nvSpPr>
        <p:spPr>
          <a:xfrm>
            <a:off x="2070101" y="2838271"/>
            <a:ext cx="3930649" cy="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5AE22CF3-27DB-46E4-9C9C-8AC7A21D8336}"/>
              </a:ext>
            </a:extLst>
          </p:cNvPr>
          <p:cNvSpPr/>
          <p:nvPr/>
        </p:nvSpPr>
        <p:spPr>
          <a:xfrm>
            <a:off x="2070100" y="2838271"/>
            <a:ext cx="3932767" cy="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DE3BB77-71DA-44C8-AE7C-E3651890E85E}"/>
              </a:ext>
            </a:extLst>
          </p:cNvPr>
          <p:cNvSpPr txBox="1"/>
          <p:nvPr/>
        </p:nvSpPr>
        <p:spPr>
          <a:xfrm>
            <a:off x="494536" y="649698"/>
            <a:ext cx="6905107" cy="1272488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algn="just" eaLnBrk="1" fontAlgn="auto" hangingPunct="1">
              <a:spcAft>
                <a:spcPts val="800"/>
              </a:spcAft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По разработанному способу </a:t>
            </a:r>
          </a:p>
          <a:p>
            <a:pPr algn="just" eaLnBrk="1" fontAlgn="auto" hangingPunct="1">
              <a:spcAft>
                <a:spcPts val="800"/>
              </a:spcAft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(Патент РФ № 2444386 от 10.03.12) </a:t>
            </a:r>
          </a:p>
        </p:txBody>
      </p:sp>
      <p:pic>
        <p:nvPicPr>
          <p:cNvPr id="13" name="Picture 6">
            <a:extLst>
              <a:ext uri="{FF2B5EF4-FFF2-40B4-BE49-F238E27FC236}">
                <a16:creationId xmlns:a16="http://schemas.microsoft.com/office/drawing/2014/main" id="{04774EC7-96CE-4C6F-9A87-6D33FA0A98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168" y="980338"/>
            <a:ext cx="4011084" cy="325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Group 2">
            <a:extLst>
              <a:ext uri="{FF2B5EF4-FFF2-40B4-BE49-F238E27FC236}">
                <a16:creationId xmlns:a16="http://schemas.microsoft.com/office/drawing/2014/main" id="{43867FA4-0B86-44C1-8E87-87B1C84DDA60}"/>
              </a:ext>
            </a:extLst>
          </p:cNvPr>
          <p:cNvGrpSpPr>
            <a:grpSpLocks/>
          </p:cNvGrpSpPr>
          <p:nvPr/>
        </p:nvGrpSpPr>
        <p:grpSpPr bwMode="auto">
          <a:xfrm>
            <a:off x="7171610" y="4358967"/>
            <a:ext cx="3934884" cy="2376487"/>
            <a:chOff x="5940360" y="4005360"/>
            <a:chExt cx="2950920" cy="2376000"/>
          </a:xfrm>
        </p:grpSpPr>
        <p:pic>
          <p:nvPicPr>
            <p:cNvPr id="15" name="Picture 3">
              <a:extLst>
                <a:ext uri="{FF2B5EF4-FFF2-40B4-BE49-F238E27FC236}">
                  <a16:creationId xmlns:a16="http://schemas.microsoft.com/office/drawing/2014/main" id="{3230D89B-99CB-4B99-BD2C-BD47DBAA4F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40360" y="4005360"/>
              <a:ext cx="2950920" cy="237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4">
              <a:extLst>
                <a:ext uri="{FF2B5EF4-FFF2-40B4-BE49-F238E27FC236}">
                  <a16:creationId xmlns:a16="http://schemas.microsoft.com/office/drawing/2014/main" id="{3F716226-553A-4ECD-8130-1AF24D432C8F}"/>
                </a:ext>
              </a:extLst>
            </p:cNvPr>
            <p:cNvSpPr/>
            <p:nvPr/>
          </p:nvSpPr>
          <p:spPr>
            <a:xfrm>
              <a:off x="5940360" y="4005360"/>
              <a:ext cx="2950920" cy="2376000"/>
            </a:xfrm>
            <a:prstGeom prst="rect">
              <a:avLst/>
            </a:prstGeom>
            <a:noFill/>
            <a:ln w="9525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5FD8B3A9-2CBA-4AEB-AD65-A579C0266A8F}"/>
              </a:ext>
            </a:extLst>
          </p:cNvPr>
          <p:cNvSpPr txBox="1"/>
          <p:nvPr/>
        </p:nvSpPr>
        <p:spPr>
          <a:xfrm>
            <a:off x="346284" y="1846594"/>
            <a:ext cx="6581835" cy="44832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800"/>
              </a:spcAft>
              <a:buClr>
                <a:srgbClr val="17375E"/>
              </a:buClr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Нейтронная терапия на циклотроне У-120 в режиме: 2 раза в неделю. </a:t>
            </a:r>
            <a:endParaRPr lang="ru-RU" spc="-1" dirty="0"/>
          </a:p>
          <a:p>
            <a:pPr marL="285750" indent="-285750" algn="just" eaLnBrk="1" fontAlgn="auto" hangingPunct="1">
              <a:spcAft>
                <a:spcPts val="800"/>
              </a:spcAft>
              <a:buClr>
                <a:srgbClr val="17375E"/>
              </a:buClr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Применялось 2-3  горизонтальных к передней грудной стенке поля облучения размерами 6х8 см, 8х8 см или 10х10 см (площадь облучения быстрыми нейтронами  – 96-200 см²). </a:t>
            </a:r>
            <a:endParaRPr lang="ru-RU" spc="-1" dirty="0"/>
          </a:p>
          <a:p>
            <a:pPr marL="285750" indent="-285750" algn="just" eaLnBrk="1" fontAlgn="auto" hangingPunct="1">
              <a:spcAft>
                <a:spcPts val="800"/>
              </a:spcAft>
              <a:buClr>
                <a:srgbClr val="17375E"/>
              </a:buClr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Пучок быстрых нейтронов направлялся перпендикулярно к грудной стенке, РИП – 110 см.</a:t>
            </a:r>
          </a:p>
          <a:p>
            <a:pPr marL="285750" indent="-285750" algn="just" eaLnBrk="1" fontAlgn="auto" hangingPunct="1">
              <a:buClr>
                <a:srgbClr val="17375E"/>
              </a:buClr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Разовая очаговая доза: 1,6-1,8 Гр, </a:t>
            </a:r>
          </a:p>
          <a:p>
            <a:pPr algn="just" eaLnBrk="1" fontAlgn="auto" hangingPunct="1">
              <a:buClr>
                <a:srgbClr val="17375E"/>
              </a:buClr>
              <a:tabLst>
                <a:tab pos="0" algn="l"/>
              </a:tabLst>
              <a:defRPr/>
            </a:pPr>
            <a:r>
              <a:rPr lang="ru-RU" spc="-1" dirty="0"/>
              <a:t>   </a:t>
            </a:r>
            <a:r>
              <a:rPr lang="ru-RU" spc="-1" dirty="0">
                <a:ea typeface="+mn-ea"/>
                <a:cs typeface="+mn-cs"/>
              </a:rPr>
              <a:t>на кожу – 2,0-2,2 Гр. </a:t>
            </a:r>
            <a:endParaRPr lang="ru-RU" spc="-1" dirty="0"/>
          </a:p>
          <a:p>
            <a:pPr marL="285750" indent="-285750" algn="just" eaLnBrk="1" fontAlgn="auto" hangingPunct="1">
              <a:spcBef>
                <a:spcPts val="800"/>
              </a:spcBef>
              <a:buClr>
                <a:srgbClr val="17375E"/>
              </a:buClr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3-4 сеанса, СОД – 20,0 –32,0 </a:t>
            </a:r>
            <a:r>
              <a:rPr lang="ru-RU" spc="-1" dirty="0" err="1">
                <a:ea typeface="+mn-ea"/>
                <a:cs typeface="+mn-cs"/>
              </a:rPr>
              <a:t>изоГр</a:t>
            </a:r>
            <a:r>
              <a:rPr lang="ru-RU" spc="-1" dirty="0">
                <a:ea typeface="+mn-ea"/>
                <a:cs typeface="+mn-cs"/>
              </a:rPr>
              <a:t>, </a:t>
            </a:r>
          </a:p>
          <a:p>
            <a:pPr algn="just" eaLnBrk="1" fontAlgn="auto" hangingPunct="1">
              <a:buClr>
                <a:srgbClr val="17375E"/>
              </a:buClr>
              <a:tabLst>
                <a:tab pos="0" algn="l"/>
              </a:tabLst>
              <a:defRPr/>
            </a:pPr>
            <a:r>
              <a:rPr lang="ru-RU" spc="-1" dirty="0"/>
              <a:t>   </a:t>
            </a:r>
            <a:r>
              <a:rPr lang="ru-RU" spc="-1" dirty="0">
                <a:ea typeface="+mn-ea"/>
                <a:cs typeface="+mn-cs"/>
              </a:rPr>
              <a:t>на кожу – 26-42 </a:t>
            </a:r>
            <a:r>
              <a:rPr lang="ru-RU" spc="-1" dirty="0" err="1">
                <a:ea typeface="+mn-ea"/>
                <a:cs typeface="+mn-cs"/>
              </a:rPr>
              <a:t>изоГр</a:t>
            </a:r>
            <a:r>
              <a:rPr lang="ru-RU" spc="-1" dirty="0">
                <a:ea typeface="+mn-ea"/>
                <a:cs typeface="+mn-cs"/>
              </a:rPr>
              <a:t>.</a:t>
            </a:r>
            <a:endParaRPr lang="ru-RU" spc="-1" dirty="0"/>
          </a:p>
          <a:p>
            <a:pPr marL="285750" indent="-285750" algn="just" eaLnBrk="1" fontAlgn="auto" hangingPunct="1">
              <a:spcBef>
                <a:spcPts val="800"/>
              </a:spcBef>
              <a:buClr>
                <a:srgbClr val="17375E"/>
              </a:buClr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ru-RU" spc="-1" dirty="0">
                <a:ea typeface="+mn-ea"/>
                <a:cs typeface="+mn-cs"/>
              </a:rPr>
              <a:t>ДЛТ на зоны регионарного </a:t>
            </a:r>
            <a:r>
              <a:rPr lang="ru-RU" spc="-1" dirty="0" err="1">
                <a:ea typeface="+mn-ea"/>
                <a:cs typeface="+mn-cs"/>
              </a:rPr>
              <a:t>лимфооттока</a:t>
            </a:r>
            <a:r>
              <a:rPr lang="ru-RU" spc="-1" dirty="0">
                <a:ea typeface="+mn-ea"/>
                <a:cs typeface="+mn-cs"/>
              </a:rPr>
              <a:t>, </a:t>
            </a:r>
          </a:p>
          <a:p>
            <a:pPr algn="just" eaLnBrk="1" fontAlgn="auto" hangingPunct="1">
              <a:buClr>
                <a:srgbClr val="17375E"/>
              </a:buClr>
              <a:tabLst>
                <a:tab pos="0" algn="l"/>
              </a:tabLst>
              <a:defRPr/>
            </a:pPr>
            <a:r>
              <a:rPr lang="ru-RU" spc="-1" dirty="0"/>
              <a:t>   </a:t>
            </a:r>
            <a:r>
              <a:rPr lang="ru-RU" spc="-1" dirty="0">
                <a:ea typeface="+mn-ea"/>
                <a:cs typeface="+mn-cs"/>
              </a:rPr>
              <a:t>РОД – 2,0 Гр, СОД – 40-44 Гр. </a:t>
            </a:r>
            <a:endParaRPr lang="ru-RU" spc="-1" dirty="0"/>
          </a:p>
        </p:txBody>
      </p:sp>
    </p:spTree>
    <p:extLst>
      <p:ext uri="{BB962C8B-B14F-4D97-AF65-F5344CB8AC3E}">
        <p14:creationId xmlns:p14="http://schemas.microsoft.com/office/powerpoint/2010/main" val="13172841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/>
              <a:t>Отдаленные результаты комплексного </a:t>
            </a:r>
            <a:br>
              <a:rPr lang="ru-RU" sz="2000" dirty="0"/>
            </a:br>
            <a:r>
              <a:rPr lang="ru-RU" sz="2000" dirty="0"/>
              <a:t>лечения МР РМЖ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59</a:t>
            </a:fld>
            <a:endParaRPr lang="ru-RU" dirty="0"/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574DDEA7-04FA-4E63-BDC3-AA399BF9E680}"/>
              </a:ext>
            </a:extLst>
          </p:cNvPr>
          <p:cNvSpPr/>
          <p:nvPr/>
        </p:nvSpPr>
        <p:spPr>
          <a:xfrm>
            <a:off x="2070101" y="2838271"/>
            <a:ext cx="3930649" cy="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5AE22CF3-27DB-46E4-9C9C-8AC7A21D8336}"/>
              </a:ext>
            </a:extLst>
          </p:cNvPr>
          <p:cNvSpPr/>
          <p:nvPr/>
        </p:nvSpPr>
        <p:spPr>
          <a:xfrm>
            <a:off x="2070100" y="2838271"/>
            <a:ext cx="3932767" cy="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623CFC92-873E-41E0-A03A-05CDD88A8032}"/>
              </a:ext>
            </a:extLst>
          </p:cNvPr>
          <p:cNvSpPr/>
          <p:nvPr/>
        </p:nvSpPr>
        <p:spPr>
          <a:xfrm>
            <a:off x="658128" y="4594082"/>
            <a:ext cx="5856817" cy="1598984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FF0000"/>
                </a:solidFill>
              </a:rPr>
              <a:t>Десятилетняя </a:t>
            </a:r>
            <a:r>
              <a:rPr lang="ru-RU" sz="1400" b="1" spc="-1" dirty="0" err="1">
                <a:solidFill>
                  <a:srgbClr val="FF0000"/>
                </a:solidFill>
              </a:rPr>
              <a:t>безрецидивная</a:t>
            </a:r>
            <a:r>
              <a:rPr lang="ru-RU" sz="1400" b="1" spc="-1" dirty="0">
                <a:solidFill>
                  <a:srgbClr val="FF0000"/>
                </a:solidFill>
              </a:rPr>
              <a:t> </a:t>
            </a:r>
            <a:endParaRPr lang="ru-RU" sz="1400" spc="-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FF0000"/>
                </a:solidFill>
              </a:rPr>
              <a:t>выживаемость:</a:t>
            </a:r>
            <a:endParaRPr lang="ru-RU" sz="1400" spc="-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400" spc="-1" dirty="0"/>
          </a:p>
          <a:p>
            <a:pPr marL="216000" indent="-2160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Symbol" charset="2"/>
              <a:buChar char=""/>
              <a:defRPr/>
            </a:pPr>
            <a:r>
              <a:rPr lang="ru-RU" sz="1400" spc="-1" dirty="0">
                <a:solidFill>
                  <a:srgbClr val="000000"/>
                </a:solidFill>
              </a:rPr>
              <a:t> </a:t>
            </a:r>
            <a:r>
              <a:rPr lang="ru-RU" sz="1400" spc="-1" dirty="0">
                <a:solidFill>
                  <a:srgbClr val="000066"/>
                </a:solidFill>
              </a:rPr>
              <a:t>Основная гр. (НТ) </a:t>
            </a:r>
            <a:r>
              <a:rPr lang="ru-RU" sz="1400" spc="-1" dirty="0" smtClean="0">
                <a:solidFill>
                  <a:srgbClr val="000066"/>
                </a:solidFill>
              </a:rPr>
              <a:t>- 92,5±3,5 </a:t>
            </a:r>
            <a:r>
              <a:rPr lang="ru-RU" sz="1400" spc="-1" dirty="0">
                <a:solidFill>
                  <a:srgbClr val="000066"/>
                </a:solidFill>
              </a:rPr>
              <a:t>% (n=5);</a:t>
            </a:r>
            <a:endParaRPr lang="ru-RU" sz="1400" spc="-1" dirty="0"/>
          </a:p>
          <a:p>
            <a:pPr marL="216000" indent="-2160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Font typeface="Symbol" charset="2"/>
              <a:buChar char=""/>
              <a:defRPr/>
            </a:pPr>
            <a:r>
              <a:rPr lang="ru-RU" sz="1400" spc="-1" dirty="0">
                <a:solidFill>
                  <a:srgbClr val="000066"/>
                </a:solidFill>
              </a:rPr>
              <a:t> Гр. сравнения (ДЛТ) – 70,9±5,6 % (n=21);</a:t>
            </a:r>
            <a:endParaRPr lang="ru-RU" sz="1400" spc="-1" dirty="0"/>
          </a:p>
          <a:p>
            <a:pPr marL="216000" indent="-2160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Font typeface="Symbol" charset="2"/>
              <a:buChar char=""/>
              <a:defRPr/>
            </a:pPr>
            <a:r>
              <a:rPr lang="ru-RU" sz="1400" spc="-1" dirty="0">
                <a:solidFill>
                  <a:srgbClr val="000066"/>
                </a:solidFill>
              </a:rPr>
              <a:t> Гр. сравнения (ЭТ) – 73,6±7,1 % (n=12).   </a:t>
            </a:r>
            <a:endParaRPr lang="ru-RU" sz="1400" spc="-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400" spc="-1" dirty="0"/>
          </a:p>
        </p:txBody>
      </p:sp>
      <p:pic>
        <p:nvPicPr>
          <p:cNvPr id="19" name="Object 10">
            <a:extLst>
              <a:ext uri="{FF2B5EF4-FFF2-40B4-BE49-F238E27FC236}">
                <a16:creationId xmlns:a16="http://schemas.microsoft.com/office/drawing/2014/main" id="{FAB5A653-31A2-4947-A76C-A4198E9F3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512" y="1282557"/>
            <a:ext cx="5856816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Oval 14">
            <a:extLst>
              <a:ext uri="{FF2B5EF4-FFF2-40B4-BE49-F238E27FC236}">
                <a16:creationId xmlns:a16="http://schemas.microsoft.com/office/drawing/2014/main" id="{C0B977A1-51E0-4800-B8B5-3A57B59899B9}"/>
              </a:ext>
            </a:extLst>
          </p:cNvPr>
          <p:cNvSpPr/>
          <p:nvPr/>
        </p:nvSpPr>
        <p:spPr>
          <a:xfrm>
            <a:off x="4111214" y="3169985"/>
            <a:ext cx="1822451" cy="504825"/>
          </a:xfrm>
          <a:prstGeom prst="ellipse">
            <a:avLst/>
          </a:prstGeom>
          <a:noFill/>
          <a:ln w="9525">
            <a:solidFill>
              <a:srgbClr val="00006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8B2CE578-E3B4-4C1B-AC60-DCE10A0E5BCF}"/>
              </a:ext>
            </a:extLst>
          </p:cNvPr>
          <p:cNvSpPr/>
          <p:nvPr/>
        </p:nvSpPr>
        <p:spPr>
          <a:xfrm>
            <a:off x="6365548" y="4731220"/>
            <a:ext cx="5568949" cy="1168097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FF0000"/>
                </a:solidFill>
              </a:rPr>
              <a:t>Десятилетняя общая выживаемость:</a:t>
            </a:r>
            <a:endParaRPr lang="ru-RU" sz="1400" spc="-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400" spc="-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0000FF"/>
                </a:solidFill>
              </a:rPr>
              <a:t> </a:t>
            </a:r>
            <a:r>
              <a:rPr lang="ru-RU" sz="1400" spc="-1" dirty="0">
                <a:solidFill>
                  <a:srgbClr val="17375E"/>
                </a:solidFill>
              </a:rPr>
              <a:t>Основная гр. (НТ) -87,5±3,8 % (</a:t>
            </a:r>
            <a:r>
              <a:rPr lang="en-US" sz="1400" spc="-1" dirty="0">
                <a:solidFill>
                  <a:srgbClr val="17375E"/>
                </a:solidFill>
              </a:rPr>
              <a:t>n=</a:t>
            </a:r>
            <a:r>
              <a:rPr lang="ru-RU" sz="1400" spc="-1" dirty="0">
                <a:solidFill>
                  <a:srgbClr val="17375E"/>
                </a:solidFill>
              </a:rPr>
              <a:t>10</a:t>
            </a:r>
            <a:r>
              <a:rPr lang="en-US" sz="1400" spc="-1" dirty="0">
                <a:solidFill>
                  <a:srgbClr val="17375E"/>
                </a:solidFill>
              </a:rPr>
              <a:t>)</a:t>
            </a:r>
            <a:r>
              <a:rPr lang="ru-RU" sz="1400" spc="-1" dirty="0">
                <a:solidFill>
                  <a:srgbClr val="17375E"/>
                </a:solidFill>
              </a:rPr>
              <a:t>;</a:t>
            </a:r>
            <a:endParaRPr lang="ru-RU" sz="1400" spc="-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17375E"/>
                </a:solidFill>
              </a:rPr>
              <a:t> Гр.сравнения (ДЛТ) – 73,6±8,6 % (</a:t>
            </a:r>
            <a:r>
              <a:rPr lang="en-US" sz="1400" spc="-1" dirty="0">
                <a:solidFill>
                  <a:srgbClr val="17375E"/>
                </a:solidFill>
              </a:rPr>
              <a:t>n=</a:t>
            </a:r>
            <a:r>
              <a:rPr lang="ru-RU" sz="1400" spc="-1" dirty="0">
                <a:solidFill>
                  <a:srgbClr val="17375E"/>
                </a:solidFill>
              </a:rPr>
              <a:t>12); </a:t>
            </a:r>
            <a:endParaRPr lang="ru-RU" sz="1400" spc="-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17375E"/>
                </a:solidFill>
              </a:rPr>
              <a:t> Гр.сравнения (ЭТ)– 38,8±10,0 %  (</a:t>
            </a:r>
            <a:r>
              <a:rPr lang="en-US" sz="1400" spc="-1" dirty="0">
                <a:solidFill>
                  <a:srgbClr val="17375E"/>
                </a:solidFill>
              </a:rPr>
              <a:t>n=</a:t>
            </a:r>
            <a:r>
              <a:rPr lang="ru-RU" sz="1400" spc="-1" dirty="0">
                <a:solidFill>
                  <a:srgbClr val="17375E"/>
                </a:solidFill>
              </a:rPr>
              <a:t>19</a:t>
            </a:r>
            <a:r>
              <a:rPr lang="ru-RU" sz="1400" spc="-1" dirty="0" smtClean="0">
                <a:solidFill>
                  <a:srgbClr val="17375E"/>
                </a:solidFill>
              </a:rPr>
              <a:t>).</a:t>
            </a:r>
          </a:p>
        </p:txBody>
      </p:sp>
      <p:graphicFrame>
        <p:nvGraphicFramePr>
          <p:cNvPr id="14" name="Object 15">
            <a:extLst>
              <a:ext uri="{FF2B5EF4-FFF2-40B4-BE49-F238E27FC236}">
                <a16:creationId xmlns:a16="http://schemas.microsoft.com/office/drawing/2014/main" id="{2C531101-65DA-4C24-9038-53A9817F1E58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514945" y="1346669"/>
          <a:ext cx="5376333" cy="301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0" r:id="rId4" imgW="2579451" imgH="1929009" progId="STATISTICA.Graph">
                  <p:embed/>
                </p:oleObj>
              </mc:Choice>
              <mc:Fallback>
                <p:oleObj r:id="rId4" imgW="2579451" imgH="1929009" progId="STATISTICA.Graph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4945" y="1346669"/>
                        <a:ext cx="5376333" cy="3014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5310104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778" y="3720005"/>
            <a:ext cx="3051852" cy="17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5" name="Rectangle 2"/>
          <p:cNvSpPr txBox="1"/>
          <p:nvPr/>
        </p:nvSpPr>
        <p:spPr>
          <a:xfrm>
            <a:off x="119742" y="405949"/>
            <a:ext cx="4354287" cy="1344834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spc="-1" dirty="0">
                <a:solidFill>
                  <a:srgbClr val="C00000"/>
                </a:solidFill>
                <a:cs typeface="Arial" panose="020B0604020202020204" pitchFamily="34" charset="0"/>
              </a:rPr>
              <a:t>Ранние лучевые реакции </a:t>
            </a:r>
            <a:r>
              <a:rPr lang="ru-RU" sz="1400" b="1" spc="-1" dirty="0" smtClean="0">
                <a:solidFill>
                  <a:srgbClr val="000099"/>
                </a:solidFill>
                <a:cs typeface="Arial" panose="020B0604020202020204" pitchFamily="34" charset="0"/>
              </a:rPr>
              <a:t>кожи</a:t>
            </a:r>
            <a:r>
              <a:rPr lang="ru-RU" sz="1400" b="1" spc="-1" dirty="0">
                <a:solidFill>
                  <a:srgbClr val="000099"/>
                </a:solidFill>
                <a:cs typeface="Arial" panose="020B0604020202020204" pitchFamily="34" charset="0"/>
              </a:rPr>
              <a:t>, подкожной клетчатки</a:t>
            </a:r>
            <a:r>
              <a:rPr lang="en-US" sz="1400" b="1" spc="-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ru-RU" sz="1400" b="1" spc="-1" dirty="0">
                <a:solidFill>
                  <a:srgbClr val="C00000"/>
                </a:solidFill>
                <a:cs typeface="Arial" panose="020B0604020202020204" pitchFamily="34" charset="0"/>
              </a:rPr>
              <a:t>у больных МР </a:t>
            </a:r>
            <a:r>
              <a:rPr lang="ru-RU" sz="1400" b="1" spc="-1" dirty="0" smtClean="0">
                <a:solidFill>
                  <a:srgbClr val="C00000"/>
                </a:solidFill>
                <a:cs typeface="Arial" panose="020B0604020202020204" pitchFamily="34" charset="0"/>
              </a:rPr>
              <a:t>РМЖ</a:t>
            </a:r>
          </a:p>
          <a:p>
            <a:pPr marL="343080" indent="-342720" eaLnBrk="1" fontAlgn="auto" hangingPunct="1">
              <a:spcBef>
                <a:spcPts val="281"/>
              </a:spcBef>
              <a:spcAft>
                <a:spcPts val="0"/>
              </a:spcAft>
              <a:buClr>
                <a:srgbClr val="17375E"/>
              </a:buClr>
              <a:buFont typeface="Arial"/>
              <a:buChar char="•"/>
              <a:defRPr/>
            </a:pPr>
            <a:r>
              <a:rPr lang="ru-RU" sz="1400" b="1" spc="-1" dirty="0">
                <a:solidFill>
                  <a:srgbClr val="000099"/>
                </a:solidFill>
                <a:cs typeface="Arial" panose="020B0604020202020204" pitchFamily="34" charset="0"/>
              </a:rPr>
              <a:t>После НТ -   20 (18 %) из 110 больных;</a:t>
            </a:r>
          </a:p>
          <a:p>
            <a:pPr marL="343080" indent="-342720" eaLnBrk="1" fontAlgn="auto" hangingPunct="1">
              <a:spcBef>
                <a:spcPts val="281"/>
              </a:spcBef>
              <a:spcAft>
                <a:spcPts val="0"/>
              </a:spcAft>
              <a:buClr>
                <a:srgbClr val="17375E"/>
              </a:buClr>
              <a:buFont typeface="Arial"/>
              <a:buChar char="•"/>
              <a:defRPr/>
            </a:pPr>
            <a:r>
              <a:rPr lang="ru-RU" sz="1400" b="1" spc="-1" dirty="0">
                <a:solidFill>
                  <a:srgbClr val="000099"/>
                </a:solidFill>
                <a:cs typeface="Arial" panose="020B0604020202020204" pitchFamily="34" charset="0"/>
              </a:rPr>
              <a:t>после ДЛТ – 15 (19 %) из 80 больных:</a:t>
            </a:r>
          </a:p>
          <a:p>
            <a:pPr marL="343080" indent="-342720" eaLnBrk="1" fontAlgn="auto" hangingPunct="1">
              <a:spcBef>
                <a:spcPts val="281"/>
              </a:spcBef>
              <a:spcAft>
                <a:spcPts val="0"/>
              </a:spcAft>
              <a:buClr>
                <a:srgbClr val="17375E"/>
              </a:buClr>
              <a:buFont typeface="Arial"/>
              <a:buChar char="•"/>
              <a:defRPr/>
            </a:pPr>
            <a:r>
              <a:rPr lang="ru-RU" sz="1400" b="1" spc="-1" dirty="0">
                <a:solidFill>
                  <a:srgbClr val="000099"/>
                </a:solidFill>
                <a:cs typeface="Arial" panose="020B0604020202020204" pitchFamily="34" charset="0"/>
              </a:rPr>
              <a:t>после ЭТ – 6 (10 %) из 60 больных.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400" spc="-1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767" name="Rectangle 5"/>
          <p:cNvSpPr/>
          <p:nvPr/>
        </p:nvSpPr>
        <p:spPr>
          <a:xfrm>
            <a:off x="1524000" y="2038350"/>
            <a:ext cx="9144000" cy="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graphicFrame>
        <p:nvGraphicFramePr>
          <p:cNvPr id="10240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999234"/>
              </p:ext>
            </p:extLst>
          </p:nvPr>
        </p:nvGraphicFramePr>
        <p:xfrm>
          <a:off x="141402" y="1708144"/>
          <a:ext cx="4376567" cy="24609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826" r:id="rId4" imgW="4457832" imgH="2504982" progId="">
                  <p:embed/>
                </p:oleObj>
              </mc:Choice>
              <mc:Fallback>
                <p:oleObj r:id="rId4" imgW="4457832" imgH="2504982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402" y="1708144"/>
                        <a:ext cx="4376567" cy="246093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0" name="Rectangle 10"/>
          <p:cNvSpPr/>
          <p:nvPr/>
        </p:nvSpPr>
        <p:spPr>
          <a:xfrm>
            <a:off x="5078798" y="5530338"/>
            <a:ext cx="3217860" cy="829543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spc="-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Распределение поглощенной дозы: </a:t>
            </a:r>
            <a:endParaRPr lang="ru-RU" sz="1200" spc="-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6000" indent="-2160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Font typeface="Symbol" charset="2"/>
              <a:buChar char=""/>
              <a:defRPr/>
            </a:pPr>
            <a:r>
              <a:rPr lang="ru-RU" sz="1200" b="1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гамма-излучения (1), </a:t>
            </a:r>
            <a:endParaRPr lang="ru-RU" sz="1200" spc="-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6000" indent="-2160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Font typeface="Symbol" charset="2"/>
              <a:buChar char=""/>
              <a:defRPr/>
            </a:pPr>
            <a:r>
              <a:rPr lang="ru-RU" sz="1200" b="1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нейтронов (2), </a:t>
            </a:r>
            <a:endParaRPr lang="ru-RU" sz="1200" spc="-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6000" indent="-21600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Font typeface="Symbol" charset="2"/>
              <a:buChar char=""/>
              <a:defRPr/>
            </a:pPr>
            <a:r>
              <a:rPr lang="ru-RU" sz="1200" b="1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электронов (3).</a:t>
            </a:r>
            <a:endParaRPr lang="ru-RU" sz="1200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1" name="Rectangle 12"/>
          <p:cNvSpPr/>
          <p:nvPr/>
        </p:nvSpPr>
        <p:spPr>
          <a:xfrm>
            <a:off x="119742" y="4583455"/>
            <a:ext cx="4147457" cy="644877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ctr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defRPr/>
            </a:pPr>
            <a:r>
              <a:rPr lang="ru-RU" sz="1200" b="1" spc="-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Поздних лучевых осложнений </a:t>
            </a:r>
            <a:r>
              <a:rPr lang="ru-RU" sz="1200" b="1" spc="-1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 стороны кожи и подкожной клетчатки у больных всех исследуемых групп</a:t>
            </a:r>
            <a:r>
              <a:rPr lang="ru-RU" sz="1200" b="1" spc="-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spc="-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sz="1200" b="1" spc="-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отмечалось.</a:t>
            </a:r>
            <a:endParaRPr lang="ru-RU" sz="1200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2" name="Номер слайда 3"/>
          <p:cNvSpPr/>
          <p:nvPr/>
        </p:nvSpPr>
        <p:spPr>
          <a:xfrm>
            <a:off x="9982200" y="6172200"/>
            <a:ext cx="661988" cy="68580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defRPr/>
            </a:pPr>
            <a:fld id="{6CC6DAB3-E900-442E-B1B3-F7591B40FB86}" type="slidenum">
              <a:rPr lang="ru-RU" altLang="ru-RU" smtClean="0">
                <a:solidFill>
                  <a:srgbClr val="FFFFFF"/>
                </a:solidFill>
              </a:rPr>
              <a:pPr algn="ctr" eaLnBrk="1" hangingPunct="1">
                <a:defRPr/>
              </a:pPr>
              <a:t>60</a:t>
            </a:fld>
            <a:endParaRPr lang="ru-RU" altLang="ru-RU" smtClean="0"/>
          </a:p>
        </p:txBody>
      </p:sp>
      <p:graphicFrame>
        <p:nvGraphicFramePr>
          <p:cNvPr id="1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5078775"/>
              </p:ext>
            </p:extLst>
          </p:nvPr>
        </p:nvGraphicFramePr>
        <p:xfrm>
          <a:off x="6874608" y="1228649"/>
          <a:ext cx="4010253" cy="21574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827" r:id="rId6" imgW="4219546" imgH="2266954" progId="">
                  <p:embed/>
                </p:oleObj>
              </mc:Choice>
              <mc:Fallback>
                <p:oleObj r:id="rId6" imgW="4219546" imgH="2266954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4608" y="1228649"/>
                        <a:ext cx="4010253" cy="21574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385262" y="355083"/>
            <a:ext cx="3952987" cy="1069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3080" indent="-342720" eaLnBrk="1" fontAlgn="auto" hangingPunct="1">
              <a:spcBef>
                <a:spcPts val="479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1400" b="1" spc="-1" dirty="0">
                <a:solidFill>
                  <a:srgbClr val="C00000"/>
                </a:solidFill>
                <a:cs typeface="Arial" panose="020B0604020202020204" pitchFamily="34" charset="0"/>
              </a:rPr>
              <a:t>Лучевые </a:t>
            </a:r>
            <a:r>
              <a:rPr lang="ru-RU" sz="1400" b="1" spc="-1" dirty="0" err="1">
                <a:solidFill>
                  <a:srgbClr val="C00000"/>
                </a:solidFill>
                <a:cs typeface="Arial" panose="020B0604020202020204" pitchFamily="34" charset="0"/>
              </a:rPr>
              <a:t>пневмониты</a:t>
            </a:r>
            <a:r>
              <a:rPr lang="ru-RU" sz="1400" b="1" spc="-1" dirty="0">
                <a:solidFill>
                  <a:srgbClr val="000099"/>
                </a:solidFill>
                <a:cs typeface="Arial" panose="020B0604020202020204" pitchFamily="34" charset="0"/>
              </a:rPr>
              <a:t>:</a:t>
            </a:r>
          </a:p>
          <a:p>
            <a:pPr marL="343080" indent="-342720" eaLnBrk="1" fontAlgn="auto" hangingPunct="1">
              <a:spcBef>
                <a:spcPts val="281"/>
              </a:spcBef>
              <a:spcAft>
                <a:spcPts val="0"/>
              </a:spcAft>
              <a:buClr>
                <a:srgbClr val="17375E"/>
              </a:buClr>
              <a:buFont typeface="Arial"/>
              <a:buChar char="•"/>
              <a:tabLst>
                <a:tab pos="0" algn="l"/>
              </a:tabLst>
              <a:defRPr/>
            </a:pPr>
            <a:r>
              <a:rPr lang="ru-RU" sz="1400" b="1" spc="-1" dirty="0">
                <a:solidFill>
                  <a:srgbClr val="000099"/>
                </a:solidFill>
                <a:cs typeface="Arial" panose="020B0604020202020204" pitchFamily="34" charset="0"/>
              </a:rPr>
              <a:t>после НТ -  6 (5,5 %) из 110 больных</a:t>
            </a:r>
          </a:p>
          <a:p>
            <a:pPr marL="343080" indent="-342720" eaLnBrk="1" fontAlgn="auto" hangingPunct="1">
              <a:spcBef>
                <a:spcPts val="281"/>
              </a:spcBef>
              <a:spcAft>
                <a:spcPts val="0"/>
              </a:spcAft>
              <a:buClr>
                <a:srgbClr val="17375E"/>
              </a:buClr>
              <a:buFont typeface="Arial"/>
              <a:buChar char="•"/>
              <a:tabLst>
                <a:tab pos="0" algn="l"/>
              </a:tabLst>
              <a:defRPr/>
            </a:pPr>
            <a:r>
              <a:rPr lang="ru-RU" sz="1400" b="1" spc="-1" dirty="0">
                <a:solidFill>
                  <a:srgbClr val="000099"/>
                </a:solidFill>
                <a:cs typeface="Arial" panose="020B0604020202020204" pitchFamily="34" charset="0"/>
              </a:rPr>
              <a:t>после  ДЛТ – 17 (21 %) из 80 больных </a:t>
            </a:r>
          </a:p>
          <a:p>
            <a:pPr marL="343080" indent="-342720" eaLnBrk="1" fontAlgn="auto" hangingPunct="1">
              <a:spcBef>
                <a:spcPts val="281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1400" b="1" spc="-1" dirty="0">
                <a:solidFill>
                  <a:srgbClr val="000099"/>
                </a:solidFill>
                <a:cs typeface="Arial" panose="020B0604020202020204" pitchFamily="34" charset="0"/>
              </a:rPr>
              <a:t>       (</a:t>
            </a:r>
            <a:r>
              <a:rPr lang="en-US" sz="1400" b="1" spc="-1" dirty="0">
                <a:solidFill>
                  <a:srgbClr val="000099"/>
                </a:solidFill>
                <a:cs typeface="Arial" panose="020B0604020202020204" pitchFamily="34" charset="0"/>
              </a:rPr>
              <a:t>p</a:t>
            </a:r>
            <a:r>
              <a:rPr lang="ru-RU" sz="1400" b="1" spc="-1" dirty="0">
                <a:solidFill>
                  <a:srgbClr val="000099"/>
                </a:solidFill>
                <a:cs typeface="Arial" panose="020B0604020202020204" pitchFamily="34" charset="0"/>
              </a:rPr>
              <a:t>=0,023).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499274" y="4708037"/>
            <a:ext cx="34972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spc="-1" dirty="0">
                <a:solidFill>
                  <a:srgbClr val="C00000"/>
                </a:solidFill>
                <a:cs typeface="Arial" panose="020B0604020202020204" pitchFamily="34" charset="0"/>
              </a:rPr>
              <a:t>Поздние лучевые пневмофиброзы</a:t>
            </a:r>
            <a:r>
              <a:rPr lang="ru-RU" sz="1200" b="1" spc="-1" dirty="0">
                <a:solidFill>
                  <a:srgbClr val="000099"/>
                </a:solidFill>
                <a:cs typeface="Arial" panose="020B0604020202020204" pitchFamily="34" charset="0"/>
              </a:rPr>
              <a:t>:</a:t>
            </a:r>
            <a:endParaRPr lang="ru-RU" sz="1200" spc="-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marL="216000" indent="-2160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17375E"/>
              </a:buClr>
              <a:buFont typeface="Symbol" charset="2"/>
              <a:buChar char=""/>
              <a:defRPr/>
            </a:pPr>
            <a:r>
              <a:rPr lang="ru-RU" sz="1200" b="1" spc="-1" dirty="0">
                <a:solidFill>
                  <a:srgbClr val="000099"/>
                </a:solidFill>
                <a:cs typeface="Arial" panose="020B0604020202020204" pitchFamily="34" charset="0"/>
              </a:rPr>
              <a:t>после НТ - у 4 (4 %) из 110 больных</a:t>
            </a:r>
            <a:endParaRPr lang="ru-RU" sz="1200" spc="-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marL="216000" indent="-216000"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17375E"/>
              </a:buClr>
              <a:buFont typeface="Symbol" charset="2"/>
              <a:buChar char=""/>
              <a:defRPr/>
            </a:pPr>
            <a:r>
              <a:rPr lang="ru-RU" sz="1200" b="1" spc="-1" dirty="0">
                <a:solidFill>
                  <a:srgbClr val="000099"/>
                </a:solidFill>
                <a:cs typeface="Arial" panose="020B0604020202020204" pitchFamily="34" charset="0"/>
              </a:rPr>
              <a:t>после ДЛТ – у 5 (6%) из 80 больных.</a:t>
            </a:r>
            <a:endParaRPr lang="ru-RU" sz="1200" spc="-1" dirty="0">
              <a:solidFill>
                <a:srgbClr val="000099"/>
              </a:solidFill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spc="-1" dirty="0">
                <a:solidFill>
                  <a:srgbClr val="000099"/>
                </a:solidFill>
                <a:cs typeface="Arial" panose="020B0604020202020204" pitchFamily="34" charset="0"/>
              </a:rPr>
              <a:t>Статистически </a:t>
            </a:r>
            <a:r>
              <a:rPr lang="ru-RU" sz="1200" b="1" spc="-1" dirty="0">
                <a:solidFill>
                  <a:srgbClr val="C00000"/>
                </a:solidFill>
                <a:cs typeface="Arial" panose="020B0604020202020204" pitchFamily="34" charset="0"/>
              </a:rPr>
              <a:t>без значимых различий.</a:t>
            </a:r>
            <a:endParaRPr lang="ru-RU" sz="1200" spc="-1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182228"/>
      </p:ext>
    </p:extLst>
  </p:cSld>
  <p:clrMapOvr>
    <a:masterClrMapping/>
  </p:clrMapOvr>
  <p:transition spd="slow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68" y="631691"/>
            <a:ext cx="8699745" cy="508340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Показания  к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адъювантной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нейтронной терапии: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61</a:t>
            </a:fld>
            <a:endParaRPr lang="ru-RU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C29D75EB-01C6-489F-9960-6FAAEED6F099}"/>
              </a:ext>
            </a:extLst>
          </p:cNvPr>
          <p:cNvSpPr txBox="1"/>
          <p:nvPr/>
        </p:nvSpPr>
        <p:spPr>
          <a:xfrm>
            <a:off x="442968" y="1140031"/>
            <a:ext cx="9844031" cy="4289765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marL="343080" indent="-342720" algn="ctr" eaLnBrk="1" fontAlgn="auto" hangingPunct="1">
              <a:lnSpc>
                <a:spcPct val="150000"/>
              </a:lnSpc>
              <a:spcBef>
                <a:spcPts val="479"/>
              </a:spcBef>
              <a:spcAft>
                <a:spcPts val="0"/>
              </a:spcAft>
              <a:buClr>
                <a:srgbClr val="17375E"/>
              </a:buClr>
              <a:buFont typeface="Arial"/>
              <a:buChar char="•"/>
              <a:defRPr/>
            </a:pPr>
            <a:r>
              <a:rPr lang="en-US" sz="2000" b="1" spc="-1" dirty="0">
                <a:solidFill>
                  <a:srgbClr val="000066"/>
                </a:solidFill>
                <a:ea typeface="+mn-ea"/>
                <a:cs typeface="+mn-cs"/>
              </a:rPr>
              <a:t>III B</a:t>
            </a:r>
            <a:r>
              <a:rPr lang="ru-RU" sz="2000" b="1" spc="-1" dirty="0">
                <a:solidFill>
                  <a:srgbClr val="000066"/>
                </a:solidFill>
                <a:ea typeface="+mn-ea"/>
                <a:cs typeface="+mn-cs"/>
              </a:rPr>
              <a:t>,  </a:t>
            </a:r>
            <a:r>
              <a:rPr lang="en-US" sz="2000" b="1" spc="-1" dirty="0">
                <a:solidFill>
                  <a:srgbClr val="000066"/>
                </a:solidFill>
                <a:ea typeface="+mn-ea"/>
                <a:cs typeface="+mn-cs"/>
              </a:rPr>
              <a:t>III C</a:t>
            </a:r>
            <a:r>
              <a:rPr lang="ru-RU" sz="2000" b="1" spc="-1" dirty="0">
                <a:solidFill>
                  <a:srgbClr val="000066"/>
                </a:solidFill>
                <a:ea typeface="+mn-ea"/>
                <a:cs typeface="+mn-cs"/>
              </a:rPr>
              <a:t> стадии РМЖ;</a:t>
            </a:r>
          </a:p>
          <a:p>
            <a:pPr marL="343080" indent="-342720" algn="ctr" eaLnBrk="1" fontAlgn="auto" hangingPunct="1">
              <a:lnSpc>
                <a:spcPct val="150000"/>
              </a:lnSpc>
              <a:spcBef>
                <a:spcPts val="479"/>
              </a:spcBef>
              <a:spcAft>
                <a:spcPts val="0"/>
              </a:spcAft>
              <a:buClr>
                <a:srgbClr val="17375E"/>
              </a:buClr>
              <a:buFont typeface="Arial"/>
              <a:buChar char="•"/>
              <a:defRPr/>
            </a:pPr>
            <a:r>
              <a:rPr lang="ru-RU" sz="2000" b="1" spc="-1" dirty="0">
                <a:solidFill>
                  <a:srgbClr val="000066"/>
                </a:solidFill>
                <a:ea typeface="+mn-ea"/>
                <a:cs typeface="+mn-cs"/>
              </a:rPr>
              <a:t>прорастание опухоли в дерму;</a:t>
            </a:r>
          </a:p>
          <a:p>
            <a:pPr marL="343080" indent="-342720" algn="ctr" eaLnBrk="1" fontAlgn="auto" hangingPunct="1">
              <a:lnSpc>
                <a:spcPct val="150000"/>
              </a:lnSpc>
              <a:spcBef>
                <a:spcPts val="479"/>
              </a:spcBef>
              <a:spcAft>
                <a:spcPts val="0"/>
              </a:spcAft>
              <a:buClr>
                <a:srgbClr val="17375E"/>
              </a:buClr>
              <a:buFont typeface="Arial"/>
              <a:buChar char="•"/>
              <a:defRPr/>
            </a:pPr>
            <a:r>
              <a:rPr lang="ru-RU" sz="2000" b="1" spc="-1" dirty="0" err="1">
                <a:solidFill>
                  <a:srgbClr val="000066"/>
                </a:solidFill>
                <a:ea typeface="+mn-ea"/>
                <a:cs typeface="+mn-cs"/>
              </a:rPr>
              <a:t>ангиолимфатическая</a:t>
            </a:r>
            <a:r>
              <a:rPr lang="ru-RU" sz="2000" b="1" spc="-1" dirty="0">
                <a:solidFill>
                  <a:srgbClr val="000066"/>
                </a:solidFill>
                <a:ea typeface="+mn-ea"/>
                <a:cs typeface="+mn-cs"/>
              </a:rPr>
              <a:t> инвазия;</a:t>
            </a:r>
          </a:p>
          <a:p>
            <a:pPr marL="343080" indent="-342720" algn="ctr" eaLnBrk="1" fontAlgn="auto" hangingPunct="1">
              <a:lnSpc>
                <a:spcPct val="150000"/>
              </a:lnSpc>
              <a:spcBef>
                <a:spcPts val="479"/>
              </a:spcBef>
              <a:spcAft>
                <a:spcPts val="0"/>
              </a:spcAft>
              <a:buClr>
                <a:srgbClr val="17375E"/>
              </a:buClr>
              <a:buFont typeface="Arial"/>
              <a:buChar char="•"/>
              <a:defRPr/>
            </a:pPr>
            <a:r>
              <a:rPr lang="ru-RU" sz="2000" b="1" spc="-1" dirty="0">
                <a:solidFill>
                  <a:srgbClr val="000066"/>
                </a:solidFill>
                <a:ea typeface="+mn-ea"/>
                <a:cs typeface="+mn-cs"/>
              </a:rPr>
              <a:t>3 степень злокачественности;</a:t>
            </a:r>
          </a:p>
          <a:p>
            <a:pPr marL="343080" indent="-342720" algn="ctr" eaLnBrk="1" fontAlgn="auto" hangingPunct="1">
              <a:lnSpc>
                <a:spcPct val="150000"/>
              </a:lnSpc>
              <a:spcBef>
                <a:spcPts val="479"/>
              </a:spcBef>
              <a:spcAft>
                <a:spcPts val="0"/>
              </a:spcAft>
              <a:buClr>
                <a:srgbClr val="17375E"/>
              </a:buClr>
              <a:buFont typeface="Arial"/>
              <a:buChar char="•"/>
              <a:defRPr/>
            </a:pPr>
            <a:r>
              <a:rPr lang="ru-RU" sz="2000" b="1" spc="-1" dirty="0" err="1">
                <a:solidFill>
                  <a:srgbClr val="000066"/>
                </a:solidFill>
                <a:ea typeface="+mn-ea"/>
                <a:cs typeface="+mn-cs"/>
              </a:rPr>
              <a:t>триплнегативный</a:t>
            </a:r>
            <a:r>
              <a:rPr lang="ru-RU" sz="2000" b="1" spc="-1" dirty="0">
                <a:solidFill>
                  <a:srgbClr val="000066"/>
                </a:solidFill>
                <a:ea typeface="+mn-ea"/>
                <a:cs typeface="+mn-cs"/>
              </a:rPr>
              <a:t> подтип опухоли;  </a:t>
            </a:r>
          </a:p>
          <a:p>
            <a:pPr marL="343080" indent="-342720" algn="ctr" eaLnBrk="1" fontAlgn="auto" hangingPunct="1">
              <a:lnSpc>
                <a:spcPct val="150000"/>
              </a:lnSpc>
              <a:spcBef>
                <a:spcPts val="479"/>
              </a:spcBef>
              <a:spcAft>
                <a:spcPts val="0"/>
              </a:spcAft>
              <a:buClr>
                <a:srgbClr val="17375E"/>
              </a:buClr>
              <a:buFont typeface="Arial"/>
              <a:buChar char="•"/>
              <a:defRPr/>
            </a:pPr>
            <a:r>
              <a:rPr lang="ru-RU" sz="2000" b="1" spc="-1" dirty="0">
                <a:solidFill>
                  <a:srgbClr val="000066"/>
                </a:solidFill>
                <a:ea typeface="+mn-ea"/>
                <a:cs typeface="+mn-cs"/>
              </a:rPr>
              <a:t>подтип с </a:t>
            </a:r>
            <a:r>
              <a:rPr lang="ru-RU" sz="2000" b="1" spc="-1" dirty="0" err="1">
                <a:solidFill>
                  <a:srgbClr val="000066"/>
                </a:solidFill>
                <a:ea typeface="+mn-ea"/>
                <a:cs typeface="+mn-cs"/>
              </a:rPr>
              <a:t>гиперэкспрессией</a:t>
            </a:r>
            <a:r>
              <a:rPr lang="ru-RU" sz="2000" b="1" spc="-1" dirty="0">
                <a:solidFill>
                  <a:srgbClr val="000066"/>
                </a:solidFill>
                <a:ea typeface="+mn-ea"/>
                <a:cs typeface="+mn-cs"/>
              </a:rPr>
              <a:t> </a:t>
            </a:r>
            <a:r>
              <a:rPr lang="en-US" sz="2000" b="1" spc="-1" dirty="0" err="1">
                <a:solidFill>
                  <a:srgbClr val="000066"/>
                </a:solidFill>
                <a:ea typeface="+mn-ea"/>
                <a:cs typeface="+mn-cs"/>
              </a:rPr>
              <a:t>HeR</a:t>
            </a:r>
            <a:r>
              <a:rPr lang="ru-RU" sz="2000" b="1" spc="-1" dirty="0">
                <a:solidFill>
                  <a:srgbClr val="000066"/>
                </a:solidFill>
                <a:ea typeface="+mn-ea"/>
                <a:cs typeface="+mn-cs"/>
              </a:rPr>
              <a:t> 2-</a:t>
            </a:r>
            <a:r>
              <a:rPr lang="en-US" sz="2000" b="1" spc="-1" dirty="0">
                <a:solidFill>
                  <a:srgbClr val="000066"/>
                </a:solidFill>
                <a:ea typeface="+mn-ea"/>
                <a:cs typeface="+mn-cs"/>
              </a:rPr>
              <a:t>neu</a:t>
            </a:r>
            <a:r>
              <a:rPr lang="ru-RU" sz="2000" b="1" spc="-1" dirty="0">
                <a:solidFill>
                  <a:srgbClr val="000066"/>
                </a:solidFill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929899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4"/>
            <a:ext cx="8429581" cy="508340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/>
              <a:t>ДИЗАЙН  ИССЛЕДОВАНИЯ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62</a:t>
            </a:fld>
            <a:endParaRPr lang="ru-RU" dirty="0"/>
          </a:p>
        </p:txBody>
      </p:sp>
      <p:sp>
        <p:nvSpPr>
          <p:cNvPr id="6" name="Скругленный прямоугольник 11">
            <a:extLst>
              <a:ext uri="{FF2B5EF4-FFF2-40B4-BE49-F238E27FC236}">
                <a16:creationId xmlns:a16="http://schemas.microsoft.com/office/drawing/2014/main" id="{B773FDBB-BBE1-493C-8535-BCC6F81ED969}"/>
              </a:ext>
            </a:extLst>
          </p:cNvPr>
          <p:cNvSpPr/>
          <p:nvPr/>
        </p:nvSpPr>
        <p:spPr>
          <a:xfrm>
            <a:off x="1881909" y="1489869"/>
            <a:ext cx="8544984" cy="936625"/>
          </a:xfrm>
          <a:prstGeom prst="roundRect">
            <a:avLst>
              <a:gd name="adj" fmla="val 16667"/>
            </a:avLst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spc="-1" dirty="0">
                <a:solidFill>
                  <a:srgbClr val="000099"/>
                </a:solidFill>
              </a:rPr>
              <a:t> </a:t>
            </a:r>
            <a:r>
              <a:rPr lang="en-US" sz="1600" spc="-1" dirty="0">
                <a:solidFill>
                  <a:srgbClr val="000099"/>
                </a:solidFill>
              </a:rPr>
              <a:t> 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>
                <a:solidFill>
                  <a:srgbClr val="000099"/>
                </a:solidFill>
              </a:rPr>
              <a:t> </a:t>
            </a:r>
            <a:r>
              <a:rPr lang="en-US" sz="1600" b="1" spc="-1" dirty="0">
                <a:solidFill>
                  <a:srgbClr val="000099"/>
                </a:solidFill>
              </a:rPr>
              <a:t>II</a:t>
            </a:r>
            <a:r>
              <a:rPr lang="ru-RU" sz="1600" b="1" spc="-1" dirty="0">
                <a:solidFill>
                  <a:srgbClr val="000099"/>
                </a:solidFill>
              </a:rPr>
              <a:t>. </a:t>
            </a:r>
            <a:r>
              <a:rPr lang="ru-RU" sz="1600" b="1" spc="-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Больные с местным рецидивом РМЖ</a:t>
            </a:r>
            <a:endParaRPr lang="ru-RU" sz="1600" spc="-1" dirty="0">
              <a:latin typeface="Arial" pitchFamily="34" charset="0"/>
              <a:cs typeface="Arial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1600" b="1" spc="-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ru-RU" sz="1600" b="1" spc="-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-133)</a:t>
            </a:r>
            <a:endParaRPr lang="ru-RU" sz="1600" spc="-1" dirty="0">
              <a:latin typeface="Arial" pitchFamily="34" charset="0"/>
              <a:cs typeface="Arial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spc="-1" dirty="0"/>
          </a:p>
        </p:txBody>
      </p:sp>
      <p:sp>
        <p:nvSpPr>
          <p:cNvPr id="8" name="Скругленный прямоугольник 12">
            <a:extLst>
              <a:ext uri="{FF2B5EF4-FFF2-40B4-BE49-F238E27FC236}">
                <a16:creationId xmlns:a16="http://schemas.microsoft.com/office/drawing/2014/main" id="{F2FB568F-64CF-4EBC-954A-6F3D2A9DE71A}"/>
              </a:ext>
            </a:extLst>
          </p:cNvPr>
          <p:cNvSpPr/>
          <p:nvPr/>
        </p:nvSpPr>
        <p:spPr>
          <a:xfrm>
            <a:off x="1786660" y="3074193"/>
            <a:ext cx="8737600" cy="914400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>
                <a:solidFill>
                  <a:srgbClr val="000066"/>
                </a:solidFill>
              </a:rPr>
              <a:t>Химиотерапия (</a:t>
            </a:r>
            <a:r>
              <a:rPr lang="en-US" sz="1600" b="1" spc="-1" dirty="0">
                <a:solidFill>
                  <a:srgbClr val="000066"/>
                </a:solidFill>
              </a:rPr>
              <a:t>FAC</a:t>
            </a:r>
            <a:r>
              <a:rPr lang="ru-RU" sz="1600" b="1" spc="-1" dirty="0">
                <a:solidFill>
                  <a:srgbClr val="000066"/>
                </a:solidFill>
              </a:rPr>
              <a:t>/</a:t>
            </a:r>
            <a:r>
              <a:rPr lang="en-US" sz="1600" b="1" spc="-1" dirty="0">
                <a:solidFill>
                  <a:srgbClr val="000066"/>
                </a:solidFill>
              </a:rPr>
              <a:t>CAF</a:t>
            </a:r>
            <a:r>
              <a:rPr lang="ru-RU" sz="1600" b="1" spc="-1" dirty="0">
                <a:solidFill>
                  <a:srgbClr val="000066"/>
                </a:solidFill>
              </a:rPr>
              <a:t>, </a:t>
            </a:r>
            <a:r>
              <a:rPr lang="en-US" sz="1600" b="1" spc="-1" dirty="0">
                <a:solidFill>
                  <a:srgbClr val="000066"/>
                </a:solidFill>
              </a:rPr>
              <a:t>CMF</a:t>
            </a:r>
            <a:r>
              <a:rPr lang="ru-RU" sz="1600" b="1" spc="-1" dirty="0">
                <a:solidFill>
                  <a:srgbClr val="000066"/>
                </a:solidFill>
              </a:rPr>
              <a:t>, </a:t>
            </a:r>
            <a:r>
              <a:rPr lang="ru-RU" sz="1600" b="1" spc="-1" dirty="0" err="1">
                <a:solidFill>
                  <a:srgbClr val="000066"/>
                </a:solidFill>
              </a:rPr>
              <a:t>капецитабин</a:t>
            </a:r>
            <a:r>
              <a:rPr lang="ru-RU" sz="1600" b="1" spc="-1" dirty="0">
                <a:solidFill>
                  <a:srgbClr val="000066"/>
                </a:solidFill>
              </a:rPr>
              <a:t>, </a:t>
            </a:r>
            <a:r>
              <a:rPr lang="ru-RU" sz="1600" b="1" spc="-1" dirty="0" err="1">
                <a:solidFill>
                  <a:srgbClr val="000066"/>
                </a:solidFill>
              </a:rPr>
              <a:t>доксорубицин+таксаны</a:t>
            </a:r>
            <a:r>
              <a:rPr lang="ru-RU" sz="1600" b="1" spc="-1" dirty="0">
                <a:solidFill>
                  <a:srgbClr val="000066"/>
                </a:solidFill>
              </a:rPr>
              <a:t>), гормонотерапия (по показаниям)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spc="-1" dirty="0"/>
          </a:p>
        </p:txBody>
      </p:sp>
      <p:sp>
        <p:nvSpPr>
          <p:cNvPr id="9" name="Скругленный прямоугольник 14">
            <a:extLst>
              <a:ext uri="{FF2B5EF4-FFF2-40B4-BE49-F238E27FC236}">
                <a16:creationId xmlns:a16="http://schemas.microsoft.com/office/drawing/2014/main" id="{EC4F7BFF-AA14-4860-B6EA-FFD119F0FFB5}"/>
              </a:ext>
            </a:extLst>
          </p:cNvPr>
          <p:cNvSpPr/>
          <p:nvPr/>
        </p:nvSpPr>
        <p:spPr>
          <a:xfrm>
            <a:off x="825694" y="4587081"/>
            <a:ext cx="4195233" cy="1223962"/>
          </a:xfrm>
          <a:prstGeom prst="roundRect">
            <a:avLst>
              <a:gd name="adj" fmla="val 16667"/>
            </a:avLst>
          </a:prstGeom>
          <a:solidFill>
            <a:schemeClr val="tx1">
              <a:lumMod val="40000"/>
              <a:lumOff val="60000"/>
            </a:schemeClr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pc="-1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>
                <a:solidFill>
                  <a:srgbClr val="000099"/>
                </a:solidFill>
              </a:rPr>
              <a:t>Основная группа (</a:t>
            </a:r>
            <a:r>
              <a:rPr lang="en-US" sz="1600" b="1" spc="-1">
                <a:solidFill>
                  <a:srgbClr val="000099"/>
                </a:solidFill>
              </a:rPr>
              <a:t>n</a:t>
            </a:r>
            <a:r>
              <a:rPr lang="ru-RU" sz="1600" b="1" spc="-1">
                <a:solidFill>
                  <a:srgbClr val="000099"/>
                </a:solidFill>
              </a:rPr>
              <a:t>-80).</a:t>
            </a:r>
            <a:endParaRPr lang="ru-RU" sz="1600" spc="-1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>
                <a:solidFill>
                  <a:srgbClr val="000099"/>
                </a:solidFill>
              </a:rPr>
              <a:t>Нейтронная или нейтронно-фотонная терапия</a:t>
            </a:r>
            <a:endParaRPr lang="ru-RU" sz="1600" spc="-1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spc="-1"/>
          </a:p>
        </p:txBody>
      </p:sp>
      <p:sp>
        <p:nvSpPr>
          <p:cNvPr id="10" name="Скругленный прямоугольник 15">
            <a:extLst>
              <a:ext uri="{FF2B5EF4-FFF2-40B4-BE49-F238E27FC236}">
                <a16:creationId xmlns:a16="http://schemas.microsoft.com/office/drawing/2014/main" id="{058B7847-F8F7-4E86-A4ED-884219EF3EA6}"/>
              </a:ext>
            </a:extLst>
          </p:cNvPr>
          <p:cNvSpPr/>
          <p:nvPr/>
        </p:nvSpPr>
        <p:spPr>
          <a:xfrm>
            <a:off x="6202026" y="4587082"/>
            <a:ext cx="4417483" cy="1203325"/>
          </a:xfrm>
          <a:prstGeom prst="roundRect">
            <a:avLst>
              <a:gd name="adj" fmla="val 16667"/>
            </a:avLst>
          </a:prstGeom>
          <a:solidFill>
            <a:schemeClr val="tx1">
              <a:lumMod val="40000"/>
              <a:lumOff val="60000"/>
            </a:schemeClr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>
                <a:solidFill>
                  <a:srgbClr val="000099"/>
                </a:solidFill>
              </a:rPr>
              <a:t> Группа сравнения (</a:t>
            </a:r>
            <a:r>
              <a:rPr lang="en-US" sz="1600" b="1" spc="-1" dirty="0">
                <a:solidFill>
                  <a:srgbClr val="000099"/>
                </a:solidFill>
              </a:rPr>
              <a:t>n</a:t>
            </a:r>
            <a:r>
              <a:rPr lang="ru-RU" sz="1600" b="1" spc="-1" dirty="0">
                <a:solidFill>
                  <a:srgbClr val="000099"/>
                </a:solidFill>
              </a:rPr>
              <a:t>-53). 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>
                <a:solidFill>
                  <a:srgbClr val="000099"/>
                </a:solidFill>
              </a:rPr>
              <a:t>Электронная терапия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spc="-1" dirty="0"/>
          </a:p>
        </p:txBody>
      </p:sp>
      <p:sp>
        <p:nvSpPr>
          <p:cNvPr id="11" name="Line 8">
            <a:extLst>
              <a:ext uri="{FF2B5EF4-FFF2-40B4-BE49-F238E27FC236}">
                <a16:creationId xmlns:a16="http://schemas.microsoft.com/office/drawing/2014/main" id="{856F8B3F-7C91-4AC5-96B2-0CE41483BD2E}"/>
              </a:ext>
            </a:extLst>
          </p:cNvPr>
          <p:cNvSpPr/>
          <p:nvPr/>
        </p:nvSpPr>
        <p:spPr>
          <a:xfrm>
            <a:off x="6202026" y="2570957"/>
            <a:ext cx="0" cy="503237"/>
          </a:xfrm>
          <a:prstGeom prst="line">
            <a:avLst/>
          </a:prstGeom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" name="Line 9">
            <a:extLst>
              <a:ext uri="{FF2B5EF4-FFF2-40B4-BE49-F238E27FC236}">
                <a16:creationId xmlns:a16="http://schemas.microsoft.com/office/drawing/2014/main" id="{D83541A7-5F91-46AB-B917-ECD7599AF947}"/>
              </a:ext>
            </a:extLst>
          </p:cNvPr>
          <p:cNvSpPr/>
          <p:nvPr/>
        </p:nvSpPr>
        <p:spPr>
          <a:xfrm flipH="1">
            <a:off x="3225993" y="4010818"/>
            <a:ext cx="1056216" cy="576263"/>
          </a:xfrm>
          <a:prstGeom prst="line">
            <a:avLst/>
          </a:prstGeom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" name="Стрелка вниз 10">
            <a:extLst>
              <a:ext uri="{FF2B5EF4-FFF2-40B4-BE49-F238E27FC236}">
                <a16:creationId xmlns:a16="http://schemas.microsoft.com/office/drawing/2014/main" id="{169C970D-B62A-4E0F-93DA-CC7242EA7F56}"/>
              </a:ext>
            </a:extLst>
          </p:cNvPr>
          <p:cNvSpPr/>
          <p:nvPr/>
        </p:nvSpPr>
        <p:spPr>
          <a:xfrm>
            <a:off x="5818910" y="2426493"/>
            <a:ext cx="673100" cy="6477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" name="Стрелка вниз 13">
            <a:extLst>
              <a:ext uri="{FF2B5EF4-FFF2-40B4-BE49-F238E27FC236}">
                <a16:creationId xmlns:a16="http://schemas.microsoft.com/office/drawing/2014/main" id="{3269C3B0-2E86-45C4-8553-413F388BFAEE}"/>
              </a:ext>
            </a:extLst>
          </p:cNvPr>
          <p:cNvSpPr/>
          <p:nvPr/>
        </p:nvSpPr>
        <p:spPr>
          <a:xfrm>
            <a:off x="2650260" y="4010818"/>
            <a:ext cx="575733" cy="576263"/>
          </a:xfrm>
          <a:prstGeom prst="downArrow">
            <a:avLst>
              <a:gd name="adj1" fmla="val 50000"/>
              <a:gd name="adj2" fmla="val 39549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" name="Стрелка вниз 19">
            <a:extLst>
              <a:ext uri="{FF2B5EF4-FFF2-40B4-BE49-F238E27FC236}">
                <a16:creationId xmlns:a16="http://schemas.microsoft.com/office/drawing/2014/main" id="{3DA0FFAC-B8D7-445F-A5AD-0983A40104A0}"/>
              </a:ext>
            </a:extLst>
          </p:cNvPr>
          <p:cNvSpPr/>
          <p:nvPr/>
        </p:nvSpPr>
        <p:spPr>
          <a:xfrm>
            <a:off x="8507076" y="4010818"/>
            <a:ext cx="550333" cy="576263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F81BD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49703616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4"/>
            <a:ext cx="8536459" cy="784994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Методика нейтронной и нейтронно-фотонной терапии  у больных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с </a:t>
            </a:r>
            <a:r>
              <a:rPr lang="ru-RU" sz="2000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местными рецидивами РМЖ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63</a:t>
            </a:fld>
            <a:endParaRPr lang="ru-RU" dirty="0"/>
          </a:p>
        </p:txBody>
      </p:sp>
      <p:sp>
        <p:nvSpPr>
          <p:cNvPr id="17" name="Text Box 2">
            <a:extLst>
              <a:ext uri="{FF2B5EF4-FFF2-40B4-BE49-F238E27FC236}">
                <a16:creationId xmlns:a16="http://schemas.microsoft.com/office/drawing/2014/main" id="{3815BEE5-E9E1-42DC-9C88-6C877AF7364D}"/>
              </a:ext>
            </a:extLst>
          </p:cNvPr>
          <p:cNvSpPr/>
          <p:nvPr/>
        </p:nvSpPr>
        <p:spPr>
          <a:xfrm>
            <a:off x="823048" y="1196975"/>
            <a:ext cx="10291641" cy="2258744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331920" indent="-331560" algn="just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C00000"/>
              </a:buClr>
              <a:buFont typeface="Arial"/>
              <a:buChar char="•"/>
              <a:tabLst>
                <a:tab pos="331920" algn="l"/>
                <a:tab pos="779400" algn="l"/>
                <a:tab pos="1228680" algn="l"/>
                <a:tab pos="1677960" algn="l"/>
                <a:tab pos="2127240" algn="l"/>
                <a:tab pos="2576520" algn="l"/>
                <a:tab pos="3025800" algn="l"/>
                <a:tab pos="3475080" algn="l"/>
                <a:tab pos="3924360" algn="l"/>
                <a:tab pos="4373640" algn="l"/>
                <a:tab pos="4822920" algn="l"/>
                <a:tab pos="5272200" algn="l"/>
                <a:tab pos="5721480" algn="l"/>
                <a:tab pos="6170760" algn="l"/>
                <a:tab pos="6620040" algn="l"/>
                <a:tab pos="7068960" algn="l"/>
                <a:tab pos="7518240" algn="l"/>
                <a:tab pos="7967520" algn="l"/>
                <a:tab pos="8416800" algn="l"/>
                <a:tab pos="8866080" algn="l"/>
                <a:tab pos="9315360" algn="l"/>
              </a:tabLst>
              <a:defRPr/>
            </a:pPr>
            <a:r>
              <a:rPr lang="ru-RU" sz="1600" b="1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Основная группа</a:t>
            </a:r>
            <a:r>
              <a:rPr lang="en-US" sz="1600" b="1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(n-</a:t>
            </a:r>
            <a:r>
              <a:rPr lang="ru-RU" sz="1600" b="1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80</a:t>
            </a:r>
            <a:r>
              <a:rPr lang="en-US" sz="1600" b="1" spc="-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1600" spc="-1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  <a:p>
            <a:pPr marL="331920" indent="-331560" algn="just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1600" spc="-1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  <a:p>
            <a:pPr marL="331920" indent="-331560" algn="just" eaLnBrk="1" fontAlgn="auto" hangingPunct="1">
              <a:spcBef>
                <a:spcPts val="40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ru-RU" sz="1600" spc="-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16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самостоятельном варианте нейтронная терапия с РОД - 1,6-1,8 Гр, 4-5 фракций быстрых нейтронов, СОД быстрых нейтронов 30-40 </a:t>
            </a:r>
            <a:r>
              <a:rPr lang="ru-RU" sz="1600" spc="-1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изоГр</a:t>
            </a:r>
            <a:r>
              <a:rPr lang="ru-RU" sz="16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. Проведена у 28 больных с местными рецидивами РМЖ;</a:t>
            </a:r>
          </a:p>
          <a:p>
            <a:pPr marL="331920" indent="-331560" algn="just" eaLnBrk="1" fontAlgn="auto" hangingPunct="1">
              <a:spcBef>
                <a:spcPts val="40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ru-RU" sz="16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смешанная нейтронно-фотонная терапия с РОД - 1,6-1,8 Гр, 3-4 фракции быстрых нейтронов, с дополнительной ДЛТ в стандартном режиме до общей курсовой СОД -55 - 60 </a:t>
            </a:r>
            <a:r>
              <a:rPr lang="ru-RU" sz="1600" spc="-1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изоГр</a:t>
            </a:r>
            <a:r>
              <a:rPr lang="ru-RU" sz="16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600" spc="-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Проведена </a:t>
            </a:r>
            <a:r>
              <a:rPr lang="ru-RU" sz="16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у 52 больных с местными рецидивами РМЖ.</a:t>
            </a:r>
          </a:p>
          <a:p>
            <a:pPr marL="331920" indent="-331560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1600" spc="-1" dirty="0">
                <a:latin typeface="Arial" pitchFamily="34" charset="0"/>
                <a:cs typeface="Arial" pitchFamily="34" charset="0"/>
              </a:rPr>
              <a:t>                </a:t>
            </a:r>
          </a:p>
          <a:p>
            <a:pPr marL="331920" indent="-331560" eaLnBrk="1" fontAlgn="auto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1400" spc="-1" dirty="0">
                <a:ea typeface="Microsoft YaHei"/>
              </a:rPr>
              <a:t>       </a:t>
            </a:r>
            <a:endParaRPr lang="ru-RU" sz="1400" spc="-1" dirty="0"/>
          </a:p>
        </p:txBody>
      </p:sp>
      <p:pic>
        <p:nvPicPr>
          <p:cNvPr id="18" name="Picture 5" descr="C:\Users\velikayavv\Desktop\Петровская\DSC02006.JPG">
            <a:extLst>
              <a:ext uri="{FF2B5EF4-FFF2-40B4-BE49-F238E27FC236}">
                <a16:creationId xmlns:a16="http://schemas.microsoft.com/office/drawing/2014/main" id="{B00AB969-0B2C-4A9A-96D6-136B7B441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1497" y="3923147"/>
            <a:ext cx="4129616" cy="23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7" descr="C:\Users\velikayavv\Desktop\Петровская\местно-распр.рецидив после ДЛТ на рубец на ЛУ через год..JPG">
            <a:extLst>
              <a:ext uri="{FF2B5EF4-FFF2-40B4-BE49-F238E27FC236}">
                <a16:creationId xmlns:a16="http://schemas.microsoft.com/office/drawing/2014/main" id="{A0DF8D03-EFBC-435B-82D8-248CEC6076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7163" y="3923147"/>
            <a:ext cx="4125383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143024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4"/>
            <a:ext cx="8868968" cy="508340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Непосредственная эффективность  лучевой терапии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местных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рецидивов РМЖ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64</a:t>
            </a:fld>
            <a:endParaRPr lang="ru-RU" dirty="0"/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id="{71BC07B0-34AF-4D2A-9461-7BCD6AF33D26}"/>
              </a:ext>
            </a:extLst>
          </p:cNvPr>
          <p:cNvSpPr/>
          <p:nvPr/>
        </p:nvSpPr>
        <p:spPr>
          <a:xfrm>
            <a:off x="933367" y="4842517"/>
            <a:ext cx="9690100" cy="1557947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Частота полной регрессии рецидивной опухоли:</a:t>
            </a:r>
          </a:p>
          <a:p>
            <a:pPr marL="216000" indent="-216000" algn="just" eaLnBrk="1" fontAlgn="auto" hangingPunct="1">
              <a:spcBef>
                <a:spcPts val="0"/>
              </a:spcBef>
              <a:spcAft>
                <a:spcPts val="800"/>
              </a:spcAft>
              <a:buClr>
                <a:srgbClr val="17375E"/>
              </a:buClr>
              <a:buFont typeface="Arial"/>
              <a:buChar char="•"/>
              <a:defRPr/>
            </a:pPr>
            <a:r>
              <a:rPr lang="ru-RU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после нейтронной и нейтронно-фотонной терапии - 92,5 %,</a:t>
            </a:r>
          </a:p>
          <a:p>
            <a:pPr marL="216000" indent="-216000" algn="just" eaLnBrk="1" fontAlgn="auto" hangingPunct="1">
              <a:spcBef>
                <a:spcPts val="0"/>
              </a:spcBef>
              <a:spcAft>
                <a:spcPts val="800"/>
              </a:spcAft>
              <a:buClr>
                <a:srgbClr val="17375E"/>
              </a:buClr>
              <a:buFont typeface="Arial"/>
              <a:buChar char="•"/>
              <a:defRPr/>
            </a:pPr>
            <a:r>
              <a:rPr lang="ru-RU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 после электронной терапии  - </a:t>
            </a:r>
            <a:r>
              <a:rPr lang="ru-RU" spc="-1" dirty="0" smtClean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51,3 </a:t>
            </a:r>
            <a:r>
              <a:rPr lang="ru-RU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%.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800"/>
              </a:spcAft>
              <a:defRPr/>
            </a:pPr>
            <a:r>
              <a:rPr lang="ru-RU" spc="-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Различия статистически значимы, </a:t>
            </a:r>
            <a:r>
              <a:rPr lang="ru-RU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(p =0,000001; χ</a:t>
            </a:r>
            <a:r>
              <a:rPr lang="ru-RU" sz="16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=27,9). 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756649551"/>
              </p:ext>
            </p:extLst>
          </p:nvPr>
        </p:nvGraphicFramePr>
        <p:xfrm>
          <a:off x="1592317" y="1008993"/>
          <a:ext cx="7388772" cy="3681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355787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dirty="0" smtClean="0"/>
              <a:t>Клинический пример</a:t>
            </a:r>
            <a:endParaRPr lang="ru-RU" sz="2400" dirty="0"/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65</a:t>
            </a:fld>
            <a:endParaRPr lang="ru-RU" dirty="0"/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113A93A9-4406-43DA-B3A1-00D537190B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t="5693"/>
          <a:stretch/>
        </p:blipFill>
        <p:spPr bwMode="auto">
          <a:xfrm>
            <a:off x="6671734" y="1100139"/>
            <a:ext cx="4510617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BFD01958-DF8A-43EB-B732-7FFE37801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2284" y="1100139"/>
            <a:ext cx="4798483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>
            <a:extLst>
              <a:ext uri="{FF2B5EF4-FFF2-40B4-BE49-F238E27FC236}">
                <a16:creationId xmlns:a16="http://schemas.microsoft.com/office/drawing/2014/main" id="{08E6D46A-B53A-458D-8F9F-72B58156A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71734" y="4076700"/>
            <a:ext cx="4510617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7">
            <a:extLst>
              <a:ext uri="{FF2B5EF4-FFF2-40B4-BE49-F238E27FC236}">
                <a16:creationId xmlns:a16="http://schemas.microsoft.com/office/drawing/2014/main" id="{AD82704C-AA11-4004-AA8E-F001813EBD2E}"/>
              </a:ext>
            </a:extLst>
          </p:cNvPr>
          <p:cNvSpPr/>
          <p:nvPr/>
        </p:nvSpPr>
        <p:spPr>
          <a:xfrm>
            <a:off x="6671733" y="3490914"/>
            <a:ext cx="4510617" cy="583321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/>
              <a:t>Через месяц после нейтронно-фотонной терапии (СОД- 60 </a:t>
            </a:r>
            <a:r>
              <a:rPr lang="ru-RU" sz="1600" b="1" spc="-1" dirty="0" err="1"/>
              <a:t>изоГр</a:t>
            </a:r>
            <a:r>
              <a:rPr lang="ru-RU" sz="1600" b="1" spc="-1" dirty="0"/>
              <a:t>)      </a:t>
            </a:r>
            <a:endParaRPr lang="ru-RU" sz="1600" spc="-1" dirty="0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FEEEDBED-D272-4298-8F47-5F2BFEAD080A}"/>
              </a:ext>
            </a:extLst>
          </p:cNvPr>
          <p:cNvSpPr/>
          <p:nvPr/>
        </p:nvSpPr>
        <p:spPr>
          <a:xfrm>
            <a:off x="912284" y="5157789"/>
            <a:ext cx="4798483" cy="1075764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>
                <a:solidFill>
                  <a:srgbClr val="990000"/>
                </a:solidFill>
              </a:rPr>
              <a:t>Полная регрессия местного рецидива через 3 месяца после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pc="-1" dirty="0">
                <a:solidFill>
                  <a:srgbClr val="990000"/>
                </a:solidFill>
              </a:rPr>
              <a:t>нейтронно-фотонной терапии</a:t>
            </a:r>
            <a:endParaRPr lang="ru-RU" sz="1600" spc="-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spc="-1" dirty="0"/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D41BE031-C2F2-44A6-A457-ABB4BDA18C30}"/>
              </a:ext>
            </a:extLst>
          </p:cNvPr>
          <p:cNvSpPr/>
          <p:nvPr/>
        </p:nvSpPr>
        <p:spPr>
          <a:xfrm>
            <a:off x="836870" y="3646490"/>
            <a:ext cx="4803604" cy="1323975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469800" indent="-469440" algn="ctr" eaLnBrk="1" fontAlgn="auto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1600" b="1" spc="-1" dirty="0"/>
              <a:t>      Местный рецидив РМЖ через три года после комплексного лечения с </a:t>
            </a:r>
            <a:r>
              <a:rPr lang="ru-RU" sz="1600" b="1" spc="-1" dirty="0" err="1"/>
              <a:t>предопер</a:t>
            </a:r>
            <a:r>
              <a:rPr lang="ru-RU" sz="1600" b="1" spc="-1" dirty="0"/>
              <a:t>. гамма-терапией крупными фракциями на область молочной железы. </a:t>
            </a:r>
            <a:endParaRPr lang="ru-RU" sz="1600" spc="-1" dirty="0"/>
          </a:p>
        </p:txBody>
      </p:sp>
    </p:spTree>
    <p:extLst>
      <p:ext uri="{BB962C8B-B14F-4D97-AF65-F5344CB8AC3E}">
        <p14:creationId xmlns:p14="http://schemas.microsoft.com/office/powerpoint/2010/main" val="9036493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>
              <a:defRPr/>
            </a:pPr>
            <a:r>
              <a:rPr lang="ru-RU" sz="2400" dirty="0" smtClean="0"/>
              <a:t>Клинические примеры</a:t>
            </a:r>
            <a:endParaRPr lang="ru-RU" sz="2400" dirty="0"/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66</a:t>
            </a:fld>
            <a:endParaRPr lang="ru-RU" dirty="0"/>
          </a:p>
        </p:txBody>
      </p:sp>
      <p:pic>
        <p:nvPicPr>
          <p:cNvPr id="24" name="Picture 5" descr="PA130345">
            <a:extLst>
              <a:ext uri="{FF2B5EF4-FFF2-40B4-BE49-F238E27FC236}">
                <a16:creationId xmlns:a16="http://schemas.microsoft.com/office/drawing/2014/main" id="{ADA1BFC6-1D4D-4DF5-AB31-177CF17AF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3854" y="963171"/>
            <a:ext cx="3214382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6">
            <a:extLst>
              <a:ext uri="{FF2B5EF4-FFF2-40B4-BE49-F238E27FC236}">
                <a16:creationId xmlns:a16="http://schemas.microsoft.com/office/drawing/2014/main" id="{5DDCC11B-F850-4E7A-937A-0037DE339549}"/>
              </a:ext>
            </a:extLst>
          </p:cNvPr>
          <p:cNvSpPr/>
          <p:nvPr/>
        </p:nvSpPr>
        <p:spPr>
          <a:xfrm>
            <a:off x="743853" y="2791529"/>
            <a:ext cx="3661679" cy="952653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Больная У., 57 лет.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Диагноз: РМЖ слева </a:t>
            </a:r>
            <a:r>
              <a:rPr lang="en-US" sz="14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ru-RU" sz="14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14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ru-RU" sz="14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14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ru-RU" sz="14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0.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Состояние после комплексного лечения. Местно-распространенный рецидив.</a:t>
            </a:r>
          </a:p>
        </p:txBody>
      </p:sp>
      <p:pic>
        <p:nvPicPr>
          <p:cNvPr id="26" name="Picture 7" descr="PB020358">
            <a:extLst>
              <a:ext uri="{FF2B5EF4-FFF2-40B4-BE49-F238E27FC236}">
                <a16:creationId xmlns:a16="http://schemas.microsoft.com/office/drawing/2014/main" id="{4906F4D4-D35D-4066-B741-2F1F79EE0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6403" y="964849"/>
            <a:ext cx="287866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9" descr="1">
            <a:extLst>
              <a:ext uri="{FF2B5EF4-FFF2-40B4-BE49-F238E27FC236}">
                <a16:creationId xmlns:a16="http://schemas.microsoft.com/office/drawing/2014/main" id="{DDAC386C-EE3C-4AC2-BA4D-FE6EFA80E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853" y="4133498"/>
            <a:ext cx="31623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11" descr="2">
            <a:extLst>
              <a:ext uri="{FF2B5EF4-FFF2-40B4-BE49-F238E27FC236}">
                <a16:creationId xmlns:a16="http://schemas.microsoft.com/office/drawing/2014/main" id="{69F39B5D-9CBE-4AD2-A1D0-CACDC614D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6404" y="4060473"/>
            <a:ext cx="3263900" cy="186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angle 12">
            <a:extLst>
              <a:ext uri="{FF2B5EF4-FFF2-40B4-BE49-F238E27FC236}">
                <a16:creationId xmlns:a16="http://schemas.microsoft.com/office/drawing/2014/main" id="{DA0D25C1-4FCE-4F7B-AAAC-4ADCD34CCC53}"/>
              </a:ext>
            </a:extLst>
          </p:cNvPr>
          <p:cNvSpPr/>
          <p:nvPr/>
        </p:nvSpPr>
        <p:spPr>
          <a:xfrm>
            <a:off x="6750954" y="5987745"/>
            <a:ext cx="4078817" cy="73721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Состояние после нейтронно-фотонной терапии в СОД 59 </a:t>
            </a:r>
            <a:r>
              <a:rPr lang="ru-RU" sz="1400" spc="-1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изоГр</a:t>
            </a:r>
            <a:r>
              <a:rPr lang="ru-RU" sz="1400" spc="-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. Положительная динамика. Умеренная гиперемия кожи. </a:t>
            </a:r>
          </a:p>
        </p:txBody>
      </p:sp>
      <p:sp>
        <p:nvSpPr>
          <p:cNvPr id="30" name="AutoShape 16">
            <a:extLst>
              <a:ext uri="{FF2B5EF4-FFF2-40B4-BE49-F238E27FC236}">
                <a16:creationId xmlns:a16="http://schemas.microsoft.com/office/drawing/2014/main" id="{6B4022B5-134F-4576-8D0D-DADD73072E8E}"/>
              </a:ext>
            </a:extLst>
          </p:cNvPr>
          <p:cNvSpPr/>
          <p:nvPr/>
        </p:nvSpPr>
        <p:spPr>
          <a:xfrm>
            <a:off x="4871353" y="4924073"/>
            <a:ext cx="1686984" cy="287338"/>
          </a:xfrm>
          <a:prstGeom prst="rightArrow">
            <a:avLst>
              <a:gd name="adj1" fmla="val 50000"/>
              <a:gd name="adj2" fmla="val 110083"/>
            </a:avLst>
          </a:prstGeom>
          <a:solidFill>
            <a:srgbClr val="FF9900"/>
          </a:solidFill>
          <a:ln w="9525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1" name="AutoShape 16">
            <a:extLst>
              <a:ext uri="{FF2B5EF4-FFF2-40B4-BE49-F238E27FC236}">
                <a16:creationId xmlns:a16="http://schemas.microsoft.com/office/drawing/2014/main" id="{B54D44C7-C91B-4C28-9A19-578698B531F7}"/>
              </a:ext>
            </a:extLst>
          </p:cNvPr>
          <p:cNvSpPr/>
          <p:nvPr/>
        </p:nvSpPr>
        <p:spPr>
          <a:xfrm>
            <a:off x="5063971" y="1828448"/>
            <a:ext cx="1686983" cy="287338"/>
          </a:xfrm>
          <a:prstGeom prst="rightArrow">
            <a:avLst>
              <a:gd name="adj1" fmla="val 50000"/>
              <a:gd name="adj2" fmla="val 110083"/>
            </a:avLst>
          </a:prstGeom>
          <a:solidFill>
            <a:srgbClr val="FF9900"/>
          </a:solidFill>
          <a:ln w="9525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" name="Прямоугольник 13"/>
          <p:cNvSpPr/>
          <p:nvPr/>
        </p:nvSpPr>
        <p:spPr>
          <a:xfrm>
            <a:off x="7176403" y="2828836"/>
            <a:ext cx="346196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 smtClean="0">
                <a:solidFill>
                  <a:srgbClr val="000066"/>
                </a:solidFill>
              </a:rPr>
              <a:t>Состояние после нейтронно-фотонной терапии. Общая СОД – 57 </a:t>
            </a:r>
            <a:r>
              <a:rPr lang="ru-RU" sz="1400" spc="-1" dirty="0" err="1" smtClean="0">
                <a:solidFill>
                  <a:srgbClr val="000066"/>
                </a:solidFill>
              </a:rPr>
              <a:t>изоГр</a:t>
            </a:r>
            <a:r>
              <a:rPr lang="ru-RU" sz="1400" spc="-1" dirty="0" smtClean="0">
                <a:solidFill>
                  <a:srgbClr val="000066"/>
                </a:solidFill>
              </a:rPr>
              <a:t>. Полная регрессия местного рецидива опухоли. Лучевая реакция в виде умеренной гиперпигментации.</a:t>
            </a:r>
            <a:endParaRPr lang="ru-RU" sz="1400" spc="-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7802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>
              <a:defRPr/>
            </a:pPr>
            <a:r>
              <a:rPr lang="ru-RU" sz="2000" dirty="0" smtClean="0"/>
              <a:t>Клинические примеры</a:t>
            </a:r>
            <a:endParaRPr lang="ru-RU" sz="2000" dirty="0"/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67</a:t>
            </a:fld>
            <a:endParaRPr lang="ru-RU" dirty="0"/>
          </a:p>
        </p:txBody>
      </p:sp>
      <p:pic>
        <p:nvPicPr>
          <p:cNvPr id="13" name="Picture 2" descr="D:\Фото в диссертацию\Бондарь, Корчун\Бондарь до нейтр..JPG">
            <a:extLst>
              <a:ext uri="{FF2B5EF4-FFF2-40B4-BE49-F238E27FC236}">
                <a16:creationId xmlns:a16="http://schemas.microsoft.com/office/drawing/2014/main" id="{7DB3BB3D-C109-4AB3-86BA-7A79F3022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0057" y="963260"/>
            <a:ext cx="358563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D:\Фото в диссертацию\Бондарь, Корчун\Бондарь (после НТ).jpg">
            <a:extLst>
              <a:ext uri="{FF2B5EF4-FFF2-40B4-BE49-F238E27FC236}">
                <a16:creationId xmlns:a16="http://schemas.microsoft.com/office/drawing/2014/main" id="{A01D89FA-0526-4D97-A4F9-0BB54A659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30957" y="963260"/>
            <a:ext cx="358563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D:\Фото в диссертацию\Хапрова\Хапрова май 2011.JPG">
            <a:extLst>
              <a:ext uri="{FF2B5EF4-FFF2-40B4-BE49-F238E27FC236}">
                <a16:creationId xmlns:a16="http://schemas.microsoft.com/office/drawing/2014/main" id="{86D53EB8-6A62-4F4F-9FFE-E07A298D0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0055" y="3952521"/>
            <a:ext cx="358563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5">
            <a:extLst>
              <a:ext uri="{FF2B5EF4-FFF2-40B4-BE49-F238E27FC236}">
                <a16:creationId xmlns:a16="http://schemas.microsoft.com/office/drawing/2014/main" id="{F2565EB3-0A84-4675-88DC-39364C34C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30957" y="3916009"/>
            <a:ext cx="3712633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AutoShape 16">
            <a:extLst>
              <a:ext uri="{FF2B5EF4-FFF2-40B4-BE49-F238E27FC236}">
                <a16:creationId xmlns:a16="http://schemas.microsoft.com/office/drawing/2014/main" id="{53A90723-4232-4AD3-AFB2-39E37CCEB880}"/>
              </a:ext>
            </a:extLst>
          </p:cNvPr>
          <p:cNvSpPr/>
          <p:nvPr/>
        </p:nvSpPr>
        <p:spPr>
          <a:xfrm>
            <a:off x="5523272" y="1683984"/>
            <a:ext cx="1686984" cy="287338"/>
          </a:xfrm>
          <a:prstGeom prst="rightArrow">
            <a:avLst>
              <a:gd name="adj1" fmla="val 50000"/>
              <a:gd name="adj2" fmla="val 110083"/>
            </a:avLst>
          </a:prstGeom>
          <a:solidFill>
            <a:srgbClr val="FF9900"/>
          </a:solidFill>
          <a:ln w="9525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" name="AutoShape 16">
            <a:extLst>
              <a:ext uri="{FF2B5EF4-FFF2-40B4-BE49-F238E27FC236}">
                <a16:creationId xmlns:a16="http://schemas.microsoft.com/office/drawing/2014/main" id="{18094348-CE7C-4378-B024-E567C0352414}"/>
              </a:ext>
            </a:extLst>
          </p:cNvPr>
          <p:cNvSpPr/>
          <p:nvPr/>
        </p:nvSpPr>
        <p:spPr>
          <a:xfrm>
            <a:off x="5523272" y="4563709"/>
            <a:ext cx="1686984" cy="287338"/>
          </a:xfrm>
          <a:prstGeom prst="rightArrow">
            <a:avLst>
              <a:gd name="adj1" fmla="val 50000"/>
              <a:gd name="adj2" fmla="val 110083"/>
            </a:avLst>
          </a:prstGeom>
          <a:solidFill>
            <a:srgbClr val="FF9900"/>
          </a:solidFill>
          <a:ln w="9525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98D8262C-6096-42FD-BF9C-D8DA8F9104D7}"/>
              </a:ext>
            </a:extLst>
          </p:cNvPr>
          <p:cNvSpPr/>
          <p:nvPr/>
        </p:nvSpPr>
        <p:spPr>
          <a:xfrm>
            <a:off x="434805" y="3060395"/>
            <a:ext cx="5088467" cy="73721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/>
              <a:t>Больная Б., 65 лет. Диагноз: РМЖ слева </a:t>
            </a:r>
            <a:r>
              <a:rPr lang="en-US" sz="1400" spc="-1" dirty="0"/>
              <a:t>T</a:t>
            </a:r>
            <a:r>
              <a:rPr lang="ru-RU" sz="1400" spc="-1" dirty="0"/>
              <a:t>3</a:t>
            </a:r>
            <a:r>
              <a:rPr lang="en-US" sz="1400" spc="-1" dirty="0"/>
              <a:t>N</a:t>
            </a:r>
            <a:r>
              <a:rPr lang="ru-RU" sz="1400" spc="-1" dirty="0"/>
              <a:t>2</a:t>
            </a:r>
            <a:r>
              <a:rPr lang="en-US" sz="1400" spc="-1" dirty="0"/>
              <a:t>M</a:t>
            </a:r>
            <a:r>
              <a:rPr lang="ru-RU" sz="1400" spc="-1" dirty="0"/>
              <a:t>0. Состояние после комплексного лечения. Местно-распространенный рецидив.</a:t>
            </a:r>
          </a:p>
        </p:txBody>
      </p:sp>
      <p:sp>
        <p:nvSpPr>
          <p:cNvPr id="22" name="Rectangle 12">
            <a:extLst>
              <a:ext uri="{FF2B5EF4-FFF2-40B4-BE49-F238E27FC236}">
                <a16:creationId xmlns:a16="http://schemas.microsoft.com/office/drawing/2014/main" id="{6237C213-B63F-4DB5-8DD3-B4828D1E1AA2}"/>
              </a:ext>
            </a:extLst>
          </p:cNvPr>
          <p:cNvSpPr/>
          <p:nvPr/>
        </p:nvSpPr>
        <p:spPr>
          <a:xfrm>
            <a:off x="7730957" y="3015184"/>
            <a:ext cx="4001557" cy="521766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/>
              <a:t>Состояние после нейтронно-фотонной терапии в СОД 60 </a:t>
            </a:r>
            <a:r>
              <a:rPr lang="ru-RU" sz="1400" spc="-1" dirty="0" err="1"/>
              <a:t>изоГр</a:t>
            </a:r>
            <a:r>
              <a:rPr lang="ru-RU" sz="1400" spc="-1" dirty="0"/>
              <a:t>. Полная регрессия.</a:t>
            </a:r>
          </a:p>
        </p:txBody>
      </p:sp>
      <p:sp>
        <p:nvSpPr>
          <p:cNvPr id="23" name="Rectangle 13">
            <a:extLst>
              <a:ext uri="{FF2B5EF4-FFF2-40B4-BE49-F238E27FC236}">
                <a16:creationId xmlns:a16="http://schemas.microsoft.com/office/drawing/2014/main" id="{F7DD351C-CDBE-429B-9480-EB7018E69892}"/>
              </a:ext>
            </a:extLst>
          </p:cNvPr>
          <p:cNvSpPr/>
          <p:nvPr/>
        </p:nvSpPr>
        <p:spPr>
          <a:xfrm>
            <a:off x="434805" y="5968646"/>
            <a:ext cx="4944533" cy="73721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/>
              <a:t>Больная П., 59 лет. Диагноз: РМЖ справа </a:t>
            </a:r>
            <a:r>
              <a:rPr lang="en-US" sz="1400" spc="-1" dirty="0"/>
              <a:t>T</a:t>
            </a:r>
            <a:r>
              <a:rPr lang="ru-RU" sz="1400" spc="-1" dirty="0"/>
              <a:t>4</a:t>
            </a:r>
            <a:r>
              <a:rPr lang="en-US" sz="1400" spc="-1" dirty="0"/>
              <a:t>N</a:t>
            </a:r>
            <a:r>
              <a:rPr lang="ru-RU" sz="1400" spc="-1" dirty="0"/>
              <a:t>2</a:t>
            </a:r>
            <a:r>
              <a:rPr lang="en-US" sz="1400" spc="-1" dirty="0"/>
              <a:t>M</a:t>
            </a:r>
            <a:r>
              <a:rPr lang="ru-RU" sz="1400" spc="-1" dirty="0"/>
              <a:t>0. Состояние после комплексного лечения. Местный рецидив.</a:t>
            </a:r>
          </a:p>
        </p:txBody>
      </p:sp>
      <p:sp>
        <p:nvSpPr>
          <p:cNvPr id="32" name="Rectangle 14">
            <a:extLst>
              <a:ext uri="{FF2B5EF4-FFF2-40B4-BE49-F238E27FC236}">
                <a16:creationId xmlns:a16="http://schemas.microsoft.com/office/drawing/2014/main" id="{6D5FD275-459C-41F4-BB75-4E6D6DBFDF87}"/>
              </a:ext>
            </a:extLst>
          </p:cNvPr>
          <p:cNvSpPr/>
          <p:nvPr/>
        </p:nvSpPr>
        <p:spPr>
          <a:xfrm>
            <a:off x="7437078" y="6004365"/>
            <a:ext cx="4320117" cy="521766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/>
              <a:t>Состояние после нейтронной </a:t>
            </a:r>
            <a:r>
              <a:rPr lang="ru-RU" sz="1400" spc="-1" dirty="0" smtClean="0"/>
              <a:t>терапии.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spc="-1" dirty="0" smtClean="0"/>
              <a:t> </a:t>
            </a:r>
            <a:r>
              <a:rPr lang="ru-RU" sz="1400" spc="-1" dirty="0"/>
              <a:t>Полная регрессия.</a:t>
            </a:r>
          </a:p>
        </p:txBody>
      </p:sp>
    </p:spTree>
    <p:extLst>
      <p:ext uri="{BB962C8B-B14F-4D97-AF65-F5344CB8AC3E}">
        <p14:creationId xmlns:p14="http://schemas.microsoft.com/office/powerpoint/2010/main" val="253654745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 smtClean="0"/>
              <a:t>Отдаленные результаты лечения </a:t>
            </a:r>
            <a:r>
              <a:rPr lang="ru-RU" sz="2000" dirty="0" smtClean="0">
                <a:solidFill>
                  <a:srgbClr val="000066"/>
                </a:solidFill>
              </a:rPr>
              <a:t>больных с местными рецидивами </a:t>
            </a:r>
            <a:r>
              <a:rPr lang="ru-RU" sz="2000" dirty="0" smtClean="0"/>
              <a:t>РМЖ</a:t>
            </a:r>
            <a:endParaRPr lang="ru-RU" sz="2000" dirty="0"/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68</a:t>
            </a:fld>
            <a:endParaRPr lang="ru-RU" dirty="0"/>
          </a:p>
        </p:txBody>
      </p:sp>
      <p:graphicFrame>
        <p:nvGraphicFramePr>
          <p:cNvPr id="6" name="Object 4">
            <a:extLst>
              <a:ext uri="{FF2B5EF4-FFF2-40B4-BE49-F238E27FC236}">
                <a16:creationId xmlns:a16="http://schemas.microsoft.com/office/drawing/2014/main" id="{392B75EA-EBE1-4A59-8579-F6DF965FBA0D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279399" y="1196975"/>
          <a:ext cx="5693020" cy="3217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372" r:id="rId3" imgW="2573939" imgH="1933546" progId="STATISTICA.Graph">
                  <p:embed/>
                </p:oleObj>
              </mc:Choice>
              <mc:Fallback>
                <p:oleObj r:id="rId3" imgW="2573939" imgH="1933546" progId="STATISTICA.Graph">
                  <p:embed/>
                  <p:pic>
                    <p:nvPicPr>
                      <p:cNvPr id="0" name="Picture 10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399" y="1196975"/>
                        <a:ext cx="5693020" cy="321737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68963303-89E9-4BE4-A317-02D4D77C21E7}"/>
              </a:ext>
            </a:extLst>
          </p:cNvPr>
          <p:cNvSpPr txBox="1"/>
          <p:nvPr/>
        </p:nvSpPr>
        <p:spPr>
          <a:xfrm>
            <a:off x="1114242" y="4300319"/>
            <a:ext cx="4895849" cy="2087562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marL="343080" indent="-342720" eaLnBrk="1" fontAlgn="auto" hangingPunct="1">
              <a:spcBef>
                <a:spcPts val="281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1400" b="1" spc="-1" dirty="0">
                <a:solidFill>
                  <a:srgbClr val="FF0000"/>
                </a:solidFill>
                <a:ea typeface="+mn-ea"/>
                <a:cs typeface="+mn-cs"/>
              </a:rPr>
              <a:t>Десятилетняя выживаемость больных без </a:t>
            </a:r>
          </a:p>
          <a:p>
            <a:pPr marL="343080" indent="-342720" eaLnBrk="1" fontAlgn="auto" hangingPunct="1">
              <a:spcBef>
                <a:spcPts val="281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1400" b="1" spc="-1" dirty="0">
                <a:solidFill>
                  <a:srgbClr val="FF0000"/>
                </a:solidFill>
                <a:ea typeface="+mn-ea"/>
                <a:cs typeface="+mn-cs"/>
              </a:rPr>
              <a:t>повторных признаков рецидива</a:t>
            </a:r>
            <a:r>
              <a:rPr lang="ru-RU" sz="1400" b="1" spc="-1" dirty="0">
                <a:solidFill>
                  <a:srgbClr val="083151"/>
                </a:solidFill>
                <a:ea typeface="+mn-ea"/>
                <a:cs typeface="+mn-cs"/>
              </a:rPr>
              <a:t> </a:t>
            </a:r>
            <a:r>
              <a:rPr lang="ru-RU" sz="1400" b="1" spc="-1" dirty="0">
                <a:solidFill>
                  <a:srgbClr val="FF0000"/>
                </a:solidFill>
                <a:ea typeface="+mn-ea"/>
                <a:cs typeface="+mn-cs"/>
              </a:rPr>
              <a:t>РМЖ </a:t>
            </a:r>
            <a:endParaRPr lang="ru-RU" sz="1400" b="1" spc="-1" dirty="0">
              <a:solidFill>
                <a:srgbClr val="083151"/>
              </a:solidFill>
              <a:ea typeface="+mn-ea"/>
              <a:cs typeface="+mn-cs"/>
            </a:endParaRPr>
          </a:p>
          <a:p>
            <a:pPr marL="343080" indent="-342720" eaLnBrk="1" fontAlgn="auto" hangingPunct="1">
              <a:spcBef>
                <a:spcPts val="281"/>
              </a:spcBef>
              <a:spcAft>
                <a:spcPts val="0"/>
              </a:spcAft>
              <a:buClr>
                <a:srgbClr val="000066"/>
              </a:buClr>
              <a:buFont typeface="Arial"/>
              <a:buChar char="•"/>
              <a:tabLst>
                <a:tab pos="0" algn="l"/>
              </a:tabLst>
              <a:defRPr/>
            </a:pPr>
            <a:r>
              <a:rPr lang="ru-RU" sz="1400" spc="-1" dirty="0">
                <a:solidFill>
                  <a:srgbClr val="000066"/>
                </a:solidFill>
                <a:ea typeface="+mn-ea"/>
                <a:cs typeface="+mn-cs"/>
              </a:rPr>
              <a:t>после НТ и НФТ - 76,4±9,2 % </a:t>
            </a:r>
            <a:r>
              <a:rPr lang="ru-RU" sz="1400" b="1" spc="-1" dirty="0">
                <a:solidFill>
                  <a:srgbClr val="FF0000"/>
                </a:solidFill>
                <a:ea typeface="+mn-ea"/>
                <a:cs typeface="+mn-cs"/>
              </a:rPr>
              <a:t>(</a:t>
            </a:r>
            <a:r>
              <a:rPr lang="en-US" sz="1400" b="1" spc="-1" dirty="0">
                <a:solidFill>
                  <a:srgbClr val="FF0000"/>
                </a:solidFill>
                <a:ea typeface="+mn-ea"/>
                <a:cs typeface="+mn-cs"/>
              </a:rPr>
              <a:t>n=6)</a:t>
            </a:r>
            <a:r>
              <a:rPr lang="ru-RU" sz="1400" b="1" spc="-1" dirty="0">
                <a:solidFill>
                  <a:srgbClr val="FF0000"/>
                </a:solidFill>
                <a:ea typeface="+mn-ea"/>
                <a:cs typeface="+mn-cs"/>
              </a:rPr>
              <a:t>,</a:t>
            </a:r>
            <a:endParaRPr lang="ru-RU" sz="1400" b="1" spc="-1" dirty="0">
              <a:solidFill>
                <a:srgbClr val="083151"/>
              </a:solidFill>
              <a:ea typeface="+mn-ea"/>
              <a:cs typeface="+mn-cs"/>
            </a:endParaRPr>
          </a:p>
          <a:p>
            <a:pPr marL="343080" indent="-342720" eaLnBrk="1" fontAlgn="auto" hangingPunct="1">
              <a:spcBef>
                <a:spcPts val="281"/>
              </a:spcBef>
              <a:spcAft>
                <a:spcPts val="0"/>
              </a:spcAft>
              <a:buClr>
                <a:srgbClr val="000066"/>
              </a:buClr>
              <a:buFont typeface="Arial"/>
              <a:buChar char="•"/>
              <a:tabLst>
                <a:tab pos="0" algn="l"/>
              </a:tabLst>
              <a:defRPr/>
            </a:pPr>
            <a:r>
              <a:rPr lang="ru-RU" sz="1400" spc="-1" dirty="0">
                <a:solidFill>
                  <a:srgbClr val="000066"/>
                </a:solidFill>
                <a:ea typeface="+mn-ea"/>
                <a:cs typeface="+mn-cs"/>
              </a:rPr>
              <a:t>после ЭТ – </a:t>
            </a:r>
            <a:r>
              <a:rPr lang="ru-RU" sz="1400" spc="-1" dirty="0" smtClean="0">
                <a:solidFill>
                  <a:srgbClr val="000066"/>
                </a:solidFill>
                <a:ea typeface="+mn-ea"/>
                <a:cs typeface="+mn-cs"/>
              </a:rPr>
              <a:t>44,7±8,6 </a:t>
            </a:r>
            <a:r>
              <a:rPr lang="ru-RU" sz="1400" spc="-1" dirty="0">
                <a:solidFill>
                  <a:srgbClr val="000066"/>
                </a:solidFill>
                <a:ea typeface="+mn-ea"/>
                <a:cs typeface="+mn-cs"/>
              </a:rPr>
              <a:t>% </a:t>
            </a:r>
            <a:r>
              <a:rPr lang="en-US" sz="1400" b="1" spc="-1" dirty="0">
                <a:solidFill>
                  <a:srgbClr val="FF0000"/>
                </a:solidFill>
                <a:ea typeface="+mn-ea"/>
                <a:cs typeface="+mn-cs"/>
              </a:rPr>
              <a:t>(n=23)</a:t>
            </a:r>
            <a:endParaRPr lang="ru-RU" sz="1400" b="1" spc="-1" dirty="0">
              <a:solidFill>
                <a:srgbClr val="083151"/>
              </a:solidFill>
            </a:endParaRPr>
          </a:p>
          <a:p>
            <a:pPr marL="360" eaLnBrk="1" fontAlgn="auto" hangingPunct="1">
              <a:spcBef>
                <a:spcPts val="281"/>
              </a:spcBef>
              <a:spcAft>
                <a:spcPts val="0"/>
              </a:spcAft>
              <a:buClr>
                <a:srgbClr val="000066"/>
              </a:buClr>
              <a:tabLst>
                <a:tab pos="0" algn="l"/>
              </a:tabLst>
              <a:defRPr/>
            </a:pPr>
            <a:r>
              <a:rPr lang="ru-RU" sz="1400" spc="-1" dirty="0">
                <a:solidFill>
                  <a:srgbClr val="C00000"/>
                </a:solidFill>
                <a:ea typeface="+mn-ea"/>
                <a:cs typeface="+mn-cs"/>
              </a:rPr>
              <a:t>Различия статистически значимы</a:t>
            </a:r>
            <a:r>
              <a:rPr lang="ru-RU" sz="1400" spc="-1" dirty="0">
                <a:solidFill>
                  <a:srgbClr val="000066"/>
                </a:solidFill>
                <a:ea typeface="+mn-ea"/>
                <a:cs typeface="+mn-cs"/>
              </a:rPr>
              <a:t>, </a:t>
            </a:r>
            <a:r>
              <a:rPr lang="en-US" sz="1400" spc="-1" dirty="0">
                <a:solidFill>
                  <a:srgbClr val="000066"/>
                </a:solidFill>
                <a:ea typeface="+mn-ea"/>
                <a:cs typeface="+mn-cs"/>
              </a:rPr>
              <a:t>p</a:t>
            </a:r>
            <a:r>
              <a:rPr lang="ru-RU" sz="1400" spc="-1" dirty="0">
                <a:solidFill>
                  <a:srgbClr val="000066"/>
                </a:solidFill>
                <a:ea typeface="+mn-ea"/>
                <a:cs typeface="+mn-cs"/>
              </a:rPr>
              <a:t>=0,0001. </a:t>
            </a:r>
            <a:endParaRPr lang="ru-RU" sz="1400" b="1" spc="-1" dirty="0">
              <a:solidFill>
                <a:srgbClr val="083151"/>
              </a:solidFill>
              <a:ea typeface="+mn-ea"/>
              <a:cs typeface="+mn-cs"/>
            </a:endParaRPr>
          </a:p>
        </p:txBody>
      </p:sp>
      <p:graphicFrame>
        <p:nvGraphicFramePr>
          <p:cNvPr id="10" name="Object 4">
            <a:extLst>
              <a:ext uri="{FF2B5EF4-FFF2-40B4-BE49-F238E27FC236}">
                <a16:creationId xmlns:a16="http://schemas.microsoft.com/office/drawing/2014/main" id="{A4C28652-CE67-4613-A7A9-378BA0BCC3B1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206092" y="1296051"/>
          <a:ext cx="5471584" cy="307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373" r:id="rId5" imgW="3356691" imgH="2513901" progId="STATISTICA.Graph">
                  <p:embed/>
                </p:oleObj>
              </mc:Choice>
              <mc:Fallback>
                <p:oleObj r:id="rId5" imgW="3356691" imgH="2513901" progId="STATISTICA.Graph">
                  <p:embed/>
                  <p:pic>
                    <p:nvPicPr>
                      <p:cNvPr id="0" name="Picture 10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6092" y="1296051"/>
                        <a:ext cx="5471584" cy="3074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3">
            <a:extLst>
              <a:ext uri="{FF2B5EF4-FFF2-40B4-BE49-F238E27FC236}">
                <a16:creationId xmlns:a16="http://schemas.microsoft.com/office/drawing/2014/main" id="{C02C93BA-88E3-498D-8EE2-DB0C94114287}"/>
              </a:ext>
            </a:extLst>
          </p:cNvPr>
          <p:cNvSpPr txBox="1"/>
          <p:nvPr/>
        </p:nvSpPr>
        <p:spPr>
          <a:xfrm>
            <a:off x="6591325" y="4443194"/>
            <a:ext cx="5278967" cy="1944687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marL="343080" indent="-342720" eaLnBrk="1" fontAlgn="auto" hangingPunct="1">
              <a:spcBef>
                <a:spcPts val="32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1400" b="1" spc="-1" dirty="0">
                <a:solidFill>
                  <a:srgbClr val="FF0000"/>
                </a:solidFill>
                <a:ea typeface="+mn-ea"/>
                <a:cs typeface="+mn-cs"/>
              </a:rPr>
              <a:t>Десятилетняя общая выживаемость больных с </a:t>
            </a:r>
          </a:p>
          <a:p>
            <a:pPr marL="343080" indent="-342720" eaLnBrk="1" fontAlgn="auto" hangingPunct="1">
              <a:spcBef>
                <a:spcPts val="320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1400" b="1" spc="-1" dirty="0">
                <a:solidFill>
                  <a:srgbClr val="FF0000"/>
                </a:solidFill>
                <a:ea typeface="+mn-ea"/>
                <a:cs typeface="+mn-cs"/>
              </a:rPr>
              <a:t>местными рецидивами РМЖ:</a:t>
            </a:r>
            <a:endParaRPr lang="ru-RU" sz="1400" b="1" spc="-1" dirty="0">
              <a:solidFill>
                <a:srgbClr val="083151"/>
              </a:solidFill>
              <a:ea typeface="+mn-ea"/>
              <a:cs typeface="+mn-cs"/>
            </a:endParaRPr>
          </a:p>
          <a:p>
            <a:pPr marL="343080" indent="-342720" eaLnBrk="1" fontAlgn="auto" hangingPunct="1">
              <a:spcBef>
                <a:spcPts val="281"/>
              </a:spcBef>
              <a:spcAft>
                <a:spcPts val="0"/>
              </a:spcAft>
              <a:buClr>
                <a:srgbClr val="000066"/>
              </a:buClr>
              <a:buFont typeface="Arial"/>
              <a:buChar char="•"/>
              <a:tabLst>
                <a:tab pos="0" algn="l"/>
              </a:tabLst>
              <a:defRPr/>
            </a:pPr>
            <a:r>
              <a:rPr lang="ru-RU" sz="1400" spc="-1" dirty="0">
                <a:solidFill>
                  <a:srgbClr val="000066"/>
                </a:solidFill>
                <a:ea typeface="+mn-ea"/>
                <a:cs typeface="+mn-cs"/>
              </a:rPr>
              <a:t>в группе с НТ и НФТ - 67,4±13,2 % </a:t>
            </a:r>
            <a:r>
              <a:rPr lang="ru-RU" sz="1400" b="1" spc="-1" dirty="0">
                <a:solidFill>
                  <a:srgbClr val="000066"/>
                </a:solidFill>
                <a:ea typeface="+mn-ea"/>
                <a:cs typeface="+mn-cs"/>
              </a:rPr>
              <a:t>(</a:t>
            </a:r>
            <a:r>
              <a:rPr lang="en-US" sz="1400" b="1" spc="-1" dirty="0">
                <a:solidFill>
                  <a:srgbClr val="000066"/>
                </a:solidFill>
                <a:ea typeface="+mn-ea"/>
                <a:cs typeface="+mn-cs"/>
              </a:rPr>
              <a:t>n=13)</a:t>
            </a:r>
            <a:endParaRPr lang="ru-RU" sz="1400" b="1" spc="-1" dirty="0">
              <a:solidFill>
                <a:srgbClr val="083151"/>
              </a:solidFill>
              <a:ea typeface="+mn-ea"/>
              <a:cs typeface="+mn-cs"/>
            </a:endParaRPr>
          </a:p>
          <a:p>
            <a:pPr marL="343080" indent="-342720" eaLnBrk="1" fontAlgn="auto" hangingPunct="1">
              <a:spcBef>
                <a:spcPts val="281"/>
              </a:spcBef>
              <a:spcAft>
                <a:spcPts val="0"/>
              </a:spcAft>
              <a:buClr>
                <a:srgbClr val="000066"/>
              </a:buClr>
              <a:buFont typeface="Arial"/>
              <a:buChar char="•"/>
              <a:tabLst>
                <a:tab pos="0" algn="l"/>
              </a:tabLst>
              <a:defRPr/>
            </a:pPr>
            <a:r>
              <a:rPr lang="ru-RU" sz="1400" spc="-1" dirty="0">
                <a:solidFill>
                  <a:srgbClr val="000066"/>
                </a:solidFill>
                <a:ea typeface="+mn-ea"/>
                <a:cs typeface="+mn-cs"/>
              </a:rPr>
              <a:t>в группе с ЭТ </a:t>
            </a:r>
            <a:r>
              <a:rPr lang="ru-RU" sz="1400" spc="-1" dirty="0" smtClean="0">
                <a:solidFill>
                  <a:srgbClr val="000066"/>
                </a:solidFill>
                <a:ea typeface="+mn-ea"/>
                <a:cs typeface="+mn-cs"/>
              </a:rPr>
              <a:t>– 13,7±11,7 </a:t>
            </a:r>
            <a:r>
              <a:rPr lang="ru-RU" sz="1400" spc="-1" dirty="0">
                <a:solidFill>
                  <a:srgbClr val="000066"/>
                </a:solidFill>
                <a:ea typeface="+mn-ea"/>
                <a:cs typeface="+mn-cs"/>
              </a:rPr>
              <a:t>%</a:t>
            </a:r>
            <a:r>
              <a:rPr lang="en-US" sz="1400" spc="-1" dirty="0">
                <a:solidFill>
                  <a:srgbClr val="000066"/>
                </a:solidFill>
                <a:ea typeface="+mn-ea"/>
                <a:cs typeface="+mn-cs"/>
              </a:rPr>
              <a:t> </a:t>
            </a:r>
            <a:r>
              <a:rPr lang="en-US" sz="1400" b="1" spc="-1" dirty="0">
                <a:solidFill>
                  <a:srgbClr val="000066"/>
                </a:solidFill>
                <a:ea typeface="+mn-ea"/>
                <a:cs typeface="+mn-cs"/>
              </a:rPr>
              <a:t>(n=24)</a:t>
            </a:r>
            <a:r>
              <a:rPr lang="ru-RU" sz="1400" b="1" spc="-1" dirty="0">
                <a:solidFill>
                  <a:srgbClr val="000066"/>
                </a:solidFill>
                <a:ea typeface="+mn-ea"/>
                <a:cs typeface="+mn-cs"/>
              </a:rPr>
              <a:t>.</a:t>
            </a:r>
            <a:endParaRPr lang="ru-RU" sz="1400" b="1" spc="-1" dirty="0">
              <a:solidFill>
                <a:srgbClr val="083151"/>
              </a:solidFill>
              <a:ea typeface="+mn-ea"/>
              <a:cs typeface="+mn-cs"/>
            </a:endParaRPr>
          </a:p>
          <a:p>
            <a:pPr marL="343080" indent="-342720" eaLnBrk="1" fontAlgn="auto" hangingPunct="1">
              <a:spcBef>
                <a:spcPts val="281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1400" spc="-1" dirty="0">
                <a:solidFill>
                  <a:srgbClr val="C00000"/>
                </a:solidFill>
                <a:ea typeface="+mn-ea"/>
                <a:cs typeface="+mn-cs"/>
              </a:rPr>
              <a:t>Различия статистически значимы</a:t>
            </a:r>
            <a:r>
              <a:rPr lang="ru-RU" sz="1400" spc="-1" dirty="0">
                <a:solidFill>
                  <a:srgbClr val="000066"/>
                </a:solidFill>
                <a:ea typeface="+mn-ea"/>
                <a:cs typeface="+mn-cs"/>
              </a:rPr>
              <a:t>, (</a:t>
            </a:r>
            <a:r>
              <a:rPr lang="en-US" sz="1400" spc="-1" dirty="0">
                <a:solidFill>
                  <a:srgbClr val="000066"/>
                </a:solidFill>
                <a:ea typeface="+mn-ea"/>
                <a:cs typeface="+mn-cs"/>
              </a:rPr>
              <a:t>p</a:t>
            </a:r>
            <a:r>
              <a:rPr lang="ru-RU" sz="1400" spc="-1" dirty="0">
                <a:solidFill>
                  <a:srgbClr val="000066"/>
                </a:solidFill>
                <a:ea typeface="+mn-ea"/>
                <a:cs typeface="+mn-cs"/>
              </a:rPr>
              <a:t>=0,00063).</a:t>
            </a:r>
            <a:endParaRPr lang="ru-RU" sz="1400" b="1" spc="-1" dirty="0">
              <a:solidFill>
                <a:srgbClr val="083151"/>
              </a:solidFill>
              <a:ea typeface="+mn-ea"/>
              <a:cs typeface="+mn-cs"/>
            </a:endParaRPr>
          </a:p>
          <a:p>
            <a:pPr marL="343080" indent="-342720" eaLnBrk="1" fontAlgn="auto" hangingPunct="1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tabLst>
                <a:tab pos="0" algn="l"/>
              </a:tabLst>
              <a:defRPr/>
            </a:pPr>
            <a:endParaRPr lang="ru-RU" sz="1400" b="1" spc="-1" dirty="0">
              <a:solidFill>
                <a:srgbClr val="083151"/>
              </a:solidFill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832173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4"/>
            <a:ext cx="8833342" cy="784994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Лучевые реакции и повреждения </a:t>
            </a:r>
            <a:r>
              <a:rPr lang="ru-RU" sz="20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кожи, подкожной клетчатки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(RTOG/EORTC) после НТ и НФТ у больных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с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местными рецидивами РМЖ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69</a:t>
            </a:fld>
            <a:endParaRPr lang="ru-RU" dirty="0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BB4151A6-74ED-4AFB-96B2-7CC356B924FF}"/>
              </a:ext>
            </a:extLst>
          </p:cNvPr>
          <p:cNvSpPr txBox="1"/>
          <p:nvPr/>
        </p:nvSpPr>
        <p:spPr>
          <a:xfrm>
            <a:off x="346284" y="4065319"/>
            <a:ext cx="5211368" cy="1475873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marL="360" algn="ctr" eaLnBrk="1" fontAlgn="auto" hangingPunct="1">
              <a:spcBef>
                <a:spcPts val="281"/>
              </a:spcBef>
              <a:spcAft>
                <a:spcPts val="0"/>
              </a:spcAft>
              <a:buClr>
                <a:srgbClr val="083151"/>
              </a:buClr>
              <a:defRPr/>
            </a:pPr>
            <a:r>
              <a:rPr lang="ru-RU" spc="-1" dirty="0">
                <a:solidFill>
                  <a:srgbClr val="083151"/>
                </a:solidFill>
                <a:ea typeface="+mn-ea"/>
                <a:cs typeface="+mn-cs"/>
              </a:rPr>
              <a:t>Ранние </a:t>
            </a:r>
            <a:r>
              <a:rPr lang="ru-RU" spc="-1" dirty="0">
                <a:solidFill>
                  <a:srgbClr val="F82341"/>
                </a:solidFill>
                <a:ea typeface="+mn-ea"/>
                <a:cs typeface="+mn-cs"/>
              </a:rPr>
              <a:t>лучевые реакции </a:t>
            </a:r>
            <a:r>
              <a:rPr lang="ru-RU" spc="-1" dirty="0">
                <a:solidFill>
                  <a:srgbClr val="083151"/>
                </a:solidFill>
                <a:ea typeface="+mn-ea"/>
                <a:cs typeface="+mn-cs"/>
              </a:rPr>
              <a:t>кожи</a:t>
            </a:r>
            <a:r>
              <a:rPr lang="ru-RU" spc="-1" dirty="0">
                <a:solidFill>
                  <a:srgbClr val="F82341"/>
                </a:solidFill>
                <a:ea typeface="+mn-ea"/>
                <a:cs typeface="+mn-cs"/>
              </a:rPr>
              <a:t> </a:t>
            </a:r>
            <a:r>
              <a:rPr lang="en-US" spc="-1" dirty="0">
                <a:solidFill>
                  <a:srgbClr val="F82341"/>
                </a:solidFill>
                <a:ea typeface="+mn-ea"/>
                <a:cs typeface="+mn-cs"/>
              </a:rPr>
              <a:t>I – II </a:t>
            </a:r>
            <a:r>
              <a:rPr lang="ru-RU" spc="-1" dirty="0" smtClean="0">
                <a:solidFill>
                  <a:srgbClr val="F82341"/>
                </a:solidFill>
                <a:ea typeface="+mn-ea"/>
                <a:cs typeface="+mn-cs"/>
              </a:rPr>
              <a:t>ст</a:t>
            </a:r>
            <a:r>
              <a:rPr lang="ru-RU" spc="-1" dirty="0">
                <a:solidFill>
                  <a:srgbClr val="F82341"/>
                </a:solidFill>
                <a:ea typeface="+mn-ea"/>
                <a:cs typeface="+mn-cs"/>
              </a:rPr>
              <a:t>. </a:t>
            </a:r>
            <a:r>
              <a:rPr lang="ru-RU" spc="-1" dirty="0">
                <a:solidFill>
                  <a:srgbClr val="083151"/>
                </a:solidFill>
                <a:ea typeface="+mn-ea"/>
                <a:cs typeface="+mn-cs"/>
              </a:rPr>
              <a:t>наблюдались лишь у 22 (27,5 %) из 80 больных с местными рецидивами.</a:t>
            </a:r>
          </a:p>
        </p:txBody>
      </p:sp>
      <p:graphicFrame>
        <p:nvGraphicFramePr>
          <p:cNvPr id="9" name="Object 4">
            <a:extLst>
              <a:ext uri="{FF2B5EF4-FFF2-40B4-BE49-F238E27FC236}">
                <a16:creationId xmlns:a16="http://schemas.microsoft.com/office/drawing/2014/main" id="{3DAF47E3-6DC8-4F3A-9D0F-DDC3A42D73D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268385" y="1484313"/>
          <a:ext cx="6650567" cy="2665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96" r:id="rId3" imgW="4457832" imgH="2504982" progId="">
                  <p:embed/>
                </p:oleObj>
              </mc:Choice>
              <mc:Fallback>
                <p:oleObj r:id="rId3" imgW="4457832" imgH="2504982" progId="">
                  <p:embed/>
                  <p:pic>
                    <p:nvPicPr>
                      <p:cNvPr id="0" name="Picture 10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8385" y="1484313"/>
                        <a:ext cx="6650567" cy="2665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6">
            <a:extLst>
              <a:ext uri="{FF2B5EF4-FFF2-40B4-BE49-F238E27FC236}">
                <a16:creationId xmlns:a16="http://schemas.microsoft.com/office/drawing/2014/main" id="{7E01E72F-8498-45E3-9603-4A0B4EB1E155}"/>
              </a:ext>
            </a:extLst>
          </p:cNvPr>
          <p:cNvSpPr/>
          <p:nvPr/>
        </p:nvSpPr>
        <p:spPr>
          <a:xfrm>
            <a:off x="5792869" y="4165490"/>
            <a:ext cx="5038041" cy="1475873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Поздние осложнения со стороны кожи </a:t>
            </a:r>
            <a:r>
              <a:rPr lang="ru-RU" spc="-1" dirty="0">
                <a:solidFill>
                  <a:srgbClr val="17375E"/>
                </a:solidFill>
                <a:latin typeface="Arial" pitchFamily="34" charset="0"/>
                <a:cs typeface="Arial" pitchFamily="34" charset="0"/>
              </a:rPr>
              <a:t>диагностированы только</a:t>
            </a:r>
            <a:endParaRPr lang="ru-RU" spc="-1" dirty="0">
              <a:latin typeface="Arial" pitchFamily="34" charset="0"/>
              <a:cs typeface="Arial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17375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pc="-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 случае смешанной НФТ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pc="-1" dirty="0">
                <a:solidFill>
                  <a:srgbClr val="17375E"/>
                </a:solidFill>
                <a:latin typeface="Arial" pitchFamily="34" charset="0"/>
                <a:cs typeface="Arial" pitchFamily="34" charset="0"/>
              </a:rPr>
              <a:t>у 12 (15 %) из 80 больных с местными рецидивами РМЖ.</a:t>
            </a:r>
            <a:endParaRPr lang="ru-RU" spc="-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5" name="Диаграмма 6">
            <a:extLst>
              <a:ext uri="{FF2B5EF4-FFF2-40B4-BE49-F238E27FC236}">
                <a16:creationId xmlns:a16="http://schemas.microsoft.com/office/drawing/2014/main" id="{1E116F8D-6365-4A06-98A4-608B50860180}"/>
              </a:ext>
            </a:extLst>
          </p:cNvPr>
          <p:cNvGraphicFramePr>
            <a:graphicFrameLocks/>
          </p:cNvGraphicFramePr>
          <p:nvPr/>
        </p:nvGraphicFramePr>
        <p:xfrm>
          <a:off x="364067" y="1433514"/>
          <a:ext cx="5414433" cy="2765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97" name="Диаграмма" r:id="rId5" imgW="4072481" imgH="2767824" progId="">
                  <p:embed/>
                </p:oleObj>
              </mc:Choice>
              <mc:Fallback>
                <p:oleObj name="Диаграмма" r:id="rId5" imgW="4072481" imgH="2767824" progId="">
                  <p:embed/>
                  <p:pic>
                    <p:nvPicPr>
                      <p:cNvPr id="0" name="Picture 101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067" y="1433514"/>
                        <a:ext cx="5414433" cy="2765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699999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84" y="236283"/>
            <a:ext cx="8738339" cy="725617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/>
              <a:t>Лучевые реакции и повреждения </a:t>
            </a:r>
            <a:r>
              <a:rPr lang="ru-RU" sz="2000" dirty="0">
                <a:solidFill>
                  <a:srgbClr val="000066"/>
                </a:solidFill>
              </a:rPr>
              <a:t>легочной ткани </a:t>
            </a:r>
            <a:r>
              <a:rPr lang="ru-RU" sz="2000" dirty="0"/>
              <a:t>после НТ и НФТ  у больных с местными рецидивами РМЖ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70</a:t>
            </a:fld>
            <a:endParaRPr lang="ru-RU" dirty="0"/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246F4847-1DC5-493A-A003-2EC35F7AAE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758" y="1233581"/>
            <a:ext cx="5750983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8">
            <a:extLst>
              <a:ext uri="{FF2B5EF4-FFF2-40B4-BE49-F238E27FC236}">
                <a16:creationId xmlns:a16="http://schemas.microsoft.com/office/drawing/2014/main" id="{2F4376FA-B5AA-4D50-8A34-7B9CF705C845}"/>
              </a:ext>
            </a:extLst>
          </p:cNvPr>
          <p:cNvSpPr/>
          <p:nvPr/>
        </p:nvSpPr>
        <p:spPr>
          <a:xfrm>
            <a:off x="6294968" y="4127398"/>
            <a:ext cx="5712167" cy="1719017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marL="216000" indent="-216000" algn="ctr" eaLnBrk="1" fontAlgn="auto" hangingPunct="1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FF0000"/>
              </a:buClr>
              <a:buFont typeface="Arial"/>
              <a:buChar char="•"/>
              <a:defRPr/>
            </a:pPr>
            <a:r>
              <a:rPr lang="ru-RU" sz="1600" spc="-1" dirty="0">
                <a:latin typeface="Arial" pitchFamily="34" charset="0"/>
                <a:cs typeface="Arial" pitchFamily="34" charset="0"/>
              </a:rPr>
              <a:t>Лучевые пневмофиброзы диагностированы после НФТ у 14 (17,5 %) из 80 больных, преимущественно </a:t>
            </a:r>
            <a:r>
              <a:rPr lang="en-US" sz="1600" spc="-1" dirty="0">
                <a:latin typeface="Arial" pitchFamily="34" charset="0"/>
                <a:cs typeface="Arial" pitchFamily="34" charset="0"/>
              </a:rPr>
              <a:t>I</a:t>
            </a:r>
            <a:r>
              <a:rPr lang="ru-RU" sz="1600" spc="-1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1600" spc="-1" dirty="0">
                <a:latin typeface="Arial" pitchFamily="34" charset="0"/>
                <a:cs typeface="Arial" pitchFamily="34" charset="0"/>
              </a:rPr>
              <a:t>II</a:t>
            </a:r>
            <a:r>
              <a:rPr lang="ru-RU" sz="1600" spc="-1" dirty="0">
                <a:latin typeface="Arial" pitchFamily="34" charset="0"/>
                <a:cs typeface="Arial" pitchFamily="34" charset="0"/>
              </a:rPr>
              <a:t> степени.</a:t>
            </a:r>
          </a:p>
          <a:p>
            <a:pPr algn="ctr" eaLnBrk="1" fontAlgn="auto" hangingPunct="1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defRPr/>
            </a:pPr>
            <a:endParaRPr lang="ru-RU" sz="1600" spc="-1" dirty="0">
              <a:latin typeface="Arial" pitchFamily="34" charset="0"/>
              <a:cs typeface="Arial" pitchFamily="34" charset="0"/>
            </a:endParaRPr>
          </a:p>
          <a:p>
            <a:pPr marL="216000" indent="-216000" algn="ctr" eaLnBrk="1" fontAlgn="auto" hangingPunct="1">
              <a:lnSpc>
                <a:spcPct val="90000"/>
              </a:lnSpc>
              <a:spcBef>
                <a:spcPts val="281"/>
              </a:spcBef>
              <a:spcAft>
                <a:spcPts val="0"/>
              </a:spcAft>
              <a:buClr>
                <a:srgbClr val="000066"/>
              </a:buClr>
              <a:buFont typeface="Arial"/>
              <a:buChar char="•"/>
              <a:defRPr/>
            </a:pPr>
            <a:r>
              <a:rPr lang="ru-RU" sz="1600" spc="-1" dirty="0">
                <a:latin typeface="Arial" pitchFamily="34" charset="0"/>
                <a:cs typeface="Arial" pitchFamily="34" charset="0"/>
              </a:rPr>
              <a:t>Наибольшее количество лучевых пневмофиброзов наблюдалось при площади облучения быстрыми нейтронами от 200 см² - 300 см². </a:t>
            </a:r>
          </a:p>
        </p:txBody>
      </p:sp>
      <p:pic>
        <p:nvPicPr>
          <p:cNvPr id="12" name="Picture 6">
            <a:extLst>
              <a:ext uri="{FF2B5EF4-FFF2-40B4-BE49-F238E27FC236}">
                <a16:creationId xmlns:a16="http://schemas.microsoft.com/office/drawing/2014/main" id="{07B88FA6-AA79-4F27-B314-B09063CE8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70968" y="1233581"/>
            <a:ext cx="5736167" cy="270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51251751-ED9E-4E7C-8505-4F1386091D77}"/>
              </a:ext>
            </a:extLst>
          </p:cNvPr>
          <p:cNvSpPr txBox="1"/>
          <p:nvPr/>
        </p:nvSpPr>
        <p:spPr>
          <a:xfrm>
            <a:off x="288758" y="4127398"/>
            <a:ext cx="5712167" cy="2447925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lstStyle/>
          <a:p>
            <a:pPr marL="343080" indent="-342720" algn="ctr" eaLnBrk="1" fontAlgn="auto" hangingPunct="1">
              <a:spcBef>
                <a:spcPts val="281"/>
              </a:spcBef>
              <a:spcAft>
                <a:spcPts val="0"/>
              </a:spcAft>
              <a:buClr>
                <a:srgbClr val="FF0000"/>
              </a:buClr>
              <a:buFont typeface="Arial"/>
              <a:buChar char="•"/>
              <a:defRPr/>
            </a:pPr>
            <a:r>
              <a:rPr lang="ru-RU" sz="1600" spc="-1" dirty="0">
                <a:ea typeface="+mn-ea"/>
                <a:cs typeface="+mn-cs"/>
              </a:rPr>
              <a:t>Лучевые </a:t>
            </a:r>
            <a:r>
              <a:rPr lang="ru-RU" sz="1600" spc="-1" dirty="0" err="1">
                <a:ea typeface="+mn-ea"/>
                <a:cs typeface="+mn-cs"/>
              </a:rPr>
              <a:t>пневмониты</a:t>
            </a:r>
            <a:r>
              <a:rPr lang="ru-RU" sz="1600" spc="-1" dirty="0">
                <a:ea typeface="+mn-ea"/>
                <a:cs typeface="+mn-cs"/>
              </a:rPr>
              <a:t> после НТ и НФТ диагностированы у 26 (32,5 %) из 80 больных с местными рецидивами РМЖ.</a:t>
            </a:r>
          </a:p>
          <a:p>
            <a:pPr algn="ctr" eaLnBrk="1" fontAlgn="auto" hangingPunct="1">
              <a:spcBef>
                <a:spcPts val="281"/>
              </a:spcBef>
              <a:spcAft>
                <a:spcPts val="0"/>
              </a:spcAft>
              <a:defRPr/>
            </a:pPr>
            <a:endParaRPr lang="ru-RU" sz="1600" spc="-1" dirty="0">
              <a:ea typeface="+mn-ea"/>
              <a:cs typeface="+mn-cs"/>
            </a:endParaRPr>
          </a:p>
          <a:p>
            <a:pPr marL="343080" indent="-342720" algn="ctr" eaLnBrk="1" fontAlgn="auto" hangingPunct="1">
              <a:spcBef>
                <a:spcPts val="281"/>
              </a:spcBef>
              <a:spcAft>
                <a:spcPts val="0"/>
              </a:spcAft>
              <a:buClr>
                <a:srgbClr val="000066"/>
              </a:buClr>
              <a:buFont typeface="Arial"/>
              <a:buChar char="•"/>
              <a:defRPr/>
            </a:pPr>
            <a:r>
              <a:rPr lang="ru-RU" sz="1600" spc="-1" dirty="0">
                <a:ea typeface="+mn-ea"/>
                <a:cs typeface="+mn-cs"/>
              </a:rPr>
              <a:t>При проведении нейтронной терапии в самостоятельном варианте (в количестве 3-5 сеансов), лучевые </a:t>
            </a:r>
            <a:r>
              <a:rPr lang="ru-RU" sz="1600" spc="-1" dirty="0" err="1">
                <a:ea typeface="+mn-ea"/>
                <a:cs typeface="+mn-cs"/>
              </a:rPr>
              <a:t>пневмониты</a:t>
            </a:r>
            <a:r>
              <a:rPr lang="ru-RU" sz="1600" spc="-1" dirty="0">
                <a:ea typeface="+mn-ea"/>
                <a:cs typeface="+mn-cs"/>
              </a:rPr>
              <a:t> были преимущественно </a:t>
            </a:r>
            <a:r>
              <a:rPr lang="en-US" sz="1600" spc="-1" dirty="0">
                <a:ea typeface="+mn-ea"/>
                <a:cs typeface="+mn-cs"/>
              </a:rPr>
              <a:t>I</a:t>
            </a:r>
            <a:r>
              <a:rPr lang="ru-RU" sz="1600" spc="-1" dirty="0">
                <a:ea typeface="+mn-ea"/>
                <a:cs typeface="+mn-cs"/>
              </a:rPr>
              <a:t> степени, </a:t>
            </a:r>
          </a:p>
          <a:p>
            <a:pPr marL="343080" indent="-342720" algn="ctr" eaLnBrk="1" fontAlgn="auto" hangingPunct="1">
              <a:spcBef>
                <a:spcPts val="281"/>
              </a:spcBef>
              <a:spcAft>
                <a:spcPts val="0"/>
              </a:spcAft>
              <a:tabLst>
                <a:tab pos="0" algn="l"/>
              </a:tabLst>
              <a:defRPr/>
            </a:pPr>
            <a:r>
              <a:rPr lang="ru-RU" sz="1600" spc="-1" dirty="0">
                <a:ea typeface="+mn-ea"/>
                <a:cs typeface="+mn-cs"/>
              </a:rPr>
              <a:t>       без развития лучевых пневмофиброзов</a:t>
            </a:r>
            <a:r>
              <a:rPr lang="ru-RU" spc="-1" dirty="0">
                <a:ea typeface="+mn-ea"/>
                <a:cs typeface="+mn-cs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230301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Выводы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71</a:t>
            </a:fld>
            <a:endParaRPr lang="ru-RU" dirty="0"/>
          </a:p>
        </p:txBody>
      </p:sp>
      <p:sp>
        <p:nvSpPr>
          <p:cNvPr id="8" name="Объект 6">
            <a:extLst>
              <a:ext uri="{FF2B5EF4-FFF2-40B4-BE49-F238E27FC236}">
                <a16:creationId xmlns:a16="http://schemas.microsoft.com/office/drawing/2014/main" id="{0E0B5B4B-D484-4FE8-B0DC-A39106EBED3B}"/>
              </a:ext>
            </a:extLst>
          </p:cNvPr>
          <p:cNvSpPr txBox="1"/>
          <p:nvPr/>
        </p:nvSpPr>
        <p:spPr>
          <a:xfrm>
            <a:off x="288758" y="744624"/>
            <a:ext cx="11290434" cy="5562600"/>
          </a:xfrm>
          <a:prstGeom prst="rect">
            <a:avLst/>
          </a:prstGeom>
          <a:noFill/>
          <a:ln w="9360">
            <a:noFill/>
          </a:ln>
        </p:spPr>
        <p:txBody>
          <a:bodyPr anchor="ctr">
            <a:normAutofit fontScale="92500" lnSpcReduction="10000"/>
          </a:bodyPr>
          <a:lstStyle/>
          <a:p>
            <a:pPr marL="366713" indent="-285750" algn="just" eaLnBrk="1" fontAlgn="auto" hangingPunct="1">
              <a:buClr>
                <a:srgbClr val="083151"/>
              </a:buClr>
              <a:buFont typeface="Arial" panose="020B0604020202020204" pitchFamily="34" charset="0"/>
              <a:buChar char="•"/>
              <a:defRPr/>
            </a:pPr>
            <a:r>
              <a:rPr lang="ru-RU" sz="2000" spc="-1" dirty="0">
                <a:solidFill>
                  <a:srgbClr val="000066"/>
                </a:solidFill>
                <a:ea typeface="+mn-ea"/>
                <a:cs typeface="+mn-cs"/>
              </a:rPr>
              <a:t>Учитывая полученные в исследовании данные, можно сделать вывод о том, что </a:t>
            </a:r>
            <a:endParaRPr lang="ru-RU" sz="2000" spc="-1" dirty="0" smtClean="0">
              <a:solidFill>
                <a:srgbClr val="000066"/>
              </a:solidFill>
              <a:ea typeface="+mn-ea"/>
              <a:cs typeface="+mn-cs"/>
            </a:endParaRPr>
          </a:p>
          <a:p>
            <a:pPr marL="80963" algn="just" eaLnBrk="1" fontAlgn="auto" hangingPunct="1">
              <a:buClr>
                <a:srgbClr val="083151"/>
              </a:buClr>
              <a:defRPr/>
            </a:pPr>
            <a:r>
              <a:rPr lang="ru-RU" sz="2000" spc="-1" dirty="0" smtClean="0">
                <a:solidFill>
                  <a:srgbClr val="FF0000"/>
                </a:solidFill>
                <a:ea typeface="+mn-ea"/>
                <a:cs typeface="+mn-cs"/>
              </a:rPr>
              <a:t>нейтронная </a:t>
            </a:r>
            <a:r>
              <a:rPr lang="ru-RU" sz="2000" spc="-1" dirty="0">
                <a:solidFill>
                  <a:srgbClr val="FF0000"/>
                </a:solidFill>
                <a:ea typeface="+mn-ea"/>
                <a:cs typeface="+mn-cs"/>
              </a:rPr>
              <a:t>терапия показана</a:t>
            </a:r>
            <a:r>
              <a:rPr lang="ru-RU" sz="2000" spc="-1" dirty="0">
                <a:solidFill>
                  <a:srgbClr val="000066"/>
                </a:solidFill>
                <a:ea typeface="+mn-ea"/>
                <a:cs typeface="+mn-cs"/>
              </a:rPr>
              <a:t> в качестве компонента </a:t>
            </a:r>
            <a:r>
              <a:rPr lang="ru-RU" sz="2000" spc="-1" dirty="0">
                <a:solidFill>
                  <a:srgbClr val="FF0000"/>
                </a:solidFill>
                <a:ea typeface="+mn-ea"/>
                <a:cs typeface="+mn-cs"/>
              </a:rPr>
              <a:t>комбинированного лечения </a:t>
            </a:r>
            <a:r>
              <a:rPr lang="ru-RU" sz="2000" spc="-1" dirty="0">
                <a:solidFill>
                  <a:srgbClr val="000066"/>
                </a:solidFill>
                <a:ea typeface="+mn-ea"/>
                <a:cs typeface="+mn-cs"/>
              </a:rPr>
              <a:t>больным </a:t>
            </a:r>
            <a:r>
              <a:rPr lang="ru-RU" sz="2000" spc="-1" dirty="0">
                <a:solidFill>
                  <a:srgbClr val="FF0000"/>
                </a:solidFill>
                <a:ea typeface="+mn-ea"/>
                <a:cs typeface="+mn-cs"/>
              </a:rPr>
              <a:t>раком слюнных желез, полости носа и околоносовых пазух, </a:t>
            </a:r>
            <a:r>
              <a:rPr lang="ru-RU" sz="2000" spc="-1" dirty="0">
                <a:solidFill>
                  <a:srgbClr val="000066"/>
                </a:solidFill>
                <a:ea typeface="+mn-ea"/>
                <a:cs typeface="+mn-cs"/>
              </a:rPr>
              <a:t>так как увеличивает показатели общей и </a:t>
            </a:r>
            <a:r>
              <a:rPr lang="ru-RU" sz="2000" spc="-1" dirty="0" err="1">
                <a:solidFill>
                  <a:srgbClr val="000066"/>
                </a:solidFill>
                <a:ea typeface="+mn-ea"/>
                <a:cs typeface="+mn-cs"/>
              </a:rPr>
              <a:t>безрецидивной</a:t>
            </a:r>
            <a:r>
              <a:rPr lang="ru-RU" sz="2000" spc="-1" dirty="0">
                <a:solidFill>
                  <a:srgbClr val="000066"/>
                </a:solidFill>
                <a:ea typeface="+mn-ea"/>
                <a:cs typeface="+mn-cs"/>
              </a:rPr>
              <a:t> выживаемости больных.</a:t>
            </a:r>
          </a:p>
          <a:p>
            <a:pPr marL="80963" algn="just" eaLnBrk="1" fontAlgn="auto" hangingPunct="1">
              <a:buClr>
                <a:srgbClr val="083151"/>
              </a:buClr>
              <a:defRPr/>
            </a:pPr>
            <a:r>
              <a:rPr lang="ru-RU" sz="2000" spc="-1" dirty="0">
                <a:solidFill>
                  <a:srgbClr val="000066"/>
                </a:solidFill>
                <a:ea typeface="+mn-ea"/>
                <a:cs typeface="+mn-cs"/>
              </a:rPr>
              <a:t> </a:t>
            </a:r>
          </a:p>
          <a:p>
            <a:pPr marL="366713" indent="-285750" algn="just" eaLnBrk="1" fontAlgn="auto" hangingPunct="1">
              <a:buClr>
                <a:srgbClr val="083151"/>
              </a:buClr>
              <a:buFont typeface="Arial" panose="020B0604020202020204" pitchFamily="34" charset="0"/>
              <a:buChar char="•"/>
              <a:defRPr/>
            </a:pPr>
            <a:r>
              <a:rPr lang="ru-RU" sz="2000" spc="-1" dirty="0">
                <a:solidFill>
                  <a:srgbClr val="000066"/>
                </a:solidFill>
                <a:ea typeface="+mn-ea"/>
                <a:cs typeface="+mn-cs"/>
              </a:rPr>
              <a:t>Нейтронная терапия показана больным </a:t>
            </a:r>
            <a:r>
              <a:rPr lang="ru-RU" sz="2000" spc="-1" dirty="0">
                <a:solidFill>
                  <a:srgbClr val="FF0000"/>
                </a:solidFill>
                <a:ea typeface="+mn-ea"/>
                <a:cs typeface="+mn-cs"/>
              </a:rPr>
              <a:t>анапластическим раком щитовидной железы</a:t>
            </a:r>
            <a:r>
              <a:rPr lang="ru-RU" sz="2000" spc="-1" dirty="0">
                <a:solidFill>
                  <a:srgbClr val="000066"/>
                </a:solidFill>
                <a:ea typeface="+mn-ea"/>
                <a:cs typeface="+mn-cs"/>
              </a:rPr>
              <a:t>.</a:t>
            </a:r>
          </a:p>
          <a:p>
            <a:pPr marL="80963" algn="just" eaLnBrk="1" fontAlgn="auto" hangingPunct="1">
              <a:buClr>
                <a:srgbClr val="083151"/>
              </a:buClr>
              <a:defRPr/>
            </a:pPr>
            <a:endParaRPr lang="ru-RU" sz="2000" spc="-1" dirty="0">
              <a:solidFill>
                <a:srgbClr val="000066"/>
              </a:solidFill>
              <a:ea typeface="+mn-ea"/>
              <a:cs typeface="+mn-cs"/>
            </a:endParaRPr>
          </a:p>
          <a:p>
            <a:pPr marL="366713" indent="-285750" algn="just" eaLnBrk="1" fontAlgn="auto" hangingPunct="1">
              <a:buClr>
                <a:srgbClr val="083151"/>
              </a:buClr>
              <a:buFont typeface="Arial" panose="020B0604020202020204" pitchFamily="34" charset="0"/>
              <a:buChar char="•"/>
              <a:defRPr/>
            </a:pPr>
            <a:r>
              <a:rPr lang="ru-RU" sz="2000" spc="-1" dirty="0">
                <a:solidFill>
                  <a:srgbClr val="000066"/>
                </a:solidFill>
                <a:ea typeface="+mn-ea"/>
                <a:cs typeface="+mn-cs"/>
              </a:rPr>
              <a:t>При </a:t>
            </a:r>
            <a:r>
              <a:rPr lang="ru-RU" sz="2000" spc="-1" dirty="0">
                <a:solidFill>
                  <a:srgbClr val="FF0000"/>
                </a:solidFill>
                <a:ea typeface="+mn-ea"/>
                <a:cs typeface="+mn-cs"/>
              </a:rPr>
              <a:t>медуллярном и дифференцированных формах РЩЖ </a:t>
            </a:r>
            <a:r>
              <a:rPr lang="ru-RU" sz="2000" spc="-1" dirty="0">
                <a:solidFill>
                  <a:srgbClr val="000066"/>
                </a:solidFill>
                <a:ea typeface="+mn-ea"/>
                <a:cs typeface="+mn-cs"/>
              </a:rPr>
              <a:t>после условно-радикального оперативного вмешательства, </a:t>
            </a:r>
            <a:r>
              <a:rPr lang="ru-RU" sz="2000" spc="-1" dirty="0">
                <a:solidFill>
                  <a:srgbClr val="FF0000"/>
                </a:solidFill>
                <a:ea typeface="+mn-ea"/>
                <a:cs typeface="+mn-cs"/>
              </a:rPr>
              <a:t>нейтронно-фотонная терапия </a:t>
            </a:r>
            <a:r>
              <a:rPr lang="ru-RU" sz="2000" spc="-1" dirty="0">
                <a:solidFill>
                  <a:srgbClr val="000066"/>
                </a:solidFill>
                <a:ea typeface="+mn-ea"/>
                <a:cs typeface="+mn-cs"/>
              </a:rPr>
              <a:t>может применяться </a:t>
            </a:r>
            <a:r>
              <a:rPr lang="ru-RU" sz="2000" spc="-1" dirty="0">
                <a:solidFill>
                  <a:srgbClr val="FF0000"/>
                </a:solidFill>
                <a:ea typeface="+mn-ea"/>
                <a:cs typeface="+mn-cs"/>
              </a:rPr>
              <a:t>при отсутствии альтернативных методов </a:t>
            </a:r>
            <a:r>
              <a:rPr lang="ru-RU" sz="2000" spc="-1" dirty="0" err="1">
                <a:solidFill>
                  <a:srgbClr val="FF0000"/>
                </a:solidFill>
                <a:ea typeface="+mn-ea"/>
                <a:cs typeface="+mn-cs"/>
              </a:rPr>
              <a:t>адъювантного</a:t>
            </a:r>
            <a:r>
              <a:rPr lang="ru-RU" sz="2000" spc="-1" dirty="0">
                <a:solidFill>
                  <a:srgbClr val="FF0000"/>
                </a:solidFill>
                <a:ea typeface="+mn-ea"/>
                <a:cs typeface="+mn-cs"/>
              </a:rPr>
              <a:t> лечения.</a:t>
            </a:r>
          </a:p>
          <a:p>
            <a:pPr marL="80963" algn="just" eaLnBrk="1" fontAlgn="auto" hangingPunct="1">
              <a:buClr>
                <a:srgbClr val="083151"/>
              </a:buClr>
              <a:defRPr/>
            </a:pPr>
            <a:endParaRPr lang="ru-RU" sz="2000" spc="-1" dirty="0">
              <a:solidFill>
                <a:srgbClr val="000066"/>
              </a:solidFill>
              <a:ea typeface="+mn-ea"/>
              <a:cs typeface="+mn-cs"/>
            </a:endParaRPr>
          </a:p>
          <a:p>
            <a:pPr marL="343080" indent="-342720" algn="just" eaLnBrk="1" fontAlgn="auto" hangingPunct="1">
              <a:lnSpc>
                <a:spcPct val="120000"/>
              </a:lnSpc>
              <a:spcBef>
                <a:spcPts val="479"/>
              </a:spcBef>
              <a:spcAft>
                <a:spcPts val="0"/>
              </a:spcAft>
              <a:buClr>
                <a:srgbClr val="17375E"/>
              </a:buClr>
              <a:buFont typeface="Arial"/>
              <a:buChar char="•"/>
              <a:defRPr/>
            </a:pPr>
            <a:r>
              <a:rPr lang="ru-RU" sz="2000" spc="-1" dirty="0" smtClean="0">
                <a:solidFill>
                  <a:srgbClr val="000066"/>
                </a:solidFill>
              </a:rPr>
              <a:t>Нейтронная терапия </a:t>
            </a:r>
            <a:r>
              <a:rPr lang="ru-RU" sz="2000" spc="-1" dirty="0" smtClean="0">
                <a:solidFill>
                  <a:srgbClr val="FF0000"/>
                </a:solidFill>
              </a:rPr>
              <a:t>показана</a:t>
            </a:r>
            <a:r>
              <a:rPr lang="ru-RU" sz="2000" spc="-1" dirty="0" smtClean="0">
                <a:solidFill>
                  <a:srgbClr val="000066"/>
                </a:solidFill>
              </a:rPr>
              <a:t> больным с </a:t>
            </a:r>
            <a:r>
              <a:rPr lang="ru-RU" sz="2000" spc="-1" dirty="0" smtClean="0">
                <a:solidFill>
                  <a:srgbClr val="FF0000"/>
                </a:solidFill>
              </a:rPr>
              <a:t>местно-распространенными формами РМЖ </a:t>
            </a:r>
            <a:r>
              <a:rPr lang="ru-RU" sz="2000" spc="-1" dirty="0" smtClean="0">
                <a:solidFill>
                  <a:srgbClr val="FF0000"/>
                </a:solidFill>
              </a:rPr>
              <a:t>с </a:t>
            </a:r>
            <a:r>
              <a:rPr lang="ru-RU" sz="2000" spc="-1" dirty="0" smtClean="0">
                <a:solidFill>
                  <a:srgbClr val="FF0000"/>
                </a:solidFill>
              </a:rPr>
              <a:t>наличием дополнительных неблагоприятных факторов прогноза </a:t>
            </a:r>
            <a:r>
              <a:rPr lang="ru-RU" sz="2000" spc="-1" dirty="0" smtClean="0">
                <a:solidFill>
                  <a:srgbClr val="000066"/>
                </a:solidFill>
              </a:rPr>
              <a:t>(прорастание опухоли в дерму; </a:t>
            </a:r>
            <a:r>
              <a:rPr lang="ru-RU" sz="2000" spc="-1" dirty="0" err="1" smtClean="0">
                <a:solidFill>
                  <a:srgbClr val="000066"/>
                </a:solidFill>
              </a:rPr>
              <a:t>ангиолимфатическая</a:t>
            </a:r>
            <a:r>
              <a:rPr lang="ru-RU" sz="2000" spc="-1" dirty="0" smtClean="0">
                <a:solidFill>
                  <a:srgbClr val="000066"/>
                </a:solidFill>
              </a:rPr>
              <a:t> инвазия; 3 степень злокачественности; </a:t>
            </a:r>
            <a:r>
              <a:rPr lang="ru-RU" sz="2000" spc="-1" dirty="0" err="1" smtClean="0">
                <a:solidFill>
                  <a:srgbClr val="000066"/>
                </a:solidFill>
              </a:rPr>
              <a:t>триплнегативный</a:t>
            </a:r>
            <a:r>
              <a:rPr lang="ru-RU" sz="2000" spc="-1" dirty="0" smtClean="0">
                <a:solidFill>
                  <a:srgbClr val="000066"/>
                </a:solidFill>
              </a:rPr>
              <a:t> подтип опухоли; подтип с </a:t>
            </a:r>
            <a:r>
              <a:rPr lang="ru-RU" sz="2000" spc="-1" dirty="0" err="1" smtClean="0">
                <a:solidFill>
                  <a:srgbClr val="000066"/>
                </a:solidFill>
              </a:rPr>
              <a:t>гиперэкспрессией</a:t>
            </a:r>
            <a:r>
              <a:rPr lang="ru-RU" sz="2000" spc="-1" dirty="0" smtClean="0">
                <a:solidFill>
                  <a:srgbClr val="000066"/>
                </a:solidFill>
              </a:rPr>
              <a:t> </a:t>
            </a:r>
            <a:r>
              <a:rPr lang="en-US" sz="2000" spc="-1" dirty="0" err="1" smtClean="0">
                <a:solidFill>
                  <a:srgbClr val="000066"/>
                </a:solidFill>
              </a:rPr>
              <a:t>HeR</a:t>
            </a:r>
            <a:r>
              <a:rPr lang="ru-RU" sz="2000" spc="-1" dirty="0" smtClean="0">
                <a:solidFill>
                  <a:srgbClr val="000066"/>
                </a:solidFill>
              </a:rPr>
              <a:t> 2-</a:t>
            </a:r>
            <a:r>
              <a:rPr lang="en-US" sz="2000" spc="-1" dirty="0" err="1" smtClean="0">
                <a:solidFill>
                  <a:srgbClr val="000066"/>
                </a:solidFill>
              </a:rPr>
              <a:t>neu</a:t>
            </a:r>
            <a:r>
              <a:rPr lang="ru-RU" sz="2000" spc="-1" dirty="0" smtClean="0">
                <a:solidFill>
                  <a:srgbClr val="000066"/>
                </a:solidFill>
              </a:rPr>
              <a:t>).</a:t>
            </a:r>
          </a:p>
          <a:p>
            <a:pPr marL="366713" indent="-285750" algn="just" eaLnBrk="1" fontAlgn="auto" hangingPunct="1">
              <a:buClr>
                <a:srgbClr val="083151"/>
              </a:buClr>
              <a:defRPr/>
            </a:pPr>
            <a:endParaRPr lang="ru-RU" sz="2000" spc="-1" dirty="0" smtClean="0">
              <a:solidFill>
                <a:srgbClr val="000066"/>
              </a:solidFill>
            </a:endParaRPr>
          </a:p>
          <a:p>
            <a:pPr marL="366713" indent="-285750" algn="just" eaLnBrk="1" fontAlgn="auto" hangingPunct="1">
              <a:buClr>
                <a:srgbClr val="083151"/>
              </a:buClr>
              <a:buFont typeface="Arial" panose="020B0604020202020204" pitchFamily="34" charset="0"/>
              <a:buChar char="•"/>
              <a:defRPr/>
            </a:pPr>
            <a:r>
              <a:rPr lang="ru-RU" sz="2000" spc="-1" dirty="0" smtClean="0">
                <a:solidFill>
                  <a:srgbClr val="000066"/>
                </a:solidFill>
              </a:rPr>
              <a:t> </a:t>
            </a:r>
            <a:r>
              <a:rPr lang="ru-RU" sz="2000" spc="-1" dirty="0" smtClean="0">
                <a:solidFill>
                  <a:srgbClr val="FF0000"/>
                </a:solidFill>
              </a:rPr>
              <a:t>Нейтронная и нейтронно-фотонная терапия </a:t>
            </a:r>
            <a:r>
              <a:rPr lang="ru-RU" sz="2000" spc="-1" dirty="0" smtClean="0">
                <a:solidFill>
                  <a:srgbClr val="000066"/>
                </a:solidFill>
              </a:rPr>
              <a:t>показана больным с </a:t>
            </a:r>
            <a:r>
              <a:rPr lang="ru-RU" sz="2000" spc="-1" dirty="0" smtClean="0">
                <a:solidFill>
                  <a:srgbClr val="FF0000"/>
                </a:solidFill>
              </a:rPr>
              <a:t>местно-распространенными, радиорезистентными рецидивами РМЖ, </a:t>
            </a:r>
            <a:r>
              <a:rPr lang="ru-RU" sz="2000" spc="-1" dirty="0" smtClean="0">
                <a:solidFill>
                  <a:srgbClr val="000066"/>
                </a:solidFill>
              </a:rPr>
              <a:t>нередко </a:t>
            </a:r>
            <a:r>
              <a:rPr lang="ru-RU" sz="2000" spc="-1" dirty="0" smtClean="0">
                <a:solidFill>
                  <a:srgbClr val="FF0000"/>
                </a:solidFill>
              </a:rPr>
              <a:t>являясь единственным эффективным методом лечения. </a:t>
            </a:r>
          </a:p>
          <a:p>
            <a:pPr marL="366713" indent="-285750" algn="just" eaLnBrk="1" fontAlgn="auto" hangingPunct="1">
              <a:buClr>
                <a:srgbClr val="083151"/>
              </a:buClr>
              <a:buFont typeface="Arial" panose="020B0604020202020204" pitchFamily="34" charset="0"/>
              <a:buChar char="•"/>
              <a:defRPr/>
            </a:pPr>
            <a:endParaRPr lang="ru-RU" sz="2000" spc="-1" dirty="0">
              <a:solidFill>
                <a:srgbClr val="000066"/>
              </a:solidFill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0022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-1" dirty="0">
                <a:latin typeface="+mj-lt"/>
                <a:ea typeface="+mn-ea"/>
                <a:cs typeface="+mn-cs"/>
              </a:rPr>
              <a:t>ПЕРСПЕКТИВЫ</a:t>
            </a:r>
            <a:endParaRPr lang="ru-RU" sz="2400" spc="-1" dirty="0">
              <a:latin typeface="+mj-lt"/>
              <a:ea typeface="+mn-ea"/>
              <a:cs typeface="+mn-cs"/>
            </a:endParaRP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72</a:t>
            </a:fld>
            <a:endParaRPr lang="ru-RU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3693707" y="904263"/>
            <a:ext cx="5554697" cy="1500223"/>
            <a:chOff x="1774171" y="3489"/>
            <a:chExt cx="5554697" cy="1500223"/>
          </a:xfrm>
          <a:scene3d>
            <a:camera prst="orthographicFront"/>
            <a:lightRig rig="flat" dir="t"/>
          </a:scene3d>
        </p:grpSpPr>
        <p:sp>
          <p:nvSpPr>
            <p:cNvPr id="17" name="Пятиугольник 16"/>
            <p:cNvSpPr/>
            <p:nvPr/>
          </p:nvSpPr>
          <p:spPr>
            <a:xfrm rot="10800000">
              <a:off x="1774171" y="3489"/>
              <a:ext cx="5554697" cy="1500223"/>
            </a:xfrm>
            <a:prstGeom prst="homePlat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Пятиугольник 4"/>
            <p:cNvSpPr/>
            <p:nvPr/>
          </p:nvSpPr>
          <p:spPr>
            <a:xfrm rot="21600000">
              <a:off x="2149229" y="3489"/>
              <a:ext cx="5179639" cy="150022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61557" tIns="53340" rIns="99568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/>
                <a:t>Модернизация пучка быстрых нейтронов НИИ ЯФ ТПУ для обеспечения более высоких показателей </a:t>
              </a:r>
              <a:r>
                <a:rPr lang="ru-RU" sz="1400" kern="1200" dirty="0" err="1" smtClean="0"/>
                <a:t>конформности</a:t>
              </a:r>
              <a:r>
                <a:rPr lang="ru-RU" sz="1400" kern="1200" dirty="0" smtClean="0"/>
                <a:t>, расширение спектра показаний к проведению нейтронной терапии</a:t>
              </a:r>
              <a:endParaRPr lang="ru-RU" sz="1400" kern="1200" dirty="0"/>
            </a:p>
          </p:txBody>
        </p:sp>
      </p:grpSp>
      <p:sp>
        <p:nvSpPr>
          <p:cNvPr id="8" name="Овал 7"/>
          <p:cNvSpPr/>
          <p:nvPr/>
        </p:nvSpPr>
        <p:spPr>
          <a:xfrm>
            <a:off x="2943595" y="904263"/>
            <a:ext cx="1500223" cy="1500223"/>
          </a:xfrm>
          <a:prstGeom prst="ellipse">
            <a:avLst/>
          </a:prstGeom>
          <a:blipFill rotWithShape="0">
            <a:blip r:embed="rId2" cstate="print"/>
            <a:stretch>
              <a:fillRect/>
            </a:stretch>
          </a:blipFill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9" name="Группа 8"/>
          <p:cNvGrpSpPr/>
          <p:nvPr/>
        </p:nvGrpSpPr>
        <p:grpSpPr>
          <a:xfrm>
            <a:off x="3693707" y="2852314"/>
            <a:ext cx="5554697" cy="1500223"/>
            <a:chOff x="1774171" y="1951540"/>
            <a:chExt cx="5554697" cy="1500223"/>
          </a:xfrm>
          <a:scene3d>
            <a:camera prst="orthographicFront"/>
            <a:lightRig rig="flat" dir="t"/>
          </a:scene3d>
        </p:grpSpPr>
        <p:sp>
          <p:nvSpPr>
            <p:cNvPr id="15" name="Пятиугольник 14"/>
            <p:cNvSpPr/>
            <p:nvPr/>
          </p:nvSpPr>
          <p:spPr>
            <a:xfrm rot="10800000">
              <a:off x="1774171" y="1951540"/>
              <a:ext cx="5554697" cy="1500223"/>
            </a:xfrm>
            <a:prstGeom prst="homePlat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Пятиугольник 7"/>
            <p:cNvSpPr/>
            <p:nvPr/>
          </p:nvSpPr>
          <p:spPr>
            <a:xfrm rot="21600000">
              <a:off x="2149229" y="1951540"/>
              <a:ext cx="5179639" cy="150022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61557" tIns="53340" rIns="99568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/>
                <a:t>На стадии доработки - переход от 2</a:t>
              </a:r>
              <a:r>
                <a:rPr lang="en-US" sz="1400" kern="1200" dirty="0" smtClean="0"/>
                <a:t>D</a:t>
              </a:r>
              <a:r>
                <a:rPr lang="ru-RU" sz="1400" kern="1200" dirty="0" smtClean="0"/>
                <a:t> планирования к 3</a:t>
              </a:r>
              <a:r>
                <a:rPr lang="en-US" sz="1400" kern="1200" dirty="0" smtClean="0"/>
                <a:t>D</a:t>
              </a:r>
              <a:r>
                <a:rPr lang="ru-RU" sz="1400" kern="1200" dirty="0" smtClean="0"/>
                <a:t> планированию на базе КТ, МРТ сканов, а также с применением ОФЭКТ</a:t>
              </a:r>
              <a:endParaRPr lang="ru-RU" sz="1400" kern="1200" dirty="0"/>
            </a:p>
          </p:txBody>
        </p:sp>
      </p:grpSp>
      <p:sp>
        <p:nvSpPr>
          <p:cNvPr id="10" name="Овал 9"/>
          <p:cNvSpPr/>
          <p:nvPr/>
        </p:nvSpPr>
        <p:spPr>
          <a:xfrm>
            <a:off x="2943595" y="2852314"/>
            <a:ext cx="1500223" cy="1500223"/>
          </a:xfrm>
          <a:prstGeom prst="ellipse">
            <a:avLst/>
          </a:prstGeom>
          <a:blipFill rotWithShape="0">
            <a:blip r:embed="rId3" cstate="print"/>
            <a:stretch>
              <a:fillRect/>
            </a:stretch>
          </a:blipFill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1" name="Группа 10"/>
          <p:cNvGrpSpPr/>
          <p:nvPr/>
        </p:nvGrpSpPr>
        <p:grpSpPr>
          <a:xfrm>
            <a:off x="3693707" y="4800365"/>
            <a:ext cx="5554697" cy="1500223"/>
            <a:chOff x="1774171" y="3899591"/>
            <a:chExt cx="5554697" cy="1500223"/>
          </a:xfrm>
          <a:scene3d>
            <a:camera prst="orthographicFront"/>
            <a:lightRig rig="flat" dir="t"/>
          </a:scene3d>
        </p:grpSpPr>
        <p:sp>
          <p:nvSpPr>
            <p:cNvPr id="13" name="Пятиугольник 12"/>
            <p:cNvSpPr/>
            <p:nvPr/>
          </p:nvSpPr>
          <p:spPr>
            <a:xfrm rot="10800000">
              <a:off x="1774171" y="3899591"/>
              <a:ext cx="5554697" cy="1500223"/>
            </a:xfrm>
            <a:prstGeom prst="homePlat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Пятиугольник 10"/>
            <p:cNvSpPr/>
            <p:nvPr/>
          </p:nvSpPr>
          <p:spPr>
            <a:xfrm rot="21600000">
              <a:off x="2149229" y="3899591"/>
              <a:ext cx="5179639" cy="150022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61557" tIns="53340" rIns="99568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/>
                <a:t>Разработка программного обеспечения для проведения расчетов параметров облучения с переходом от ВДФ модели к ЛКМ и учетом не только предписанной поглощенной дозы, но и распределения дозы по объему мишени с информацией ГДО (гистограмма доза-объем), </a:t>
              </a:r>
              <a:r>
                <a:rPr lang="ru-RU" sz="1400" kern="1200" dirty="0" err="1" smtClean="0"/>
                <a:t>радиочувствительности</a:t>
              </a:r>
              <a:r>
                <a:rPr lang="ru-RU" sz="1400" kern="1200" dirty="0" smtClean="0"/>
                <a:t> конкретного </a:t>
              </a:r>
              <a:r>
                <a:rPr lang="ru-RU" sz="1400" kern="1200" dirty="0" err="1" smtClean="0"/>
                <a:t>гистотипа</a:t>
              </a:r>
              <a:r>
                <a:rPr lang="ru-RU" sz="1400" kern="1200" dirty="0" smtClean="0"/>
                <a:t> опухоли и т.д.</a:t>
              </a:r>
              <a:endParaRPr lang="ru-RU" sz="1400" kern="1200" dirty="0"/>
            </a:p>
          </p:txBody>
        </p:sp>
      </p:grpSp>
      <p:sp>
        <p:nvSpPr>
          <p:cNvPr id="12" name="Овал 11"/>
          <p:cNvSpPr/>
          <p:nvPr/>
        </p:nvSpPr>
        <p:spPr>
          <a:xfrm>
            <a:off x="2943595" y="4800365"/>
            <a:ext cx="1500223" cy="1500223"/>
          </a:xfrm>
          <a:prstGeom prst="ellipse">
            <a:avLst/>
          </a:prstGeom>
          <a:blipFill rotWithShape="0">
            <a:blip r:embed="rId4" cstate="print"/>
            <a:stretch>
              <a:fillRect/>
            </a:stretch>
          </a:blipFill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93226619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346284" y="904782"/>
            <a:ext cx="11499432" cy="3257644"/>
          </a:xfrm>
        </p:spPr>
        <p:txBody>
          <a:bodyPr/>
          <a:lstStyle/>
          <a:p>
            <a:pPr>
              <a:defRPr/>
            </a:pP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6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мировой практике радиационной терапии для контроля качества и оптимизации все шире применяются макроскопические радиобиологические  критерии: вероятность контроля опухоли (</a:t>
            </a:r>
            <a:r>
              <a:rPr lang="ru-RU" sz="16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Тumor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Probability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ТСР) и вероятность осложнения нормальных тканей (</a:t>
            </a:r>
            <a:r>
              <a:rPr lang="ru-RU" sz="16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Normal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Tissue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Complication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Probability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NTCP),  позволяющих количественно оценить исход радиационного лечения, и на этой основе выбрать оптимальную схему облучения пациента (</a:t>
            </a:r>
            <a:r>
              <a:rPr lang="ru-RU" sz="16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Allen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ГЛ Х., 2012; </a:t>
            </a:r>
            <a:r>
              <a:rPr lang="ru-RU" sz="16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Chapman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Ј. D., 2016). </a:t>
            </a:r>
            <a:endParaRPr lang="en-US" sz="1600" b="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Модели расчета ТСР включают параметры, определяющие персонализированный подход к планированию лечения: тип, стадии и объем опухоли, плотность </a:t>
            </a:r>
            <a:r>
              <a:rPr lang="ru-RU" sz="16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клоногенов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параметры радиочувствительности опухоли по LQ модели (α, α/β); параметры, определяющие  </a:t>
            </a:r>
            <a:r>
              <a:rPr lang="ru-RU" sz="1600" b="0" dirty="0" err="1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оксигенацию</a:t>
            </a:r>
            <a:r>
              <a:rPr lang="ru-RU" sz="1600" b="0" dirty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скорость пролиферации</a:t>
            </a:r>
            <a:r>
              <a:rPr lang="ru-RU" sz="1600" b="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defRPr/>
            </a:pPr>
            <a:endParaRPr lang="ru-RU" sz="1600" b="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1600" b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Необходимо отметить, что данные радиобиологические критерии (впервые в РФ) в применены для оценки эффективности стандартной фотонной терапии (Сухих Е.С., 2023), в то время как для нейтронной терапии ранее не использовались. </a:t>
            </a:r>
          </a:p>
          <a:p>
            <a:pPr>
              <a:defRPr/>
            </a:pP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243" name="Прямоугольник 3"/>
          <p:cNvSpPr>
            <a:spLocks noChangeArrowheads="1"/>
          </p:cNvSpPr>
          <p:nvPr/>
        </p:nvSpPr>
        <p:spPr bwMode="auto">
          <a:xfrm>
            <a:off x="859971" y="223842"/>
            <a:ext cx="81751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2000" b="1" dirty="0">
                <a:solidFill>
                  <a:srgbClr val="C00000"/>
                </a:solidFill>
              </a:rPr>
              <a:t>ПЕРСПЕКТИВЫ дальнейшего развития нейтронной терапии</a:t>
            </a:r>
          </a:p>
        </p:txBody>
      </p:sp>
      <p:sp>
        <p:nvSpPr>
          <p:cNvPr id="138244" name="Прямоугольник 4"/>
          <p:cNvSpPr>
            <a:spLocks noChangeArrowheads="1"/>
          </p:cNvSpPr>
          <p:nvPr/>
        </p:nvSpPr>
        <p:spPr bwMode="auto">
          <a:xfrm>
            <a:off x="346284" y="4162426"/>
            <a:ext cx="1141028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600" dirty="0" smtClean="0"/>
              <a:t>В </a:t>
            </a:r>
            <a:r>
              <a:rPr lang="ru-RU" altLang="ru-RU" sz="1600" dirty="0"/>
              <a:t>2025 г. сотрудниками НИ ТПУ и Технологического </a:t>
            </a:r>
            <a:r>
              <a:rPr lang="ru-RU" altLang="ru-RU" sz="1600" dirty="0" err="1"/>
              <a:t>референсного</a:t>
            </a:r>
            <a:r>
              <a:rPr lang="ru-RU" altLang="ru-RU" sz="1600" dirty="0"/>
              <a:t> центра ионизирующего излучения в радиологии, лучевой терапии и ядерной Медицине Инженерной школы ядерных технологий ТПУ  создан и утвержден проект «Методы повышения эффективности фотонной и нейтронной лучевой терапии» (Паспорт проекта Приоритет-2030-ИЗ-042-198-2025). </a:t>
            </a:r>
            <a:r>
              <a:rPr lang="ru-RU" altLang="ru-RU" sz="1600" dirty="0" smtClean="0"/>
              <a:t>Авторы</a:t>
            </a:r>
            <a:r>
              <a:rPr lang="ru-RU" altLang="ru-RU" sz="1600" dirty="0"/>
              <a:t>: Сухих Е.С., Чернов В.И., Степанов И.Б., </a:t>
            </a:r>
            <a:r>
              <a:rPr lang="ru-RU" altLang="ru-RU" sz="1600" dirty="0" err="1"/>
              <a:t>Долматов</a:t>
            </a:r>
            <a:r>
              <a:rPr lang="ru-RU" altLang="ru-RU" sz="1600" dirty="0"/>
              <a:t> О.Ю.</a:t>
            </a:r>
          </a:p>
        </p:txBody>
      </p:sp>
    </p:spTree>
    <p:extLst>
      <p:ext uri="{BB962C8B-B14F-4D97-AF65-F5344CB8AC3E}">
        <p14:creationId xmlns:p14="http://schemas.microsoft.com/office/powerpoint/2010/main" val="167997497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spc="-1" dirty="0" smtClean="0">
                <a:latin typeface="+mj-lt"/>
                <a:ea typeface="+mn-ea"/>
                <a:cs typeface="+mn-cs"/>
              </a:rPr>
              <a:t>Публикации и Результаты интеллектуальной </a:t>
            </a:r>
            <a:r>
              <a:rPr lang="ru-RU" sz="2400" spc="-1" dirty="0">
                <a:latin typeface="+mj-lt"/>
                <a:ea typeface="+mn-ea"/>
                <a:cs typeface="+mn-cs"/>
              </a:rPr>
              <a:t>деятельности</a:t>
            </a: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74</a:t>
            </a:fld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D255B8-EC97-4ECC-9E2F-59545D8162C3}"/>
              </a:ext>
            </a:extLst>
          </p:cNvPr>
          <p:cNvSpPr txBox="1"/>
          <p:nvPr/>
        </p:nvSpPr>
        <p:spPr>
          <a:xfrm>
            <a:off x="590349" y="935723"/>
            <a:ext cx="110113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1800" spc="-1" dirty="0">
                <a:cs typeface="Calibri" pitchFamily="34" charset="0"/>
              </a:rPr>
              <a:t>Получено свыше 50 патентов РФ по применению нейтронной и нейтронно-фотонной терапии у больных ЗНО различных локализаций, издано </a:t>
            </a:r>
            <a:r>
              <a:rPr lang="ru-RU" sz="1800" spc="-1" dirty="0" smtClean="0">
                <a:cs typeface="Calibri" pitchFamily="34" charset="0"/>
              </a:rPr>
              <a:t>4 </a:t>
            </a:r>
            <a:r>
              <a:rPr lang="ru-RU" sz="1800" spc="-1" dirty="0">
                <a:cs typeface="Calibri" pitchFamily="34" charset="0"/>
              </a:rPr>
              <a:t>монографии.</a:t>
            </a:r>
          </a:p>
        </p:txBody>
      </p:sp>
      <p:pic>
        <p:nvPicPr>
          <p:cNvPr id="8" name="Picture 10">
            <a:extLst>
              <a:ext uri="{FF2B5EF4-FFF2-40B4-BE49-F238E27FC236}">
                <a16:creationId xmlns:a16="http://schemas.microsoft.com/office/drawing/2014/main" id="{B236885B-12B3-491E-8F65-2A147D961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44533" y="1949452"/>
            <a:ext cx="7247467" cy="437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5">
            <a:extLst>
              <a:ext uri="{FF2B5EF4-FFF2-40B4-BE49-F238E27FC236}">
                <a16:creationId xmlns:a16="http://schemas.microsoft.com/office/drawing/2014/main" id="{50D8473E-58B2-4CE4-84A2-D185E0FC5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9017" y="1694154"/>
            <a:ext cx="2200948" cy="24055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8" descr="6">
            <a:extLst>
              <a:ext uri="{FF2B5EF4-FFF2-40B4-BE49-F238E27FC236}">
                <a16:creationId xmlns:a16="http://schemas.microsoft.com/office/drawing/2014/main" id="{4C27B46D-6410-4185-9AE0-CF995D9C9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3241" y="4226504"/>
            <a:ext cx="2100424" cy="24395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10" descr="нейтрон">
            <a:extLst>
              <a:ext uri="{FF2B5EF4-FFF2-40B4-BE49-F238E27FC236}">
                <a16:creationId xmlns:a16="http://schemas.microsoft.com/office/drawing/2014/main" id="{3B5E24B4-EC90-4250-877E-7B5F2A249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24343" y="1709595"/>
            <a:ext cx="2166445" cy="2282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Picture 2">
            <a:extLst>
              <a:ext uri="{FF2B5EF4-FFF2-40B4-BE49-F238E27FC236}">
                <a16:creationId xmlns:a16="http://schemas.microsoft.com/office/drawing/2014/main" id="{9B2A126E-F53B-402C-A7BB-8AA569F166FE}"/>
              </a:ext>
            </a:extLst>
          </p:cNvPr>
          <p:cNvSpPr/>
          <p:nvPr/>
        </p:nvSpPr>
        <p:spPr>
          <a:xfrm>
            <a:off x="2812471" y="4172240"/>
            <a:ext cx="2050474" cy="2549235"/>
          </a:xfrm>
          <a:prstGeom prst="roundRect">
            <a:avLst>
              <a:gd name="adj" fmla="val 8594"/>
            </a:avLst>
          </a:prstGeom>
          <a:blipFill rotWithShape="0">
            <a:blip r:embed="rId6" cstate="screen"/>
            <a:srcRect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19991022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25">
            <a:extLst>
              <a:ext uri="{FF2B5EF4-FFF2-40B4-BE49-F238E27FC236}">
                <a16:creationId xmlns:a16="http://schemas.microsoft.com/office/drawing/2014/main" id="{64A181BC-0533-4900-8429-A8C8BF387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spc="-1" dirty="0" smtClean="0">
                <a:latin typeface="+mj-lt"/>
                <a:ea typeface="+mn-ea"/>
                <a:cs typeface="+mn-cs"/>
              </a:rPr>
              <a:t>признание</a:t>
            </a:r>
            <a:endParaRPr lang="ru-RU" sz="2800" spc="-1" dirty="0">
              <a:latin typeface="+mj-lt"/>
              <a:ea typeface="+mn-ea"/>
              <a:cs typeface="+mn-cs"/>
            </a:endParaRPr>
          </a:p>
        </p:txBody>
      </p:sp>
      <p:sp>
        <p:nvSpPr>
          <p:cNvPr id="33" name="Номер слайда 2">
            <a:extLst>
              <a:ext uri="{FF2B5EF4-FFF2-40B4-BE49-F238E27FC236}">
                <a16:creationId xmlns:a16="http://schemas.microsoft.com/office/drawing/2014/main" id="{798322DA-44B5-4870-BFC3-F0156F2AF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51D432A-D135-4954-8559-2B6A9DE81B6A}" type="slidenum">
              <a:rPr lang="ru-RU" smtClean="0"/>
              <a:pPr/>
              <a:t>75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CDD820-177B-4B33-AF10-83D1EEA823D7}"/>
              </a:ext>
            </a:extLst>
          </p:cNvPr>
          <p:cNvSpPr txBox="1"/>
          <p:nvPr/>
        </p:nvSpPr>
        <p:spPr>
          <a:xfrm>
            <a:off x="666751" y="2146869"/>
            <a:ext cx="4796367" cy="286232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u="sng" dirty="0">
                <a:cs typeface="Calibri" pitchFamily="34" charset="0"/>
              </a:rPr>
              <a:t>Применение нейтронной терапии в онкологии </a:t>
            </a:r>
            <a:r>
              <a:rPr lang="ru-RU" dirty="0">
                <a:cs typeface="Calibri" pitchFamily="34" charset="0"/>
              </a:rPr>
              <a:t>– одна из разработок НИИ онкологии Томского НИМЦ, за которую академик Е.Л. </a:t>
            </a:r>
            <a:r>
              <a:rPr lang="ru-RU" dirty="0" err="1">
                <a:cs typeface="Calibri" pitchFamily="34" charset="0"/>
              </a:rPr>
              <a:t>Чойнзонов</a:t>
            </a:r>
            <a:r>
              <a:rPr lang="ru-RU" dirty="0">
                <a:cs typeface="Calibri" pitchFamily="34" charset="0"/>
              </a:rPr>
              <a:t> удостоился Государственной премии РФ за создание фундаментального междисциплинарного биомедицинского подхода к лечению, реконструкции и реабилитации при опухолях органов головы и шеи.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2A82F144-F325-4098-BCDA-BF99845EB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835845"/>
            <a:ext cx="5623809" cy="54843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Текст 8">
            <a:extLst>
              <a:ext uri="{FF2B5EF4-FFF2-40B4-BE49-F238E27FC236}">
                <a16:creationId xmlns:a16="http://schemas.microsoft.com/office/drawing/2014/main" id="{9779B527-0314-4EA7-B947-5B724002D7F1}"/>
              </a:ext>
            </a:extLst>
          </p:cNvPr>
          <p:cNvSpPr txBox="1">
            <a:spLocks/>
          </p:cNvSpPr>
          <p:nvPr/>
        </p:nvSpPr>
        <p:spPr>
          <a:xfrm>
            <a:off x="371475" y="6079715"/>
            <a:ext cx="5724525" cy="2047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endParaRPr lang="ru-RU" sz="800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2782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Заголовок 1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b" anchorCtr="0"/>
          <a:lstStyle/>
          <a:p>
            <a:pPr eaLnBrk="1" hangingPunct="1">
              <a:buClrTx/>
              <a:buSzTx/>
              <a:buFontTx/>
            </a:pPr>
            <a:r>
              <a:rPr lang="ru-RU" altLang="ru-RU" kern="1200" dirty="0">
                <a:latin typeface="+mj-lt"/>
                <a:ea typeface="+mj-ea"/>
                <a:cs typeface="+mj-cs"/>
              </a:rPr>
              <a:t>Спасибо за внимание!</a:t>
            </a:r>
          </a:p>
        </p:txBody>
      </p:sp>
      <p:pic>
        <p:nvPicPr>
          <p:cNvPr id="82947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5938" y="2544763"/>
            <a:ext cx="4238625" cy="5889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Шаблон_Презентация_ТНИМЦ">
  <a:themeElements>
    <a:clrScheme name="Томский НИМЦ">
      <a:dk1>
        <a:sysClr val="windowText" lastClr="000000"/>
      </a:dk1>
      <a:lt1>
        <a:sysClr val="window" lastClr="FFFFFF"/>
      </a:lt1>
      <a:dk2>
        <a:srgbClr val="E30617"/>
      </a:dk2>
      <a:lt2>
        <a:srgbClr val="E7E6E6"/>
      </a:lt2>
      <a:accent1>
        <a:srgbClr val="8D1A14"/>
      </a:accent1>
      <a:accent2>
        <a:srgbClr val="E7374F"/>
      </a:accent2>
      <a:accent3>
        <a:srgbClr val="00568A"/>
      </a:accent3>
      <a:accent4>
        <a:srgbClr val="83D0F5"/>
      </a:accent4>
      <a:accent5>
        <a:srgbClr val="4472C4"/>
      </a:accent5>
      <a:accent6>
        <a:srgbClr val="E30617"/>
      </a:accent6>
      <a:hlink>
        <a:srgbClr val="0563C1"/>
      </a:hlink>
      <a:folHlink>
        <a:srgbClr val="954F72"/>
      </a:folHlink>
    </a:clrScheme>
    <a:fontScheme name="Corbe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Шаблон_Презентация_ТНИМЦ</Template>
  <TotalTime>1673</TotalTime>
  <Words>5080</Words>
  <Application>Microsoft Office PowerPoint</Application>
  <PresentationFormat>Широкоэкранный</PresentationFormat>
  <Paragraphs>771</Paragraphs>
  <Slides>76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4</vt:i4>
      </vt:variant>
      <vt:variant>
        <vt:lpstr>Заголовки слайдов</vt:lpstr>
      </vt:variant>
      <vt:variant>
        <vt:i4>76</vt:i4>
      </vt:variant>
    </vt:vector>
  </HeadingPairs>
  <TitlesOfParts>
    <vt:vector size="91" baseType="lpstr">
      <vt:lpstr>Microsoft YaHei</vt:lpstr>
      <vt:lpstr>Arial</vt:lpstr>
      <vt:lpstr>Calibri</vt:lpstr>
      <vt:lpstr>Corbel</vt:lpstr>
      <vt:lpstr>DejaVu Sans</vt:lpstr>
      <vt:lpstr>GPN_DIN Condensed Regular</vt:lpstr>
      <vt:lpstr>Symbol</vt:lpstr>
      <vt:lpstr>Times New Roman</vt:lpstr>
      <vt:lpstr>Verdana</vt:lpstr>
      <vt:lpstr>Wingdings</vt:lpstr>
      <vt:lpstr>Шаблон_Презентация_ТНИМЦ</vt:lpstr>
      <vt:lpstr>Формула</vt:lpstr>
      <vt:lpstr>STATISTICA.Graph</vt:lpstr>
      <vt:lpstr>Диаграмма</vt:lpstr>
      <vt:lpstr>Graph</vt:lpstr>
      <vt:lpstr>Нейтронная и нейтронно-фотонная терапия  в комплексном лечении больных ЗНО </vt:lpstr>
      <vt:lpstr>Актуальность обоснование</vt:lpstr>
      <vt:lpstr>Актуальность обоснование</vt:lpstr>
      <vt:lpstr>Актуальность развитие</vt:lpstr>
      <vt:lpstr>Актуальность развитие</vt:lpstr>
      <vt:lpstr>Актуальность развитие</vt:lpstr>
      <vt:lpstr>Актуальность развитие</vt:lpstr>
      <vt:lpstr>Актуальность развитие</vt:lpstr>
      <vt:lpstr>Актуальность настоящее</vt:lpstr>
      <vt:lpstr>Презентация PowerPoint</vt:lpstr>
      <vt:lpstr>Актуальность настоящее</vt:lpstr>
      <vt:lpstr>Актуальность настоящее</vt:lpstr>
      <vt:lpstr>Становление нейтронной терапии в г. Томске</vt:lpstr>
      <vt:lpstr>Презентация PowerPoint</vt:lpstr>
      <vt:lpstr>МЕДИКО-БИОЛОГИЧЕСКИЙ КОМПЛЕКС НА ЦИКЛОТРОНЕ У-120 </vt:lpstr>
      <vt:lpstr>МЕДИКО-БИОЛОГИЧЕСКИЙ КОМПЛЕКС НА ЦИКЛОТРОНЕ У-120 </vt:lpstr>
      <vt:lpstr>МЕДИКО-БИОЛОГИЧЕСКИЙ КОМПЛЕКС НА ЦИКЛОТРОНЕ У-120</vt:lpstr>
      <vt:lpstr>Клинические модели для нейтронной терапии </vt:lpstr>
      <vt:lpstr>Дизайн исследования</vt:lpstr>
      <vt:lpstr>ТОПОМЕТРИЧЕСКАЯ ПРЕДЛУЧЕВАЯ ПОДГОТОВКА  И ДОЗИМЕТРИЧЕСКОЕ ПЛАНИРОВАНИЕ СЕАНСОВ НЕЙТРОННОЙ ТЕРАПИИ</vt:lpstr>
      <vt:lpstr>Режимы нейтронной терапии</vt:lpstr>
      <vt:lpstr>Комбинированное лечение с послеоперационным курсом нейтронно-фотонной терапии  больных раком слюнных желез</vt:lpstr>
      <vt:lpstr>КОМБИНИРОВАННОЕ ЛЕЧЕНИЕ</vt:lpstr>
      <vt:lpstr>Анализ отдаленных результатов в зависимости от режима фракционирования быстрых нейтронов</vt:lpstr>
      <vt:lpstr>Анализ результатов лечения в зависимости  от курсовой дозы облучения</vt:lpstr>
      <vt:lpstr>Клинический пример</vt:lpstr>
      <vt:lpstr>Клинический пример</vt:lpstr>
      <vt:lpstr>ЛУЧЕВОЕ ЛЕЧЕНИЕ</vt:lpstr>
      <vt:lpstr>Клинический пример радикального курса НФТ</vt:lpstr>
      <vt:lpstr>Клинический пример</vt:lpstr>
      <vt:lpstr>Клинический пример (продолжение)</vt:lpstr>
      <vt:lpstr>Клинический пример</vt:lpstr>
      <vt:lpstr>Клинический пример</vt:lpstr>
      <vt:lpstr>Презентация PowerPoint</vt:lpstr>
      <vt:lpstr>Презентация PowerPoint</vt:lpstr>
      <vt:lpstr>ПРОФИЛАКТИКА И ЛЕЧЕНИЕ ЛУЧЕВЫХ РЕАКЦИЙ КОЖИ  ПРИ ПРОВЕДЕНИИ НЕЙТРОННОЙ ТЕРАПИИ </vt:lpstr>
      <vt:lpstr>Патент РФ на изобретение № 2344851 от 27.01.2009</vt:lpstr>
      <vt:lpstr>Показания к применению нейтронно-фотонной лучевой терапии в комбинированном лечении рака щитовидной железы</vt:lpstr>
      <vt:lpstr>Методика и режимы нейтронной терапии при раке щитовидной железы</vt:lpstr>
      <vt:lpstr>Результаты лечения больных анапластическим раком щитовидной железы (n=15)</vt:lpstr>
      <vt:lpstr>Результаты лечения больных медуллярным и дифференцированными формами рака щитовидной железы (n=26) </vt:lpstr>
      <vt:lpstr>Презентация PowerPoint</vt:lpstr>
      <vt:lpstr>Презентация PowerPoint</vt:lpstr>
      <vt:lpstr>Клинический пример</vt:lpstr>
      <vt:lpstr>Клинический пример (продолжение)</vt:lpstr>
      <vt:lpstr>Комбинированное лечение с предоперационной дистанционной нейтронной терапией больных опухолями полости носа и околоносовых пазух</vt:lpstr>
      <vt:lpstr>Хирургический этап комбинированного лечения</vt:lpstr>
      <vt:lpstr>Непосредственные результаты лечения больных  раком полости носа и околоносовых пазух</vt:lpstr>
      <vt:lpstr>Отдаленные результаты лечения больных  раком полости носа и околоносовых пазух</vt:lpstr>
      <vt:lpstr>МЕСТНЫЕ ЛУЧЕВЫЕ РЕАКЦИИ И ПОВРЕЖДЕНИЯ НОРМАЛЬНЫХ ТКАНЕЙ У БОЛЬНЫХ РАКОМ ПОЛОСТИ НОСА И ОКОЛОНОСОВЫХ ПАЗУХ</vt:lpstr>
      <vt:lpstr>Непосредственная эффективность лучевой терапии и отдаленные результаты лечения больных с неоперабельными метастазами в лимфатические узлы шеи</vt:lpstr>
      <vt:lpstr>АЛГОРИТМ И ПОКАЗАНИЯ К ВЫБОРУ РЕЖИМА НЕЙТРОННОЙ ТЕРАПИИ У БОЛЬНЫХ РАДИОРЕЗИСТЕНТНЫМИ ОПУХОЛЯМИ ОБЛАСТИ ГОЛОВЫ И ШЕИ</vt:lpstr>
      <vt:lpstr>выводы</vt:lpstr>
      <vt:lpstr>Нейтронная терапия у больных местно-распространенным РМЖ</vt:lpstr>
      <vt:lpstr>Десятилетняя безрецидивная выживаемость больных МР РМЖ  с предоперационной ЛТ  (Патент РФ  № 2186591) </vt:lpstr>
      <vt:lpstr>Клинический пример</vt:lpstr>
      <vt:lpstr>Материал и методы</vt:lpstr>
      <vt:lpstr>Методика адъювантной нейтронной терапии у больных местнораспространенным РМЖ</vt:lpstr>
      <vt:lpstr>Отдаленные результаты комплексного  лечения МР РМЖ</vt:lpstr>
      <vt:lpstr>Презентация PowerPoint</vt:lpstr>
      <vt:lpstr>Показания  к адъювантной нейтронной терапии:</vt:lpstr>
      <vt:lpstr>ДИЗАЙН  ИССЛЕДОВАНИЯ</vt:lpstr>
      <vt:lpstr>Методика нейтронной и нейтронно-фотонной терапии  у больных с местными рецидивами РМЖ</vt:lpstr>
      <vt:lpstr>Непосредственная эффективность  лучевой терапии  местных рецидивов РМЖ</vt:lpstr>
      <vt:lpstr>Клинический пример</vt:lpstr>
      <vt:lpstr>Клинические примеры</vt:lpstr>
      <vt:lpstr>Клинические примеры</vt:lpstr>
      <vt:lpstr>Отдаленные результаты лечения больных с местными рецидивами РМЖ</vt:lpstr>
      <vt:lpstr>Лучевые реакции и повреждения кожи, подкожной клетчатки (RTOG/EORTC) после НТ и НФТ у больных  с местными рецидивами РМЖ</vt:lpstr>
      <vt:lpstr>Лучевые реакции и повреждения легочной ткани после НТ и НФТ  у больных с местными рецидивами РМЖ</vt:lpstr>
      <vt:lpstr>Выводы</vt:lpstr>
      <vt:lpstr>ПЕРСПЕКТИВЫ</vt:lpstr>
      <vt:lpstr>Презентация PowerPoint</vt:lpstr>
      <vt:lpstr>Публикации и Результаты интеллектуальной деятельности</vt:lpstr>
      <vt:lpstr>признание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Хитринская Екатерина Юрьевна</dc:creator>
  <cp:lastModifiedBy>Великий комп</cp:lastModifiedBy>
  <cp:revision>370</cp:revision>
  <cp:lastPrinted>2026-05-19T16:35:32Z</cp:lastPrinted>
  <dcterms:created xsi:type="dcterms:W3CDTF">2026-01-19T08:05:00Z</dcterms:created>
  <dcterms:modified xsi:type="dcterms:W3CDTF">2026-05-19T17:05:03Z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814A68207C9945D7AD53B8D6A190A07E_12</vt:lpwstr>
  </property>
  <property fmtid="{D5CDD505-2E9C-101B-9397-08002B2CF9AE}" pid="3" name="KSOProductBuildVer">
    <vt:lpwstr>1049-12.2.0.21931</vt:lpwstr>
  </property>
</Properties>
</file>