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908" r:id="rId2"/>
    <p:sldId id="891" r:id="rId3"/>
    <p:sldId id="922" r:id="rId4"/>
    <p:sldId id="890" r:id="rId5"/>
    <p:sldId id="893" r:id="rId6"/>
    <p:sldId id="896" r:id="rId7"/>
    <p:sldId id="823" r:id="rId8"/>
    <p:sldId id="831" r:id="rId9"/>
    <p:sldId id="832" r:id="rId10"/>
    <p:sldId id="826" r:id="rId11"/>
    <p:sldId id="827" r:id="rId12"/>
    <p:sldId id="638" r:id="rId13"/>
    <p:sldId id="892" r:id="rId14"/>
    <p:sldId id="829" r:id="rId15"/>
    <p:sldId id="840" r:id="rId16"/>
    <p:sldId id="853" r:id="rId17"/>
    <p:sldId id="909" r:id="rId18"/>
    <p:sldId id="914" r:id="rId19"/>
    <p:sldId id="921" r:id="rId20"/>
    <p:sldId id="916" r:id="rId21"/>
    <p:sldId id="913" r:id="rId22"/>
    <p:sldId id="927" r:id="rId23"/>
    <p:sldId id="935" r:id="rId24"/>
    <p:sldId id="912" r:id="rId25"/>
    <p:sldId id="906" r:id="rId26"/>
    <p:sldId id="934" r:id="rId27"/>
    <p:sldId id="929" r:id="rId28"/>
    <p:sldId id="910" r:id="rId29"/>
    <p:sldId id="923" r:id="rId30"/>
    <p:sldId id="924" r:id="rId31"/>
    <p:sldId id="936" r:id="rId32"/>
    <p:sldId id="930" r:id="rId33"/>
    <p:sldId id="894" r:id="rId34"/>
    <p:sldId id="888" r:id="rId35"/>
    <p:sldId id="868" r:id="rId36"/>
    <p:sldId id="885" r:id="rId37"/>
    <p:sldId id="897" r:id="rId38"/>
    <p:sldId id="859" r:id="rId39"/>
    <p:sldId id="862" r:id="rId40"/>
    <p:sldId id="898" r:id="rId41"/>
    <p:sldId id="875" r:id="rId42"/>
    <p:sldId id="765" r:id="rId43"/>
    <p:sldId id="931" r:id="rId44"/>
    <p:sldId id="932" r:id="rId45"/>
    <p:sldId id="933" r:id="rId46"/>
    <p:sldId id="887" r:id="rId47"/>
    <p:sldId id="928" r:id="rId48"/>
    <p:sldId id="877" r:id="rId49"/>
  </p:sldIdLst>
  <p:sldSz cx="9144000" cy="6858000" type="screen4x3"/>
  <p:notesSz cx="6810375" cy="99425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B7"/>
    <a:srgbClr val="0194EF"/>
    <a:srgbClr val="6B2B34"/>
    <a:srgbClr val="6D4F53"/>
    <a:srgbClr val="A48085"/>
    <a:srgbClr val="D3FCFD"/>
    <a:srgbClr val="A4F8FA"/>
    <a:srgbClr val="FA4A38"/>
    <a:srgbClr val="FF0066"/>
    <a:srgbClr val="A6A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5332" autoAdjust="0"/>
    <p:restoredTop sz="94660"/>
  </p:normalViewPr>
  <p:slideViewPr>
    <p:cSldViewPr>
      <p:cViewPr varScale="1">
        <p:scale>
          <a:sx n="85" d="100"/>
          <a:sy n="85" d="100"/>
        </p:scale>
        <p:origin x="115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-23844"/>
    </p:cViewPr>
  </p:sorterViewPr>
  <p:notesViewPr>
    <p:cSldViewPr>
      <p:cViewPr varScale="1">
        <p:scale>
          <a:sx n="89" d="100"/>
          <a:sy n="89" d="100"/>
        </p:scale>
        <p:origin x="-3798" y="-108"/>
      </p:cViewPr>
      <p:guideLst>
        <p:guide orient="horz" pos="3132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7636" y="0"/>
            <a:ext cx="2951163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2694"/>
            <a:ext cx="5448300" cy="4474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3662"/>
            <a:ext cx="2951163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7636" y="9443662"/>
            <a:ext cx="2951163" cy="49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7D91D44-66C8-4E10-89F7-5DDB57DB7715}" type="slidenum">
              <a:rPr lang="fr-FR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7403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D91D44-66C8-4E10-89F7-5DDB57DB7715}" type="slidenum">
              <a:rPr lang="fr-FR" smtClean="0"/>
              <a:pPr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830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16364-83AE-43C8-96D5-FF506A86D659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1C131-F0E8-4C2D-82FB-81077642BBA9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87554-92CA-4BBB-ABF7-02768917E61A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C81D9-E739-441B-B651-F2DA45D9E25E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2E54F-6442-4E37-BC70-2D9D0D93EA8B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EC777D-0402-460E-A3ED-E927F464E6BB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9A104-923E-4BC3-95FF-56B9A663AD52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F1317-F003-4313-9226-9877E1F08489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A947A-B51E-415B-B650-FECE10D52B42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0A631-36A1-4AF3-BC32-234488B17E41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AA41F-8D6A-4F3B-95EA-A99678E156ED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C681861-6EB7-4250-97A0-A3D62FB4072C}" type="slidenum">
              <a:rPr lang="fr-FR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FFDB3-AEAD-4360-A94D-E7011553CAE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5CFCD6-1F64-4A2F-A565-210CB7283E51}" type="slidenum">
              <a:rPr lang="fr-FR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Раковые стволовые клетки: </a:t>
            </a:r>
            <a:r>
              <a:rPr lang="ru-RU" dirty="0"/>
              <a:t>происхождение, метастазирование </a:t>
            </a:r>
            <a:br>
              <a:rPr lang="ru-RU" dirty="0"/>
            </a:br>
            <a:r>
              <a:rPr lang="ru-RU" dirty="0"/>
              <a:t>и реакция на облучение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dirty="0">
                <a:solidFill>
                  <a:srgbClr val="FF0000"/>
                </a:solidFill>
              </a:rPr>
              <a:t>Cancer stem cells: </a:t>
            </a:r>
            <a:endParaRPr lang="ru-RU" sz="4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4400" dirty="0"/>
              <a:t>origin, metastasis, </a:t>
            </a:r>
            <a:endParaRPr lang="ru-RU" sz="4400" dirty="0"/>
          </a:p>
          <a:p>
            <a:pPr marL="0" indent="0" algn="ctr">
              <a:buNone/>
            </a:pPr>
            <a:r>
              <a:rPr lang="en-US" sz="4400" dirty="0"/>
              <a:t>and response to radiation</a:t>
            </a:r>
            <a:endParaRPr lang="ru-RU" sz="4400" dirty="0"/>
          </a:p>
          <a:p>
            <a:pPr marL="0" indent="0" algn="ctr">
              <a:buNone/>
            </a:pPr>
            <a:endParaRPr lang="ru-RU" sz="2000" dirty="0"/>
          </a:p>
          <a:p>
            <a:pPr algn="ctr">
              <a:buFontTx/>
              <a:buNone/>
            </a:pPr>
            <a:r>
              <a:rPr lang="en-GB" sz="2800" dirty="0" err="1"/>
              <a:t>Nadya</a:t>
            </a:r>
            <a:r>
              <a:rPr lang="en-GB" sz="2800" dirty="0"/>
              <a:t> </a:t>
            </a:r>
            <a:r>
              <a:rPr lang="en-GB" sz="2800" dirty="0" err="1"/>
              <a:t>Morozova</a:t>
            </a:r>
            <a:r>
              <a:rPr lang="fr-FR" sz="2800" dirty="0">
                <a:solidFill>
                  <a:srgbClr val="A47AF8"/>
                </a:solidFill>
              </a:rPr>
              <a:t>   </a:t>
            </a:r>
            <a:r>
              <a:rPr lang="en-US" sz="2800" dirty="0"/>
              <a:t> </a:t>
            </a:r>
            <a:endParaRPr lang="fr-FR" sz="2800" dirty="0">
              <a:solidFill>
                <a:srgbClr val="A47AF8"/>
              </a:solidFill>
            </a:endParaRPr>
          </a:p>
          <a:p>
            <a:pPr algn="ctr">
              <a:buFontTx/>
              <a:buNone/>
            </a:pPr>
            <a:r>
              <a:rPr lang="en-US" sz="2800" dirty="0"/>
              <a:t>(CNRS, France)</a:t>
            </a:r>
          </a:p>
          <a:p>
            <a:pPr marL="0" indent="0" algn="ctr">
              <a:buNone/>
            </a:pP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101612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35285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fr-FR" sz="3600" dirty="0"/>
          </a:p>
          <a:p>
            <a:pPr marL="0" indent="0" algn="ctr">
              <a:buNone/>
            </a:pPr>
            <a:r>
              <a:rPr lang="fr-FR" sz="3600" dirty="0" err="1"/>
              <a:t>Current</a:t>
            </a:r>
            <a:r>
              <a:rPr lang="fr-FR" sz="3600" dirty="0"/>
              <a:t> </a:t>
            </a:r>
            <a:r>
              <a:rPr lang="fr-FR" sz="3600" dirty="0" err="1"/>
              <a:t>dogma</a:t>
            </a:r>
            <a:r>
              <a:rPr lang="fr-FR" sz="3600" dirty="0"/>
              <a:t>:</a:t>
            </a:r>
          </a:p>
          <a:p>
            <a:pPr marL="0" indent="0" algn="ctr">
              <a:buNone/>
            </a:pPr>
            <a:r>
              <a:rPr lang="fr-FR" sz="3600" dirty="0">
                <a:solidFill>
                  <a:srgbClr val="FF0000"/>
                </a:solidFill>
              </a:rPr>
              <a:t>Cancer stem </a:t>
            </a:r>
            <a:r>
              <a:rPr lang="fr-FR" sz="3600" dirty="0" err="1">
                <a:solidFill>
                  <a:srgbClr val="FF0000"/>
                </a:solidFill>
              </a:rPr>
              <a:t>cells</a:t>
            </a:r>
            <a:r>
              <a:rPr lang="fr-FR" sz="3600" dirty="0">
                <a:solidFill>
                  <a:srgbClr val="FF0000"/>
                </a:solidFill>
              </a:rPr>
              <a:t> </a:t>
            </a:r>
            <a:r>
              <a:rPr lang="fr-FR" sz="3600" dirty="0"/>
              <a:t>are responsable for </a:t>
            </a:r>
            <a:r>
              <a:rPr lang="fr-FR" sz="3600" dirty="0" err="1"/>
              <a:t>tumor</a:t>
            </a:r>
            <a:r>
              <a:rPr lang="fr-FR" sz="3600" dirty="0"/>
              <a:t> relapse</a:t>
            </a:r>
          </a:p>
          <a:p>
            <a:pPr marL="0" indent="0" algn="ctr">
              <a:buNone/>
            </a:pPr>
            <a:r>
              <a:rPr lang="fr-FR" sz="3600" dirty="0" err="1"/>
              <a:t>after</a:t>
            </a:r>
            <a:r>
              <a:rPr lang="fr-FR" sz="3600" dirty="0"/>
              <a:t> the </a:t>
            </a:r>
            <a:r>
              <a:rPr lang="fr-FR" sz="3600" dirty="0" err="1"/>
              <a:t>radiotherapy</a:t>
            </a:r>
            <a:r>
              <a:rPr lang="fr-FR" sz="3600" dirty="0"/>
              <a:t> </a:t>
            </a:r>
            <a:r>
              <a:rPr lang="fr-FR" sz="3600" dirty="0" err="1"/>
              <a:t>treatment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1861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igure 1">
            <a:extLst>
              <a:ext uri="{FF2B5EF4-FFF2-40B4-BE49-F238E27FC236}">
                <a16:creationId xmlns:a16="http://schemas.microsoft.com/office/drawing/2014/main" id="{7AFF7BDE-A342-2EB4-E303-14609FC31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030" y="1269453"/>
            <a:ext cx="6520314" cy="496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3"/>
          <p:cNvSpPr txBox="1"/>
          <p:nvPr/>
        </p:nvSpPr>
        <p:spPr>
          <a:xfrm>
            <a:off x="107504" y="109081"/>
            <a:ext cx="76787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                  </a:t>
            </a:r>
            <a:r>
              <a:rPr lang="en-US" sz="2000" dirty="0">
                <a:solidFill>
                  <a:srgbClr val="7030A0"/>
                </a:solidFill>
              </a:rPr>
              <a:t>Non-stem cancer cells </a:t>
            </a:r>
            <a:r>
              <a:rPr lang="en-US" sz="2000" dirty="0"/>
              <a:t>are more </a:t>
            </a:r>
            <a:r>
              <a:rPr lang="en-US" sz="2000" dirty="0">
                <a:solidFill>
                  <a:srgbClr val="7030A0"/>
                </a:solidFill>
              </a:rPr>
              <a:t>vulnerable to radiation.</a:t>
            </a:r>
          </a:p>
          <a:p>
            <a:r>
              <a:rPr lang="en-US" sz="2000" dirty="0"/>
              <a:t>                      Radiation kills most of non-stem cancer cells, </a:t>
            </a:r>
          </a:p>
          <a:p>
            <a:r>
              <a:rPr lang="en-US" sz="2000" dirty="0"/>
              <a:t>             while </a:t>
            </a:r>
            <a:r>
              <a:rPr lang="en-US" sz="2000" dirty="0">
                <a:solidFill>
                  <a:srgbClr val="FF0000"/>
                </a:solidFill>
              </a:rPr>
              <a:t>cancer stem cells </a:t>
            </a:r>
            <a:r>
              <a:rPr lang="en-US" sz="2000" dirty="0"/>
              <a:t>survive and </a:t>
            </a:r>
            <a:r>
              <a:rPr lang="en-US" sz="2000" dirty="0">
                <a:solidFill>
                  <a:srgbClr val="FF0000"/>
                </a:solidFill>
              </a:rPr>
              <a:t>repopulate the tumor</a:t>
            </a:r>
            <a:endParaRPr lang="fr-FR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11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13792"/>
            <a:ext cx="8229600" cy="1143000"/>
          </a:xfrm>
        </p:spPr>
        <p:txBody>
          <a:bodyPr/>
          <a:lstStyle/>
          <a:p>
            <a:r>
              <a:rPr lang="fr-FR" sz="3200" dirty="0" err="1"/>
              <a:t>Why</a:t>
            </a:r>
            <a:r>
              <a:rPr lang="fr-FR" sz="3200" dirty="0"/>
              <a:t> </a:t>
            </a:r>
            <a:r>
              <a:rPr lang="en-US" sz="3200" dirty="0"/>
              <a:t>cancer stem cells are more resistant to radiation?</a:t>
            </a:r>
            <a:br>
              <a:rPr lang="en-US" sz="3200" dirty="0"/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3184" y="1484784"/>
            <a:ext cx="8579296" cy="4525963"/>
          </a:xfrm>
        </p:spPr>
        <p:txBody>
          <a:bodyPr/>
          <a:lstStyle/>
          <a:p>
            <a:r>
              <a:rPr lang="en-US" sz="2400" b="1" dirty="0"/>
              <a:t>Quiescent (slow-dividing)</a:t>
            </a:r>
            <a:r>
              <a:rPr lang="en-US" sz="2400" dirty="0"/>
              <a:t> </a:t>
            </a:r>
            <a:r>
              <a:rPr lang="en-US" sz="2400" b="1" dirty="0"/>
              <a:t>state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dirty="0"/>
              <a:t>      less susceptible to radiation.</a:t>
            </a:r>
          </a:p>
          <a:p>
            <a:pPr marL="0" indent="0">
              <a:buNone/>
            </a:pPr>
            <a:r>
              <a:rPr lang="en-US" sz="2400" dirty="0"/>
              <a:t> </a:t>
            </a:r>
          </a:p>
          <a:p>
            <a:r>
              <a:rPr lang="en-US" sz="2400" b="1" dirty="0"/>
              <a:t>Enhanced DNA repair mechanisms</a:t>
            </a:r>
            <a:r>
              <a:rPr lang="en-US" sz="2400" dirty="0"/>
              <a:t>, </a:t>
            </a:r>
          </a:p>
          <a:p>
            <a:pPr marL="0" indent="0">
              <a:buNone/>
            </a:pPr>
            <a:r>
              <a:rPr lang="en-US" sz="2400" dirty="0"/>
              <a:t>     recovering from radiation-induced DNA damage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b="1" dirty="0"/>
              <a:t>High levels of anti-apoptotic proteins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b="1" dirty="0"/>
              <a:t>More</a:t>
            </a:r>
            <a:r>
              <a:rPr lang="en-US" sz="2400" dirty="0"/>
              <a:t> </a:t>
            </a:r>
            <a:r>
              <a:rPr lang="fr-FR" sz="2400" b="1" dirty="0" err="1"/>
              <a:t>reactive</a:t>
            </a:r>
            <a:r>
              <a:rPr lang="fr-FR" sz="2400" b="1" dirty="0"/>
              <a:t> </a:t>
            </a:r>
            <a:r>
              <a:rPr lang="fr-FR" sz="2400" b="1" dirty="0" err="1"/>
              <a:t>oxygen</a:t>
            </a:r>
            <a:r>
              <a:rPr lang="fr-FR" sz="2400" b="1" dirty="0"/>
              <a:t> </a:t>
            </a:r>
            <a:r>
              <a:rPr lang="fr-FR" sz="2400" b="1" dirty="0" err="1"/>
              <a:t>species</a:t>
            </a:r>
            <a:r>
              <a:rPr lang="fr-FR" sz="2400" b="1" dirty="0"/>
              <a:t> (ROS</a:t>
            </a:r>
            <a:r>
              <a:rPr lang="fr-FR" sz="2400" dirty="0"/>
              <a:t>) </a:t>
            </a:r>
            <a:r>
              <a:rPr lang="en-US" sz="2400" b="1" dirty="0"/>
              <a:t>scavengers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     (Glutathione (GSH),Vitamin C (ascorbic acid),Vitamin E),</a:t>
            </a:r>
          </a:p>
          <a:p>
            <a:pPr marL="0" indent="0">
              <a:buNone/>
            </a:pPr>
            <a:r>
              <a:rPr lang="en-US" sz="2400" dirty="0"/>
              <a:t>      better survive oxidative stress from radiation.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    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977377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8626" y="692696"/>
            <a:ext cx="8229600" cy="1143000"/>
          </a:xfrm>
        </p:spPr>
        <p:txBody>
          <a:bodyPr/>
          <a:lstStyle/>
          <a:p>
            <a:r>
              <a:rPr lang="en-US" dirty="0"/>
              <a:t>Modern strategies in radiotherapy</a:t>
            </a:r>
            <a:br>
              <a:rPr lang="en-US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143397"/>
            <a:ext cx="8229600" cy="4525963"/>
          </a:xfrm>
        </p:spPr>
        <p:txBody>
          <a:bodyPr/>
          <a:lstStyle/>
          <a:p>
            <a:r>
              <a:rPr lang="en-US" b="1" dirty="0"/>
              <a:t>Sensitizing CSCs</a:t>
            </a:r>
            <a:r>
              <a:rPr lang="en-US" dirty="0"/>
              <a:t> (e.g., targeting their DNA repair pathways)</a:t>
            </a:r>
          </a:p>
          <a:p>
            <a:r>
              <a:rPr lang="en-US" b="1" dirty="0"/>
              <a:t>Combining radiation with drugs</a:t>
            </a:r>
            <a:r>
              <a:rPr lang="en-US" dirty="0"/>
              <a:t> that eliminate or inhibit CSCs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209179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D90BBC2-05EA-5527-F255-5D582F870F77}"/>
              </a:ext>
            </a:extLst>
          </p:cNvPr>
          <p:cNvSpPr txBox="1"/>
          <p:nvPr/>
        </p:nvSpPr>
        <p:spPr>
          <a:xfrm>
            <a:off x="709176" y="908720"/>
            <a:ext cx="7417415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/>
              <a:t>1 Gy (Gray)</a:t>
            </a:r>
            <a:r>
              <a:rPr lang="en-US" sz="2400" dirty="0"/>
              <a:t> = 1 joule of radiation energy </a:t>
            </a:r>
          </a:p>
          <a:p>
            <a:pPr algn="ctr"/>
            <a:r>
              <a:rPr lang="en-US" sz="2400" b="1" dirty="0"/>
              <a:t>absorbed per kilogram</a:t>
            </a:r>
            <a:r>
              <a:rPr lang="en-US" sz="2400" dirty="0"/>
              <a:t> of tissue</a:t>
            </a:r>
          </a:p>
          <a:p>
            <a:endParaRPr lang="en-US" sz="2400" dirty="0"/>
          </a:p>
          <a:p>
            <a:endParaRPr lang="en-US" sz="2400" dirty="0"/>
          </a:p>
          <a:p>
            <a:pPr algn="ctr"/>
            <a:r>
              <a:rPr lang="en-US" sz="2800" dirty="0"/>
              <a:t>Modern radiation techniques </a:t>
            </a:r>
            <a:r>
              <a:rPr lang="fr-FR" sz="2800" dirty="0" err="1"/>
              <a:t>commonly</a:t>
            </a:r>
            <a:r>
              <a:rPr lang="fr-FR" sz="2800" dirty="0"/>
              <a:t> </a:t>
            </a:r>
            <a:r>
              <a:rPr lang="en-US" sz="2800" dirty="0"/>
              <a:t>use </a:t>
            </a:r>
          </a:p>
          <a:p>
            <a:pPr algn="ctr"/>
            <a:r>
              <a:rPr lang="en-US" sz="2800" dirty="0"/>
              <a:t>a dose of 10 Gy</a:t>
            </a:r>
          </a:p>
          <a:p>
            <a:pPr algn="ctr"/>
            <a:r>
              <a:rPr lang="en-US" sz="2800" dirty="0"/>
              <a:t> for radiation therapy of tumors 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Fractionated radiation exposer:</a:t>
            </a:r>
          </a:p>
          <a:p>
            <a:pPr algn="ctr"/>
            <a:r>
              <a:rPr lang="en-US" sz="2800" dirty="0"/>
              <a:t>2Gy, 4Gy, 6Gy, 8Gy, 10Gy</a:t>
            </a:r>
            <a:endParaRPr lang="en-US" sz="2400" dirty="0"/>
          </a:p>
          <a:p>
            <a:r>
              <a:rPr lang="en-US" sz="2400" b="1" dirty="0"/>
              <a:t>               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732577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Titre 1"/>
          <p:cNvSpPr>
            <a:spLocks noGrp="1"/>
          </p:cNvSpPr>
          <p:nvPr>
            <p:ph type="title"/>
          </p:nvPr>
        </p:nvSpPr>
        <p:spPr>
          <a:xfrm>
            <a:off x="107504" y="125759"/>
            <a:ext cx="8229600" cy="1143001"/>
          </a:xfrm>
        </p:spPr>
        <p:txBody>
          <a:bodyPr/>
          <a:lstStyle/>
          <a:p>
            <a:pPr eaLnBrk="1" hangingPunct="1"/>
            <a:r>
              <a:rPr lang="fr-FR" sz="4000" dirty="0">
                <a:solidFill>
                  <a:srgbClr val="FF0000"/>
                </a:solidFill>
              </a:rPr>
              <a:t>Cancer Stem </a:t>
            </a:r>
            <a:r>
              <a:rPr lang="fr-FR" sz="4000" dirty="0" err="1">
                <a:solidFill>
                  <a:srgbClr val="FF0000"/>
                </a:solidFill>
              </a:rPr>
              <a:t>cells</a:t>
            </a:r>
            <a:r>
              <a:rPr lang="fr-FR" sz="4000" dirty="0">
                <a:solidFill>
                  <a:srgbClr val="FF0000"/>
                </a:solidFill>
              </a:rPr>
              <a:t> (CSC) =</a:t>
            </a:r>
            <a:br>
              <a:rPr lang="fr-FR" sz="4000" dirty="0">
                <a:solidFill>
                  <a:srgbClr val="FF0000"/>
                </a:solidFill>
              </a:rPr>
            </a:br>
            <a:r>
              <a:rPr lang="en-US" sz="4000" dirty="0"/>
              <a:t> </a:t>
            </a:r>
            <a:r>
              <a:rPr lang="en-US" sz="4000" dirty="0">
                <a:solidFill>
                  <a:srgbClr val="FF0000"/>
                </a:solidFill>
              </a:rPr>
              <a:t>“Tumor</a:t>
            </a:r>
            <a:r>
              <a:rPr lang="fr-FR" sz="4000" dirty="0">
                <a:solidFill>
                  <a:srgbClr val="FF0000"/>
                </a:solidFill>
              </a:rPr>
              <a:t> </a:t>
            </a:r>
            <a:r>
              <a:rPr lang="en-US" sz="4000" dirty="0">
                <a:solidFill>
                  <a:srgbClr val="FF0000"/>
                </a:solidFill>
              </a:rPr>
              <a:t> Initiating Cells” (TIC)</a:t>
            </a:r>
            <a:endParaRPr lang="fr-FR" sz="4000" dirty="0">
              <a:solidFill>
                <a:srgbClr val="FF0000"/>
              </a:solidFill>
            </a:endParaRPr>
          </a:p>
        </p:txBody>
      </p:sp>
      <p:sp>
        <p:nvSpPr>
          <p:cNvPr id="186370" name="Espace réservé du contenu 2"/>
          <p:cNvSpPr>
            <a:spLocks noGrp="1"/>
          </p:cNvSpPr>
          <p:nvPr>
            <p:ph idx="1"/>
          </p:nvPr>
        </p:nvSpPr>
        <p:spPr>
          <a:xfrm>
            <a:off x="-252536" y="1495325"/>
            <a:ext cx="9118676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3200" b="1" dirty="0"/>
              <a:t>1-5% of total cancer cell population</a:t>
            </a:r>
          </a:p>
          <a:p>
            <a:pPr marL="0" indent="0" eaLnBrk="1" hangingPunct="1">
              <a:buNone/>
            </a:pPr>
            <a:endParaRPr lang="en-US" dirty="0"/>
          </a:p>
          <a:p>
            <a:pPr marL="0" indent="0" eaLnBrk="1" hangingPunct="1">
              <a:buNone/>
            </a:pPr>
            <a:r>
              <a:rPr lang="en-US" dirty="0"/>
              <a:t>           </a:t>
            </a:r>
            <a:r>
              <a:rPr lang="en-US" b="1" dirty="0"/>
              <a:t>High ability to initiate tumor growth</a:t>
            </a:r>
          </a:p>
          <a:p>
            <a:pPr eaLnBrk="1" hangingPunct="1">
              <a:buNone/>
            </a:pPr>
            <a:endParaRPr lang="fr-FR" dirty="0"/>
          </a:p>
          <a:p>
            <a:pPr algn="ctr" eaLnBrk="1" hangingPunct="1">
              <a:buNone/>
            </a:pPr>
            <a:r>
              <a:rPr lang="en-US" b="1" dirty="0">
                <a:solidFill>
                  <a:srgbClr val="FF0000"/>
                </a:solidFill>
              </a:rPr>
              <a:t>        </a:t>
            </a:r>
            <a:r>
              <a:rPr lang="en-US" b="1" dirty="0"/>
              <a:t>It was reported that some </a:t>
            </a:r>
            <a:r>
              <a:rPr lang="fr-FR" b="1" dirty="0" err="1"/>
              <a:t>characteristics</a:t>
            </a:r>
            <a:r>
              <a:rPr lang="en-US" b="1" dirty="0"/>
              <a:t>   of </a:t>
            </a:r>
            <a:r>
              <a:rPr lang="en-US" sz="3200" b="1" dirty="0">
                <a:solidFill>
                  <a:srgbClr val="FF0000"/>
                </a:solidFill>
              </a:rPr>
              <a:t>tumor</a:t>
            </a:r>
            <a:r>
              <a:rPr lang="fr-FR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initiating cells</a:t>
            </a:r>
            <a:endParaRPr lang="en-US" b="1" dirty="0"/>
          </a:p>
          <a:p>
            <a:pPr algn="ctr" eaLnBrk="1" hangingPunct="1">
              <a:buNone/>
            </a:pPr>
            <a:r>
              <a:rPr lang="en-US" b="1" dirty="0"/>
              <a:t>       are similar to </a:t>
            </a:r>
            <a:r>
              <a:rPr lang="en-US" b="1" dirty="0">
                <a:solidFill>
                  <a:srgbClr val="FF0000"/>
                </a:solidFill>
              </a:rPr>
              <a:t>normal stem cells</a:t>
            </a:r>
          </a:p>
          <a:p>
            <a:pPr eaLnBrk="1" hangingPunct="1">
              <a:buNone/>
            </a:pPr>
            <a:r>
              <a:rPr lang="en-US" b="1" dirty="0"/>
              <a:t> </a:t>
            </a:r>
          </a:p>
          <a:p>
            <a:pPr marL="0" indent="0" algn="ctr">
              <a:buNone/>
            </a:pPr>
            <a:r>
              <a:rPr lang="en-US" dirty="0"/>
              <a:t> 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US" dirty="0"/>
              <a:t>Stem Cells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439541"/>
            <a:ext cx="8229600" cy="4525963"/>
          </a:xfrm>
        </p:spPr>
        <p:txBody>
          <a:bodyPr/>
          <a:lstStyle/>
          <a:p>
            <a:pPr marL="514350" indent="-514350">
              <a:buNone/>
              <a:defRPr/>
            </a:pPr>
            <a:r>
              <a:rPr lang="en-US" b="1" dirty="0"/>
              <a:t>1.Embryonic stem cells</a:t>
            </a:r>
          </a:p>
          <a:p>
            <a:pPr marL="514350" indent="-514350">
              <a:buNone/>
              <a:defRPr/>
            </a:pPr>
            <a:endParaRPr lang="en-US" b="1" dirty="0"/>
          </a:p>
          <a:p>
            <a:pPr>
              <a:buNone/>
              <a:defRPr/>
            </a:pPr>
            <a:r>
              <a:rPr lang="en-US" b="1" dirty="0"/>
              <a:t>2. Adult stem cells</a:t>
            </a:r>
          </a:p>
          <a:p>
            <a:pPr>
              <a:buNone/>
              <a:defRPr/>
            </a:pPr>
            <a:endParaRPr lang="en-US" b="1" dirty="0"/>
          </a:p>
          <a:p>
            <a:pPr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3.Cancer stem cells</a:t>
            </a:r>
          </a:p>
          <a:p>
            <a:pPr>
              <a:defRPr/>
            </a:pPr>
            <a:endParaRPr lang="en-US" b="1" dirty="0">
              <a:solidFill>
                <a:srgbClr val="FF0000"/>
              </a:solidFill>
            </a:endParaRPr>
          </a:p>
          <a:p>
            <a:pPr>
              <a:buNone/>
            </a:pPr>
            <a:endParaRPr lang="fr-FR" dirty="0"/>
          </a:p>
        </p:txBody>
      </p:sp>
      <p:sp>
        <p:nvSpPr>
          <p:cNvPr id="4" name="Accolade fermante 3"/>
          <p:cNvSpPr/>
          <p:nvPr/>
        </p:nvSpPr>
        <p:spPr>
          <a:xfrm>
            <a:off x="5508104" y="3447522"/>
            <a:ext cx="803520" cy="1872208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6732240" y="4044205"/>
            <a:ext cx="1436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normal</a:t>
            </a:r>
            <a:endParaRPr lang="fr-FR" sz="3200" dirty="0"/>
          </a:p>
        </p:txBody>
      </p:sp>
      <p:sp>
        <p:nvSpPr>
          <p:cNvPr id="6" name="ZoneTexte 5"/>
          <p:cNvSpPr txBox="1"/>
          <p:nvPr/>
        </p:nvSpPr>
        <p:spPr>
          <a:xfrm>
            <a:off x="6732240" y="5737359"/>
            <a:ext cx="1414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cancer</a:t>
            </a:r>
            <a:endParaRPr lang="fr-FR" sz="32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71488" y="846510"/>
            <a:ext cx="7100912" cy="56626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Stem Cell=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Pluripotent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Cell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512" y="1772816"/>
            <a:ext cx="91821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</a:rPr>
              <a:t>Pluripotency</a:t>
            </a:r>
            <a:r>
              <a:rPr lang="en-US" sz="3200" dirty="0"/>
              <a:t>- the ability of a cell to produce </a:t>
            </a:r>
          </a:p>
          <a:p>
            <a:r>
              <a:rPr lang="en-US" sz="3200" dirty="0"/>
              <a:t>many differentiated cell types of adult organism</a:t>
            </a:r>
            <a:endParaRPr lang="fr-FR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3036768" y="1467148"/>
          <a:ext cx="3414188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" name="Image" r:id="rId3" imgW="7495238" imgH="4571429" progId="">
                  <p:embed/>
                </p:oleObj>
              </mc:Choice>
              <mc:Fallback>
                <p:oleObj name="Image" r:id="rId3" imgW="7495238" imgH="4571429" progId="">
                  <p:embed/>
                  <p:pic>
                    <p:nvPicPr>
                      <p:cNvPr id="0" name="Picture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6768" y="1467148"/>
                        <a:ext cx="3414188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5420826" y="4506686"/>
            <a:ext cx="457062" cy="4783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" name="Groupe 9"/>
          <p:cNvGrpSpPr/>
          <p:nvPr/>
        </p:nvGrpSpPr>
        <p:grpSpPr>
          <a:xfrm>
            <a:off x="101104" y="1426359"/>
            <a:ext cx="3606800" cy="3215789"/>
            <a:chOff x="558800" y="911711"/>
            <a:chExt cx="2730500" cy="2301389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31824" y="911711"/>
              <a:ext cx="2366127" cy="2123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6"/>
            <p:cNvSpPr/>
            <p:nvPr/>
          </p:nvSpPr>
          <p:spPr bwMode="auto">
            <a:xfrm>
              <a:off x="2222500" y="1524000"/>
              <a:ext cx="914400" cy="9144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06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558800" y="2298700"/>
              <a:ext cx="2730500" cy="9144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06" charset="0"/>
              </a:endParaRPr>
            </a:p>
          </p:txBody>
        </p:sp>
        <p:sp>
          <p:nvSpPr>
            <p:cNvPr id="9" name="Flèche droite 8"/>
            <p:cNvSpPr/>
            <p:nvPr/>
          </p:nvSpPr>
          <p:spPr bwMode="auto">
            <a:xfrm>
              <a:off x="2247900" y="1727200"/>
              <a:ext cx="774700" cy="292100"/>
            </a:xfrm>
            <a:prstGeom prst="rightArrow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06" charset="0"/>
              </a:endParaRPr>
            </a:p>
          </p:txBody>
        </p:sp>
      </p:grpSp>
      <p:sp>
        <p:nvSpPr>
          <p:cNvPr id="13" name="ZoneTexte 12"/>
          <p:cNvSpPr txBox="1"/>
          <p:nvPr/>
        </p:nvSpPr>
        <p:spPr>
          <a:xfrm>
            <a:off x="1092200" y="179929"/>
            <a:ext cx="72202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Development of an animal organism</a:t>
            </a:r>
            <a:endParaRPr lang="fr-FR" sz="3200" dirty="0"/>
          </a:p>
        </p:txBody>
      </p:sp>
      <p:sp>
        <p:nvSpPr>
          <p:cNvPr id="14" name="ZoneTexte 13"/>
          <p:cNvSpPr txBox="1"/>
          <p:nvPr/>
        </p:nvSpPr>
        <p:spPr>
          <a:xfrm>
            <a:off x="246341" y="1098848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Zygote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152900" y="1004268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Embryo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7086600" y="1004268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Adult organism</a:t>
            </a:r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3" name="Groupe 20"/>
          <p:cNvGrpSpPr/>
          <p:nvPr/>
        </p:nvGrpSpPr>
        <p:grpSpPr>
          <a:xfrm>
            <a:off x="5833180" y="1484784"/>
            <a:ext cx="3312368" cy="1792436"/>
            <a:chOff x="6039131" y="1549400"/>
            <a:chExt cx="3244045" cy="1701800"/>
          </a:xfrm>
        </p:grpSpPr>
        <p:pic>
          <p:nvPicPr>
            <p:cNvPr id="12" name="Picture 3" descr="File:PCWmice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039131" y="1549400"/>
              <a:ext cx="3244045" cy="1701800"/>
            </a:xfrm>
            <a:prstGeom prst="rect">
              <a:avLst/>
            </a:prstGeom>
            <a:noFill/>
          </p:spPr>
        </p:pic>
        <p:sp>
          <p:nvSpPr>
            <p:cNvPr id="19" name="Rectangle 18"/>
            <p:cNvSpPr/>
            <p:nvPr/>
          </p:nvSpPr>
          <p:spPr bwMode="auto">
            <a:xfrm>
              <a:off x="6223000" y="1790700"/>
              <a:ext cx="1447800" cy="13081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-106" charset="0"/>
              </a:endParaRPr>
            </a:p>
          </p:txBody>
        </p:sp>
      </p:grpSp>
      <p:sp>
        <p:nvSpPr>
          <p:cNvPr id="20" name="Flèche vers le bas 19"/>
          <p:cNvSpPr/>
          <p:nvPr/>
        </p:nvSpPr>
        <p:spPr bwMode="auto">
          <a:xfrm rot="16200000">
            <a:off x="6243067" y="2038394"/>
            <a:ext cx="495299" cy="978408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06" charset="0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7425920" y="2852936"/>
            <a:ext cx="117852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en-US" sz="1600" b="1" dirty="0">
              <a:latin typeface="+mj-lt"/>
            </a:endParaRPr>
          </a:p>
          <a:p>
            <a:pPr algn="ctr">
              <a:defRPr/>
            </a:pPr>
            <a:r>
              <a:rPr lang="en-US" sz="1600" b="1" dirty="0">
                <a:solidFill>
                  <a:srgbClr val="FF0000"/>
                </a:solidFill>
                <a:latin typeface="+mj-lt"/>
              </a:rPr>
              <a:t>Adult</a:t>
            </a:r>
          </a:p>
          <a:p>
            <a:pPr algn="ctr">
              <a:defRPr/>
            </a:pPr>
            <a:r>
              <a:rPr lang="en-US" sz="1600" b="1" dirty="0">
                <a:solidFill>
                  <a:srgbClr val="FF0000"/>
                </a:solidFill>
                <a:latin typeface="+mj-lt"/>
              </a:rPr>
              <a:t>stem cells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1037793" y="3308524"/>
            <a:ext cx="1301959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600" b="1" dirty="0">
                <a:solidFill>
                  <a:srgbClr val="FF0000"/>
                </a:solidFill>
              </a:rPr>
              <a:t>Embryonic </a:t>
            </a:r>
          </a:p>
          <a:p>
            <a:pPr>
              <a:defRPr/>
            </a:pPr>
            <a:r>
              <a:rPr lang="en-US" sz="1600" b="1" dirty="0">
                <a:solidFill>
                  <a:srgbClr val="FF0000"/>
                </a:solidFill>
              </a:rPr>
              <a:t>stem cells</a:t>
            </a:r>
          </a:p>
          <a:p>
            <a:endParaRPr lang="fr-FR" dirty="0"/>
          </a:p>
        </p:txBody>
      </p:sp>
      <p:sp>
        <p:nvSpPr>
          <p:cNvPr id="23" name="Oval 2"/>
          <p:cNvSpPr/>
          <p:nvPr/>
        </p:nvSpPr>
        <p:spPr>
          <a:xfrm>
            <a:off x="420101" y="5395070"/>
            <a:ext cx="747242" cy="4181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4" name="Oval 3"/>
          <p:cNvSpPr/>
          <p:nvPr/>
        </p:nvSpPr>
        <p:spPr>
          <a:xfrm>
            <a:off x="2824800" y="5373216"/>
            <a:ext cx="883104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Oval 4"/>
          <p:cNvSpPr/>
          <p:nvPr/>
        </p:nvSpPr>
        <p:spPr>
          <a:xfrm>
            <a:off x="5364088" y="5395070"/>
            <a:ext cx="883104" cy="4645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Oval 5"/>
          <p:cNvSpPr/>
          <p:nvPr/>
        </p:nvSpPr>
        <p:spPr>
          <a:xfrm>
            <a:off x="7865360" y="5373216"/>
            <a:ext cx="883104" cy="4645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7" name="Right Arrow 6"/>
          <p:cNvSpPr/>
          <p:nvPr/>
        </p:nvSpPr>
        <p:spPr>
          <a:xfrm>
            <a:off x="1403648" y="5441528"/>
            <a:ext cx="1127302" cy="29617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" name="TextBox 11"/>
          <p:cNvSpPr txBox="1"/>
          <p:nvPr/>
        </p:nvSpPr>
        <p:spPr>
          <a:xfrm>
            <a:off x="2550426" y="5906109"/>
            <a:ext cx="1371359" cy="43167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 err="1">
                <a:latin typeface="+mj-lt"/>
              </a:rPr>
              <a:t>Pluripotent</a:t>
            </a:r>
            <a:endParaRPr lang="en-US" sz="2000" b="1" dirty="0">
              <a:latin typeface="+mj-lt"/>
            </a:endParaRPr>
          </a:p>
          <a:p>
            <a:pPr>
              <a:defRPr/>
            </a:pPr>
            <a:r>
              <a:rPr lang="en-US" sz="2000" b="1" dirty="0">
                <a:latin typeface="+mj-lt"/>
              </a:rPr>
              <a:t>      cell</a:t>
            </a:r>
          </a:p>
        </p:txBody>
      </p:sp>
      <p:sp>
        <p:nvSpPr>
          <p:cNvPr id="31" name="TextBox 12"/>
          <p:cNvSpPr txBox="1"/>
          <p:nvPr/>
        </p:nvSpPr>
        <p:spPr>
          <a:xfrm>
            <a:off x="179512" y="5906109"/>
            <a:ext cx="1328047" cy="61923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 err="1">
                <a:latin typeface="+mj-lt"/>
              </a:rPr>
              <a:t>Totipotent</a:t>
            </a:r>
            <a:r>
              <a:rPr lang="en-US" sz="2000" b="1" dirty="0">
                <a:latin typeface="+mj-lt"/>
              </a:rPr>
              <a:t> </a:t>
            </a:r>
          </a:p>
          <a:p>
            <a:pPr>
              <a:defRPr/>
            </a:pPr>
            <a:r>
              <a:rPr lang="en-US" sz="2000" b="1" dirty="0">
                <a:latin typeface="+mj-lt"/>
              </a:rPr>
              <a:t>      cell</a:t>
            </a:r>
          </a:p>
          <a:p>
            <a:pPr>
              <a:defRPr/>
            </a:pPr>
            <a:endParaRPr lang="en-US" sz="2000" b="1" dirty="0">
              <a:latin typeface="+mj-lt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5217372" y="5906109"/>
            <a:ext cx="1154828" cy="43167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 err="1">
                <a:latin typeface="+mj-lt"/>
              </a:rPr>
              <a:t>Bipotent</a:t>
            </a:r>
            <a:r>
              <a:rPr lang="en-US" sz="2000" b="1" dirty="0">
                <a:latin typeface="+mj-lt"/>
              </a:rPr>
              <a:t> </a:t>
            </a:r>
          </a:p>
          <a:p>
            <a:pPr>
              <a:defRPr/>
            </a:pPr>
            <a:r>
              <a:rPr lang="en-US" sz="2000" b="1" dirty="0">
                <a:latin typeface="+mj-lt"/>
              </a:rPr>
              <a:t>    cell</a:t>
            </a:r>
          </a:p>
        </p:txBody>
      </p:sp>
      <p:sp>
        <p:nvSpPr>
          <p:cNvPr id="33" name="TextBox 14"/>
          <p:cNvSpPr txBox="1"/>
          <p:nvPr/>
        </p:nvSpPr>
        <p:spPr>
          <a:xfrm>
            <a:off x="7336804" y="5906109"/>
            <a:ext cx="1699692" cy="43167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b="1" dirty="0">
                <a:latin typeface="+mj-lt"/>
              </a:rPr>
              <a:t>Differentiated </a:t>
            </a:r>
          </a:p>
          <a:p>
            <a:pPr>
              <a:defRPr/>
            </a:pPr>
            <a:r>
              <a:rPr lang="en-US" sz="2000" b="1" dirty="0">
                <a:latin typeface="+mj-lt"/>
              </a:rPr>
              <a:t>       cell</a:t>
            </a:r>
          </a:p>
        </p:txBody>
      </p:sp>
      <p:sp>
        <p:nvSpPr>
          <p:cNvPr id="34" name="Curved Down Arrow 15"/>
          <p:cNvSpPr/>
          <p:nvPr/>
        </p:nvSpPr>
        <p:spPr>
          <a:xfrm flipH="1">
            <a:off x="5724128" y="4873385"/>
            <a:ext cx="2357255" cy="42782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Curved Down Arrow 16"/>
          <p:cNvSpPr/>
          <p:nvPr/>
        </p:nvSpPr>
        <p:spPr>
          <a:xfrm flipH="1">
            <a:off x="539551" y="4221089"/>
            <a:ext cx="7776863" cy="1080120"/>
          </a:xfrm>
          <a:prstGeom prst="curved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36" name="Curved Down Arrow 17"/>
          <p:cNvSpPr/>
          <p:nvPr/>
        </p:nvSpPr>
        <p:spPr>
          <a:xfrm flipH="1">
            <a:off x="971600" y="4941168"/>
            <a:ext cx="2105864" cy="446191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3232568" y="4514303"/>
            <a:ext cx="2312492" cy="28147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+mj-lt"/>
              </a:rPr>
              <a:t>dedifferentiation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4283601" y="4189288"/>
            <a:ext cx="360407" cy="319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?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42" name="Right Arrow 6"/>
          <p:cNvSpPr/>
          <p:nvPr/>
        </p:nvSpPr>
        <p:spPr>
          <a:xfrm>
            <a:off x="3948754" y="5517232"/>
            <a:ext cx="1127302" cy="29617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Right Arrow 6"/>
          <p:cNvSpPr/>
          <p:nvPr/>
        </p:nvSpPr>
        <p:spPr>
          <a:xfrm>
            <a:off x="6541042" y="5476239"/>
            <a:ext cx="1127302" cy="29617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oneTexte 16"/>
          <p:cNvSpPr txBox="1"/>
          <p:nvPr/>
        </p:nvSpPr>
        <p:spPr>
          <a:xfrm>
            <a:off x="179512" y="116632"/>
            <a:ext cx="836107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FF0000"/>
                </a:solidFill>
              </a:rPr>
              <a:t>Main </a:t>
            </a:r>
            <a:r>
              <a:rPr lang="fr-FR" sz="2800" b="1" dirty="0" err="1">
                <a:solidFill>
                  <a:srgbClr val="FF0000"/>
                </a:solidFill>
              </a:rPr>
              <a:t>characteristics</a:t>
            </a:r>
            <a:r>
              <a:rPr lang="en-US" sz="2800" b="1" dirty="0">
                <a:solidFill>
                  <a:srgbClr val="FF0000"/>
                </a:solidFill>
              </a:rPr>
              <a:t> of Normal Adult Stem Cells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buNone/>
            </a:pPr>
            <a:endParaRPr lang="en-US" sz="3200" dirty="0"/>
          </a:p>
          <a:p>
            <a:pPr>
              <a:buNone/>
            </a:pPr>
            <a:r>
              <a:rPr lang="en-US" sz="3200" dirty="0"/>
              <a:t>- ability to regenerate a tissue</a:t>
            </a:r>
          </a:p>
          <a:p>
            <a:pPr>
              <a:buNone/>
            </a:pPr>
            <a:r>
              <a:rPr lang="en-US" sz="3200" dirty="0"/>
              <a:t>- small percentage in total cell population  </a:t>
            </a:r>
          </a:p>
          <a:p>
            <a:pPr>
              <a:buFontTx/>
              <a:buChar char="-"/>
            </a:pPr>
            <a:r>
              <a:rPr lang="en-US" sz="3200" dirty="0"/>
              <a:t> slow rate of cell division</a:t>
            </a:r>
          </a:p>
          <a:p>
            <a:pPr>
              <a:buNone/>
            </a:pPr>
            <a:r>
              <a:rPr lang="fr-FR" sz="3200" dirty="0"/>
              <a:t> - </a:t>
            </a:r>
            <a:r>
              <a:rPr lang="fr-FR" sz="3200" dirty="0" err="1">
                <a:solidFill>
                  <a:srgbClr val="FF0000"/>
                </a:solidFill>
              </a:rPr>
              <a:t>asymmetric</a:t>
            </a:r>
            <a:r>
              <a:rPr lang="fr-FR" sz="3200" dirty="0"/>
              <a:t> </a:t>
            </a:r>
            <a:r>
              <a:rPr lang="fr-FR" sz="3200" dirty="0" err="1"/>
              <a:t>cell</a:t>
            </a:r>
            <a:r>
              <a:rPr lang="fr-FR" sz="3200" dirty="0"/>
              <a:t> division </a:t>
            </a:r>
          </a:p>
          <a:p>
            <a:pPr>
              <a:buNone/>
            </a:pPr>
            <a:r>
              <a:rPr lang="fr-FR" sz="3200" dirty="0"/>
              <a:t>   </a:t>
            </a:r>
            <a:r>
              <a:rPr lang="fr-FR" sz="3200" dirty="0" err="1"/>
              <a:t>with</a:t>
            </a:r>
            <a:r>
              <a:rPr lang="fr-FR" sz="3200" dirty="0"/>
              <a:t> </a:t>
            </a:r>
            <a:r>
              <a:rPr lang="fr-FR" sz="3200" dirty="0" err="1"/>
              <a:t>ability</a:t>
            </a:r>
            <a:r>
              <a:rPr lang="fr-FR" sz="3200" dirty="0"/>
              <a:t> to self-</a:t>
            </a:r>
            <a:r>
              <a:rPr lang="fr-FR" sz="3200" dirty="0" err="1"/>
              <a:t>renewing</a:t>
            </a:r>
            <a:endParaRPr lang="fr-FR" sz="3200" dirty="0"/>
          </a:p>
          <a:p>
            <a:pPr>
              <a:buFontTx/>
              <a:buChar char="-"/>
            </a:pPr>
            <a:endParaRPr lang="fr-FR" sz="3200" dirty="0"/>
          </a:p>
          <a:p>
            <a:pPr>
              <a:buNone/>
            </a:pPr>
            <a:r>
              <a:rPr lang="en-US" sz="2800" dirty="0"/>
              <a:t>        </a:t>
            </a:r>
          </a:p>
        </p:txBody>
      </p:sp>
      <p:grpSp>
        <p:nvGrpSpPr>
          <p:cNvPr id="2" name="Groupe 18"/>
          <p:cNvGrpSpPr>
            <a:grpSpLocks/>
          </p:cNvGrpSpPr>
          <p:nvPr/>
        </p:nvGrpSpPr>
        <p:grpSpPr bwMode="auto">
          <a:xfrm>
            <a:off x="755576" y="3861048"/>
            <a:ext cx="7434991" cy="2639980"/>
            <a:chOff x="208000" y="4201524"/>
            <a:chExt cx="8923823" cy="3270674"/>
          </a:xfrm>
        </p:grpSpPr>
        <p:grpSp>
          <p:nvGrpSpPr>
            <p:cNvPr id="3" name="Groupe 3"/>
            <p:cNvGrpSpPr>
              <a:grpSpLocks/>
            </p:cNvGrpSpPr>
            <p:nvPr/>
          </p:nvGrpSpPr>
          <p:grpSpPr bwMode="auto">
            <a:xfrm>
              <a:off x="208000" y="4201524"/>
              <a:ext cx="7864889" cy="2016624"/>
              <a:chOff x="1597849" y="2852536"/>
              <a:chExt cx="5570962" cy="1152528"/>
            </a:xfrm>
          </p:grpSpPr>
          <p:grpSp>
            <p:nvGrpSpPr>
              <p:cNvPr id="4" name="Group 56"/>
              <p:cNvGrpSpPr>
                <a:grpSpLocks/>
              </p:cNvGrpSpPr>
              <p:nvPr/>
            </p:nvGrpSpPr>
            <p:grpSpPr bwMode="auto">
              <a:xfrm>
                <a:off x="1597849" y="2865236"/>
                <a:ext cx="1346199" cy="1058858"/>
                <a:chOff x="871986" y="676275"/>
                <a:chExt cx="1463674" cy="962025"/>
              </a:xfrm>
            </p:grpSpPr>
            <p:sp>
              <p:nvSpPr>
                <p:cNvPr id="28" name="Oval 2"/>
                <p:cNvSpPr>
                  <a:spLocks noChangeArrowheads="1"/>
                </p:cNvSpPr>
                <p:nvPr/>
              </p:nvSpPr>
              <p:spPr bwMode="auto">
                <a:xfrm>
                  <a:off x="871986" y="1052513"/>
                  <a:ext cx="366712" cy="293687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fr-FR">
                      <a:latin typeface="Calibri" pitchFamily="34" charset="0"/>
                    </a:rPr>
                    <a:t>S</a:t>
                  </a:r>
                </a:p>
              </p:txBody>
            </p:sp>
            <p:sp>
              <p:nvSpPr>
                <p:cNvPr id="29" name="Oval 3"/>
                <p:cNvSpPr>
                  <a:spLocks noChangeArrowheads="1"/>
                </p:cNvSpPr>
                <p:nvPr/>
              </p:nvSpPr>
              <p:spPr bwMode="auto">
                <a:xfrm>
                  <a:off x="1813373" y="1346200"/>
                  <a:ext cx="365125" cy="2921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fr-FR" dirty="0">
                      <a:latin typeface="Calibri" pitchFamily="34" charset="0"/>
                    </a:rPr>
                    <a:t>S</a:t>
                  </a:r>
                </a:p>
              </p:txBody>
            </p:sp>
            <p:sp>
              <p:nvSpPr>
                <p:cNvPr id="30" name="AutoShape 4"/>
                <p:cNvSpPr>
                  <a:spLocks noChangeArrowheads="1"/>
                </p:cNvSpPr>
                <p:nvPr/>
              </p:nvSpPr>
              <p:spPr bwMode="auto">
                <a:xfrm rot="1642093">
                  <a:off x="1341886" y="1303338"/>
                  <a:ext cx="419099" cy="125412"/>
                </a:xfrm>
                <a:prstGeom prst="rightArrow">
                  <a:avLst>
                    <a:gd name="adj1" fmla="val 50000"/>
                    <a:gd name="adj2" fmla="val 83545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31" name="AutoShape 5"/>
                <p:cNvSpPr>
                  <a:spLocks noChangeArrowheads="1"/>
                </p:cNvSpPr>
                <p:nvPr/>
              </p:nvSpPr>
              <p:spPr bwMode="auto">
                <a:xfrm rot="19902859">
                  <a:off x="1289499" y="927100"/>
                  <a:ext cx="419099" cy="125413"/>
                </a:xfrm>
                <a:prstGeom prst="rightArrow">
                  <a:avLst>
                    <a:gd name="adj1" fmla="val 50000"/>
                    <a:gd name="adj2" fmla="val 83544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32" name="Oval 15"/>
                <p:cNvSpPr>
                  <a:spLocks noChangeArrowheads="1"/>
                </p:cNvSpPr>
                <p:nvPr/>
              </p:nvSpPr>
              <p:spPr bwMode="auto">
                <a:xfrm>
                  <a:off x="1760985" y="676275"/>
                  <a:ext cx="574675" cy="419100"/>
                </a:xfrm>
                <a:prstGeom prst="ellipse">
                  <a:avLst/>
                </a:prstGeom>
                <a:solidFill>
                  <a:srgbClr val="FF00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fr-FR" dirty="0">
                      <a:latin typeface="Calibri" pitchFamily="34" charset="0"/>
                    </a:rPr>
                    <a:t>D</a:t>
                  </a:r>
                </a:p>
              </p:txBody>
            </p:sp>
          </p:grpSp>
          <p:grpSp>
            <p:nvGrpSpPr>
              <p:cNvPr id="5" name="Groupe 28"/>
              <p:cNvGrpSpPr>
                <a:grpSpLocks/>
              </p:cNvGrpSpPr>
              <p:nvPr/>
            </p:nvGrpSpPr>
            <p:grpSpPr bwMode="auto">
              <a:xfrm>
                <a:off x="5586622" y="2852536"/>
                <a:ext cx="1582189" cy="1152528"/>
                <a:chOff x="4192302" y="398187"/>
                <a:chExt cx="2048442" cy="1465541"/>
              </a:xfrm>
            </p:grpSpPr>
            <p:sp>
              <p:nvSpPr>
                <p:cNvPr id="16" name="AutoShape 30"/>
                <p:cNvSpPr>
                  <a:spLocks noChangeArrowheads="1"/>
                </p:cNvSpPr>
                <p:nvPr/>
              </p:nvSpPr>
              <p:spPr bwMode="auto">
                <a:xfrm rot="1642093">
                  <a:off x="4943329" y="1268416"/>
                  <a:ext cx="493181" cy="161230"/>
                </a:xfrm>
                <a:prstGeom prst="rightArrow">
                  <a:avLst>
                    <a:gd name="adj1" fmla="val 50000"/>
                    <a:gd name="adj2" fmla="val 77251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18" name="AutoShape 31"/>
                <p:cNvSpPr>
                  <a:spLocks noChangeArrowheads="1"/>
                </p:cNvSpPr>
                <p:nvPr/>
              </p:nvSpPr>
              <p:spPr bwMode="auto">
                <a:xfrm rot="19902859">
                  <a:off x="4879891" y="780592"/>
                  <a:ext cx="497274" cy="161230"/>
                </a:xfrm>
                <a:prstGeom prst="rightArrow">
                  <a:avLst>
                    <a:gd name="adj1" fmla="val 50000"/>
                    <a:gd name="adj2" fmla="val 77892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>
                    <a:latin typeface="Calibri" pitchFamily="34" charset="0"/>
                  </a:endParaRPr>
                </a:p>
              </p:txBody>
            </p:sp>
            <p:sp>
              <p:nvSpPr>
                <p:cNvPr id="25" name="Oval 32"/>
                <p:cNvSpPr>
                  <a:spLocks noChangeArrowheads="1"/>
                </p:cNvSpPr>
                <p:nvPr/>
              </p:nvSpPr>
              <p:spPr bwMode="auto">
                <a:xfrm>
                  <a:off x="5561339" y="398187"/>
                  <a:ext cx="679403" cy="543634"/>
                </a:xfrm>
                <a:prstGeom prst="ellipse">
                  <a:avLst/>
                </a:prstGeom>
                <a:solidFill>
                  <a:srgbClr val="FF00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fr-FR">
                      <a:latin typeface="Calibri" pitchFamily="34" charset="0"/>
                    </a:rPr>
                    <a:t>D</a:t>
                  </a:r>
                </a:p>
              </p:txBody>
            </p:sp>
            <p:sp>
              <p:nvSpPr>
                <p:cNvPr id="26" name="Oval 33"/>
                <p:cNvSpPr>
                  <a:spLocks noChangeArrowheads="1"/>
                </p:cNvSpPr>
                <p:nvPr/>
              </p:nvSpPr>
              <p:spPr bwMode="auto">
                <a:xfrm>
                  <a:off x="5561341" y="1322160"/>
                  <a:ext cx="679403" cy="541568"/>
                </a:xfrm>
                <a:prstGeom prst="ellipse">
                  <a:avLst/>
                </a:prstGeom>
                <a:solidFill>
                  <a:srgbClr val="FF00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fr-FR">
                      <a:latin typeface="Calibri" pitchFamily="34" charset="0"/>
                    </a:rPr>
                    <a:t>D</a:t>
                  </a:r>
                </a:p>
              </p:txBody>
            </p:sp>
            <p:sp>
              <p:nvSpPr>
                <p:cNvPr id="27" name="Oval 38"/>
                <p:cNvSpPr>
                  <a:spLocks noChangeArrowheads="1"/>
                </p:cNvSpPr>
                <p:nvPr/>
              </p:nvSpPr>
              <p:spPr bwMode="auto">
                <a:xfrm>
                  <a:off x="4192302" y="821933"/>
                  <a:ext cx="681449" cy="541568"/>
                </a:xfrm>
                <a:prstGeom prst="ellipse">
                  <a:avLst/>
                </a:prstGeom>
                <a:solidFill>
                  <a:srgbClr val="FF00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r>
                    <a:rPr lang="fr-FR" dirty="0">
                      <a:latin typeface="Calibri" pitchFamily="34" charset="0"/>
                    </a:rPr>
                    <a:t>D</a:t>
                  </a:r>
                </a:p>
              </p:txBody>
            </p:sp>
          </p:grpSp>
        </p:grpSp>
        <p:sp>
          <p:nvSpPr>
            <p:cNvPr id="12" name="ZoneTexte 16"/>
            <p:cNvSpPr txBox="1">
              <a:spLocks noChangeArrowheads="1"/>
            </p:cNvSpPr>
            <p:nvPr/>
          </p:nvSpPr>
          <p:spPr bwMode="auto">
            <a:xfrm>
              <a:off x="455714" y="6218148"/>
              <a:ext cx="1924383" cy="648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FF0000"/>
                  </a:solidFill>
                </a:rPr>
                <a:t>stem cell</a:t>
              </a:r>
              <a:endParaRPr lang="fr-FR" sz="2800" dirty="0">
                <a:solidFill>
                  <a:srgbClr val="FF0000"/>
                </a:solidFill>
              </a:endParaRPr>
            </a:p>
          </p:txBody>
        </p:sp>
        <p:sp>
          <p:nvSpPr>
            <p:cNvPr id="13" name="ZoneTexte 17"/>
            <p:cNvSpPr txBox="1">
              <a:spLocks noChangeArrowheads="1"/>
            </p:cNvSpPr>
            <p:nvPr/>
          </p:nvSpPr>
          <p:spPr bwMode="auto">
            <a:xfrm>
              <a:off x="5652925" y="6290154"/>
              <a:ext cx="3478898" cy="11820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dirty="0"/>
                <a:t>differentiated cell</a:t>
              </a:r>
            </a:p>
            <a:p>
              <a:r>
                <a:rPr lang="en-US" sz="2800" dirty="0"/>
                <a:t>   (non-stem)</a:t>
              </a:r>
              <a:endParaRPr lang="fr-FR" sz="2800" dirty="0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491880" y="4365104"/>
            <a:ext cx="1125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err="1">
                <a:solidFill>
                  <a:srgbClr val="FF0000"/>
                </a:solidFill>
              </a:rPr>
              <a:t>unlike</a:t>
            </a:r>
            <a:endParaRPr lang="fr-FR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Titre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1"/>
          </a:xfrm>
        </p:spPr>
        <p:txBody>
          <a:bodyPr/>
          <a:lstStyle/>
          <a:p>
            <a:pPr eaLnBrk="1" hangingPunct="1"/>
            <a:r>
              <a:rPr lang="fr-FR" dirty="0">
                <a:solidFill>
                  <a:srgbClr val="FF0000"/>
                </a:solidFill>
              </a:rPr>
              <a:t>Cancer Stem </a:t>
            </a:r>
            <a:r>
              <a:rPr lang="fr-FR" dirty="0" err="1">
                <a:solidFill>
                  <a:srgbClr val="FF0000"/>
                </a:solidFill>
              </a:rPr>
              <a:t>cells</a:t>
            </a:r>
            <a:r>
              <a:rPr lang="fr-FR" dirty="0">
                <a:solidFill>
                  <a:srgbClr val="FF0000"/>
                </a:solidFill>
              </a:rPr>
              <a:t> (TIC) </a:t>
            </a:r>
          </a:p>
        </p:txBody>
      </p:sp>
      <p:sp>
        <p:nvSpPr>
          <p:cNvPr id="186370" name="Espace réservé du contenu 2"/>
          <p:cNvSpPr>
            <a:spLocks noGrp="1"/>
          </p:cNvSpPr>
          <p:nvPr>
            <p:ph idx="1"/>
          </p:nvPr>
        </p:nvSpPr>
        <p:spPr>
          <a:xfrm>
            <a:off x="-36513" y="559221"/>
            <a:ext cx="9947276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dirty="0"/>
          </a:p>
          <a:p>
            <a:pPr marL="0" indent="0" eaLnBrk="1" hangingPunct="1">
              <a:buNone/>
            </a:pPr>
            <a:r>
              <a:rPr lang="en-US" dirty="0"/>
              <a:t>   -ability to regenerate all cancer population</a:t>
            </a:r>
            <a:endParaRPr lang="fr-FR" dirty="0"/>
          </a:p>
          <a:p>
            <a:pPr eaLnBrk="1" hangingPunct="1">
              <a:buNone/>
            </a:pPr>
            <a:r>
              <a:rPr lang="en-US" dirty="0"/>
              <a:t>   -small percentage in total cancer cell population</a:t>
            </a:r>
          </a:p>
          <a:p>
            <a:pPr>
              <a:buNone/>
            </a:pPr>
            <a:r>
              <a:rPr lang="fr-FR" dirty="0"/>
              <a:t>    </a:t>
            </a:r>
            <a:r>
              <a:rPr lang="fr-FR" dirty="0">
                <a:solidFill>
                  <a:srgbClr val="FF0000"/>
                </a:solidFill>
              </a:rPr>
              <a:t>-</a:t>
            </a:r>
            <a:r>
              <a:rPr lang="fr-FR" dirty="0" err="1">
                <a:solidFill>
                  <a:srgbClr val="FF0000"/>
                </a:solidFill>
              </a:rPr>
              <a:t>asymmetric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err="1">
                <a:solidFill>
                  <a:srgbClr val="FF0000"/>
                </a:solidFill>
              </a:rPr>
              <a:t>cell</a:t>
            </a:r>
            <a:r>
              <a:rPr lang="fr-FR" dirty="0">
                <a:solidFill>
                  <a:srgbClr val="FF0000"/>
                </a:solidFill>
              </a:rPr>
              <a:t> division - ??</a:t>
            </a:r>
          </a:p>
          <a:p>
            <a:pPr eaLnBrk="1" hangingPunct="1">
              <a:buFontTx/>
              <a:buNone/>
            </a:pPr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-slow rate of cell division </a:t>
            </a:r>
            <a:r>
              <a:rPr lang="en-US" dirty="0"/>
              <a:t>- </a:t>
            </a:r>
            <a:r>
              <a:rPr lang="en-US" dirty="0">
                <a:solidFill>
                  <a:srgbClr val="FF0000"/>
                </a:solidFill>
              </a:rPr>
              <a:t>??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853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Espace réservé du contenu 2"/>
          <p:cNvSpPr>
            <a:spLocks noGrp="1"/>
          </p:cNvSpPr>
          <p:nvPr>
            <p:ph idx="1"/>
          </p:nvPr>
        </p:nvSpPr>
        <p:spPr>
          <a:xfrm>
            <a:off x="25324" y="1711349"/>
            <a:ext cx="9118676" cy="4525963"/>
          </a:xfrm>
        </p:spPr>
        <p:txBody>
          <a:bodyPr/>
          <a:lstStyle/>
          <a:p>
            <a:pPr marL="0" indent="0" algn="ctr">
              <a:buNone/>
            </a:pPr>
            <a:endParaRPr lang="en-US" sz="2000" b="1" dirty="0"/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Cancer stem cells and normal stem cells – 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FF0000"/>
                </a:solidFill>
              </a:rPr>
              <a:t>more similarity or more differences?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 txBox="1">
            <a:spLocks/>
          </p:cNvSpPr>
          <p:nvPr/>
        </p:nvSpPr>
        <p:spPr>
          <a:xfrm>
            <a:off x="25324" y="1711349"/>
            <a:ext cx="9118676" cy="4525963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FontTx/>
              <a:buNone/>
            </a:pPr>
            <a:endParaRPr lang="en-US" sz="2000" b="1" kern="0" dirty="0"/>
          </a:p>
          <a:p>
            <a:pPr marL="0" indent="0" algn="ctr">
              <a:buFontTx/>
              <a:buNone/>
            </a:pPr>
            <a:r>
              <a:rPr lang="en-US" kern="0" dirty="0"/>
              <a:t> </a:t>
            </a:r>
            <a:r>
              <a:rPr lang="en-US" kern="0" dirty="0">
                <a:solidFill>
                  <a:srgbClr val="FF0000"/>
                </a:solidFill>
              </a:rPr>
              <a:t>Do cancer stem cells originate from normal stem cells ?</a:t>
            </a:r>
          </a:p>
          <a:p>
            <a:pPr marL="0" indent="0" algn="ctr">
              <a:buFontTx/>
              <a:buNone/>
            </a:pPr>
            <a:endParaRPr lang="en-US" kern="0" dirty="0">
              <a:solidFill>
                <a:srgbClr val="FF0000"/>
              </a:solidFill>
            </a:endParaRPr>
          </a:p>
          <a:p>
            <a:pPr marL="0" indent="0" algn="ctr">
              <a:buFontTx/>
              <a:buNone/>
            </a:pPr>
            <a:r>
              <a:rPr lang="en-US" kern="0" dirty="0">
                <a:solidFill>
                  <a:srgbClr val="FF0000"/>
                </a:solidFill>
              </a:rPr>
              <a:t>Or they appear due to non-stem to stem cell transition?</a:t>
            </a:r>
          </a:p>
        </p:txBody>
      </p:sp>
    </p:spTree>
    <p:extLst>
      <p:ext uri="{BB962C8B-B14F-4D97-AF65-F5344CB8AC3E}">
        <p14:creationId xmlns:p14="http://schemas.microsoft.com/office/powerpoint/2010/main" val="821489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107504" y="2041971"/>
            <a:ext cx="10023400" cy="5851525"/>
          </a:xfrm>
        </p:spPr>
        <p:txBody>
          <a:bodyPr/>
          <a:lstStyle/>
          <a:p>
            <a:r>
              <a:rPr lang="en-US" sz="2400" dirty="0"/>
              <a:t>Cancer cell culture starts from a tumor taken from a patient</a:t>
            </a:r>
          </a:p>
          <a:p>
            <a:endParaRPr lang="en-US" sz="2400" dirty="0"/>
          </a:p>
          <a:p>
            <a:r>
              <a:rPr lang="en-US" sz="2400" dirty="0"/>
              <a:t>Cancer </a:t>
            </a:r>
            <a:r>
              <a:rPr lang="en-US" sz="2400" dirty="0">
                <a:solidFill>
                  <a:srgbClr val="FF0000"/>
                </a:solidFill>
              </a:rPr>
              <a:t>stem cells </a:t>
            </a:r>
            <a:r>
              <a:rPr lang="en-US" sz="2400" dirty="0"/>
              <a:t>can be </a:t>
            </a:r>
            <a:r>
              <a:rPr lang="en-US" sz="2400" dirty="0">
                <a:solidFill>
                  <a:srgbClr val="FF0000"/>
                </a:solidFill>
              </a:rPr>
              <a:t>identified</a:t>
            </a:r>
            <a:r>
              <a:rPr lang="en-US" sz="2400" dirty="0"/>
              <a:t> according to specific</a:t>
            </a:r>
          </a:p>
          <a:p>
            <a:pPr marL="0" indent="0">
              <a:buNone/>
            </a:pPr>
            <a:r>
              <a:rPr lang="en-US" sz="2400" dirty="0"/>
              <a:t>    Molecular Marker (CD133, CD10, CD44/CD24, etc.) </a:t>
            </a:r>
          </a:p>
          <a:p>
            <a:pPr>
              <a:buNone/>
            </a:pPr>
            <a:endParaRPr lang="en-US" sz="2400" dirty="0"/>
          </a:p>
          <a:p>
            <a:r>
              <a:rPr lang="en-US" sz="2400" dirty="0"/>
              <a:t>Cancer </a:t>
            </a:r>
            <a:r>
              <a:rPr lang="en-US" sz="2400" dirty="0">
                <a:solidFill>
                  <a:srgbClr val="FF0000"/>
                </a:solidFill>
              </a:rPr>
              <a:t>stem cells </a:t>
            </a:r>
            <a:r>
              <a:rPr lang="en-US" sz="2400" dirty="0"/>
              <a:t>can be </a:t>
            </a:r>
            <a:r>
              <a:rPr lang="en-US" sz="2400" dirty="0">
                <a:solidFill>
                  <a:srgbClr val="FF0000"/>
                </a:solidFill>
              </a:rPr>
              <a:t>sorted</a:t>
            </a:r>
            <a:r>
              <a:rPr lang="en-US" sz="2400" dirty="0"/>
              <a:t> according to this </a:t>
            </a:r>
          </a:p>
          <a:p>
            <a:pPr marL="0" indent="0">
              <a:buNone/>
            </a:pPr>
            <a:r>
              <a:rPr lang="en-US" sz="2400" dirty="0"/>
              <a:t>    Molecular Marker by FACS analysis</a:t>
            </a:r>
          </a:p>
          <a:p>
            <a:endParaRPr lang="en-US" sz="2400" dirty="0"/>
          </a:p>
          <a:p>
            <a:endParaRPr lang="en-US" sz="2400" dirty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fr-FR" sz="2400" dirty="0"/>
          </a:p>
          <a:p>
            <a:endParaRPr lang="fr-FR" sz="2400" dirty="0"/>
          </a:p>
        </p:txBody>
      </p:sp>
      <p:pic>
        <p:nvPicPr>
          <p:cNvPr id="4" name="Picture 2" descr="http://www.sciencefirst.com/images/P/66306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96118"/>
            <a:ext cx="1548706" cy="154870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23728" y="116632"/>
            <a:ext cx="44342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000" dirty="0"/>
              <a:t>Cancer </a:t>
            </a:r>
            <a:r>
              <a:rPr lang="fr-FR" sz="4000" dirty="0" err="1"/>
              <a:t>cell</a:t>
            </a:r>
            <a:r>
              <a:rPr lang="fr-FR" sz="4000" dirty="0"/>
              <a:t> culture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030BA0EA-16A8-400C-BEBE-A5D8D9FF81B9}"/>
              </a:ext>
            </a:extLst>
          </p:cNvPr>
          <p:cNvSpPr txBox="1"/>
          <p:nvPr/>
        </p:nvSpPr>
        <p:spPr>
          <a:xfrm>
            <a:off x="35496" y="3212976"/>
            <a:ext cx="9108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The percentage </a:t>
            </a:r>
          </a:p>
          <a:p>
            <a:pPr algn="ctr"/>
            <a:r>
              <a:rPr lang="en-US" sz="3600" b="1" dirty="0"/>
              <a:t>of </a:t>
            </a:r>
            <a:r>
              <a:rPr lang="en-US" sz="3600" b="1" dirty="0">
                <a:solidFill>
                  <a:srgbClr val="FF0000"/>
                </a:solidFill>
              </a:rPr>
              <a:t>Cancer Stem Cells population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b="1" dirty="0"/>
              <a:t>is characteristic for each cancer cell line</a:t>
            </a:r>
            <a:endParaRPr lang="fr-FR" sz="3600" b="1" dirty="0"/>
          </a:p>
        </p:txBody>
      </p:sp>
      <p:sp>
        <p:nvSpPr>
          <p:cNvPr id="8" name="ZoneTexte 1"/>
          <p:cNvSpPr txBox="1"/>
          <p:nvPr/>
        </p:nvSpPr>
        <p:spPr>
          <a:xfrm>
            <a:off x="1231999" y="548680"/>
            <a:ext cx="728917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Phenomenon 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</a:rPr>
              <a:t>of Cancer Stem Cells population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</a:rPr>
              <a:t>stabilization in cell culture    </a:t>
            </a:r>
            <a:endParaRPr lang="fr-FR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184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necteur droit avec flèche 14"/>
          <p:cNvCxnSpPr/>
          <p:nvPr/>
        </p:nvCxnSpPr>
        <p:spPr>
          <a:xfrm>
            <a:off x="1043608" y="5050976"/>
            <a:ext cx="72008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1187624" y="5178400"/>
            <a:ext cx="50405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9" name="Groupe 8"/>
          <p:cNvGrpSpPr/>
          <p:nvPr/>
        </p:nvGrpSpPr>
        <p:grpSpPr>
          <a:xfrm>
            <a:off x="833438" y="1433984"/>
            <a:ext cx="7482978" cy="5040560"/>
            <a:chOff x="833438" y="625599"/>
            <a:chExt cx="9499202" cy="6042025"/>
          </a:xfrm>
        </p:grpSpPr>
        <p:pic>
          <p:nvPicPr>
            <p:cNvPr id="19149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33438" y="625599"/>
              <a:ext cx="7475537" cy="6042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Rectangle 2"/>
            <p:cNvSpPr/>
            <p:nvPr/>
          </p:nvSpPr>
          <p:spPr>
            <a:xfrm>
              <a:off x="6948264" y="3471730"/>
              <a:ext cx="3384376" cy="91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>
                  <a:solidFill>
                    <a:schemeClr val="tx1"/>
                  </a:solidFill>
                </a:rPr>
                <a:t>in Total cancer cell </a:t>
              </a:r>
            </a:p>
            <a:p>
              <a:r>
                <a:rPr lang="en-US" sz="1400" b="1" dirty="0">
                  <a:solidFill>
                    <a:schemeClr val="tx1"/>
                  </a:solidFill>
                </a:rPr>
                <a:t>population</a:t>
              </a:r>
            </a:p>
            <a:p>
              <a:endParaRPr lang="en-US" sz="800" b="1" dirty="0">
                <a:solidFill>
                  <a:schemeClr val="tx1"/>
                </a:solidFill>
              </a:endParaRPr>
            </a:p>
            <a:p>
              <a:r>
                <a:rPr lang="en-US" sz="1400" b="1" dirty="0">
                  <a:solidFill>
                    <a:schemeClr val="tx1"/>
                  </a:solidFill>
                </a:rPr>
                <a:t>in purified CSC</a:t>
              </a:r>
            </a:p>
            <a:p>
              <a:r>
                <a:rPr lang="en-US" sz="1400" b="1" dirty="0">
                  <a:solidFill>
                    <a:schemeClr val="tx1"/>
                  </a:solidFill>
                </a:rPr>
                <a:t>population </a:t>
              </a:r>
              <a:endParaRPr lang="fr-FR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6228183" y="4821396"/>
              <a:ext cx="4104456" cy="368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FF0000"/>
                  </a:solidFill>
                </a:rPr>
                <a:t>- characteristic % for each cell line</a:t>
              </a:r>
              <a:endParaRPr lang="fr-FR" sz="14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ZoneTexte 9"/>
          <p:cNvSpPr txBox="1"/>
          <p:nvPr/>
        </p:nvSpPr>
        <p:spPr>
          <a:xfrm>
            <a:off x="179512" y="150892"/>
            <a:ext cx="862447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Phenomenon:</a:t>
            </a:r>
            <a:r>
              <a:rPr lang="en-US" sz="2400" dirty="0">
                <a:solidFill>
                  <a:srgbClr val="FF0000"/>
                </a:solidFill>
              </a:rPr>
              <a:t> stabilization of Cancer Stem Cells population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in cell culture </a:t>
            </a:r>
          </a:p>
          <a:p>
            <a:pPr algn="ctr"/>
            <a:r>
              <a:rPr lang="en-US" sz="2400" dirty="0">
                <a:solidFill>
                  <a:srgbClr val="FF0000"/>
                </a:solidFill>
              </a:rPr>
              <a:t>after perturbation   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-324544" y="6064106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            was shown in lung, ovarian, colon, breast cancer </a:t>
            </a:r>
            <a:r>
              <a:rPr lang="fr-FR" sz="2000" b="1" dirty="0" err="1"/>
              <a:t>cell</a:t>
            </a:r>
            <a:r>
              <a:rPr lang="fr-FR" sz="2000" b="1" dirty="0"/>
              <a:t> line</a:t>
            </a:r>
            <a:r>
              <a:rPr lang="en-US" sz="2000" b="1" dirty="0"/>
              <a:t>s</a:t>
            </a:r>
            <a:endParaRPr lang="fr-FR" sz="2000" b="1" dirty="0"/>
          </a:p>
          <a:p>
            <a:pPr eaLnBrk="1" hangingPunct="1">
              <a:buNone/>
            </a:pPr>
            <a:endParaRPr lang="fr-FR" sz="20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476CDAA-8478-E78F-13DC-F3BA5BDF0393}"/>
              </a:ext>
            </a:extLst>
          </p:cNvPr>
          <p:cNvSpPr txBox="1"/>
          <p:nvPr/>
        </p:nvSpPr>
        <p:spPr>
          <a:xfrm>
            <a:off x="1723954" y="2394989"/>
            <a:ext cx="35060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pure (100%) stem </a:t>
            </a:r>
            <a:r>
              <a:rPr lang="fr-FR" sz="1600" b="1" dirty="0" err="1">
                <a:solidFill>
                  <a:srgbClr val="FF0000"/>
                </a:solidFill>
              </a:rPr>
              <a:t>cells</a:t>
            </a:r>
            <a:r>
              <a:rPr lang="fr-FR" sz="1600" b="1" dirty="0">
                <a:solidFill>
                  <a:srgbClr val="FF0000"/>
                </a:solidFill>
              </a:rPr>
              <a:t> population</a:t>
            </a:r>
          </a:p>
        </p:txBody>
      </p:sp>
    </p:spTree>
    <p:extLst>
      <p:ext uri="{BB962C8B-B14F-4D97-AF65-F5344CB8AC3E}">
        <p14:creationId xmlns:p14="http://schemas.microsoft.com/office/powerpoint/2010/main" val="2407443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Cancer Stem Cells and </a:t>
            </a:r>
            <a:r>
              <a:rPr lang="fr-FR" dirty="0">
                <a:solidFill>
                  <a:srgbClr val="FF0000"/>
                </a:solidFill>
              </a:rPr>
              <a:t>Epithelial-Mesenchymal Transition</a:t>
            </a:r>
            <a:r>
              <a:rPr lang="fr-FR" dirty="0"/>
              <a:t> </a:t>
            </a:r>
            <a:r>
              <a:rPr lang="fr-FR" dirty="0">
                <a:solidFill>
                  <a:srgbClr val="FF0000"/>
                </a:solidFill>
              </a:rPr>
              <a:t>(EMT)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5885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1"/>
            <a:ext cx="9145016" cy="252028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     Epithelial–Mesenchymal Transition</a:t>
            </a:r>
          </a:p>
          <a:p>
            <a:pPr marL="0" indent="0">
              <a:buNone/>
            </a:pPr>
            <a:r>
              <a:rPr lang="en-US" b="1" dirty="0"/>
              <a:t>          is a developmental program </a:t>
            </a:r>
          </a:p>
          <a:p>
            <a:pPr marL="0" indent="0">
              <a:buNone/>
            </a:pPr>
            <a:r>
              <a:rPr lang="en-US" b="1" dirty="0"/>
              <a:t>             in which </a:t>
            </a:r>
            <a:r>
              <a:rPr lang="en-US" b="1" dirty="0">
                <a:solidFill>
                  <a:srgbClr val="FF0000"/>
                </a:solidFill>
              </a:rPr>
              <a:t>epithelial cells </a:t>
            </a:r>
          </a:p>
          <a:p>
            <a:pPr marL="0" indent="0">
              <a:buNone/>
            </a:pPr>
            <a:r>
              <a:rPr lang="en-US" b="1" dirty="0"/>
              <a:t> transform into </a:t>
            </a:r>
            <a:r>
              <a:rPr lang="en-US" b="1" dirty="0">
                <a:solidFill>
                  <a:srgbClr val="2E09B7"/>
                </a:solidFill>
              </a:rPr>
              <a:t>mesenchymal cells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epithelial cells             </a:t>
            </a:r>
            <a:r>
              <a:rPr lang="en-US" b="1" dirty="0">
                <a:solidFill>
                  <a:srgbClr val="2E09B7"/>
                </a:solidFill>
              </a:rPr>
              <a:t>mesenchymal cells 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/>
              <a:t>polarized                       motile</a:t>
            </a:r>
          </a:p>
          <a:p>
            <a:pPr marL="0" indent="0">
              <a:buNone/>
            </a:pPr>
            <a:r>
              <a:rPr lang="en-US" b="1" dirty="0"/>
              <a:t>tightly attached            invasive</a:t>
            </a:r>
          </a:p>
          <a:p>
            <a:pPr marL="0" indent="0">
              <a:buNone/>
            </a:pPr>
            <a:r>
              <a:rPr lang="en-US" b="1" dirty="0"/>
              <a:t>organized in sheets     poor connected</a:t>
            </a:r>
            <a:endParaRPr lang="ru-RU" dirty="0"/>
          </a:p>
          <a:p>
            <a:pPr marL="0" indent="0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EMT is necessary for normal embryogenesis </a:t>
            </a:r>
          </a:p>
          <a:p>
            <a:pPr marL="0" indent="0">
              <a:buNone/>
            </a:pPr>
            <a:r>
              <a:rPr lang="en-US" b="1" dirty="0"/>
              <a:t>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4080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952" y="-171400"/>
            <a:ext cx="8229600" cy="1143000"/>
          </a:xfrm>
        </p:spPr>
        <p:txBody>
          <a:bodyPr/>
          <a:lstStyle/>
          <a:p>
            <a:r>
              <a:rPr lang="en-US" sz="3600" dirty="0">
                <a:solidFill>
                  <a:srgbClr val="FF0000"/>
                </a:solidFill>
              </a:rPr>
              <a:t>EMT in normal development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063277"/>
            <a:ext cx="936104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</a:rPr>
              <a:t>EMT </a:t>
            </a:r>
            <a:r>
              <a:rPr lang="ru-RU" sz="2400" dirty="0">
                <a:solidFill>
                  <a:srgbClr val="FF0000"/>
                </a:solidFill>
              </a:rPr>
              <a:t>        </a:t>
            </a:r>
            <a:r>
              <a:rPr lang="en-US" sz="2400" b="1" dirty="0"/>
              <a:t>Cell migration     </a:t>
            </a:r>
            <a:r>
              <a:rPr lang="ru-RU" sz="2400" b="1" dirty="0"/>
              <a:t>    </a:t>
            </a:r>
            <a:r>
              <a:rPr lang="en-US" sz="2400" b="1" dirty="0"/>
              <a:t>Formation of new germ layers </a:t>
            </a:r>
            <a:r>
              <a:rPr lang="en-US" sz="2800" b="1" dirty="0"/>
              <a:t> </a:t>
            </a:r>
            <a:endParaRPr lang="ru-RU" sz="2800" dirty="0"/>
          </a:p>
        </p:txBody>
      </p:sp>
      <p:pic>
        <p:nvPicPr>
          <p:cNvPr id="4" name="Image 6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16604"/>
            <a:ext cx="1530144" cy="147964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" name="Прямая со стрелкой 9"/>
          <p:cNvCxnSpPr/>
          <p:nvPr/>
        </p:nvCxnSpPr>
        <p:spPr>
          <a:xfrm>
            <a:off x="3657412" y="1362284"/>
            <a:ext cx="54202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026431" y="4986453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Blastula</a:t>
            </a:r>
            <a:endParaRPr lang="ru-RU" sz="20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861784" y="3843600"/>
            <a:ext cx="1444656" cy="1282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827584" y="1340768"/>
            <a:ext cx="61403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253" y="2924944"/>
            <a:ext cx="3526645" cy="2317603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2200037" y="-118245"/>
            <a:ext cx="2487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809497" y="3322056"/>
            <a:ext cx="1505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gastrulation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273284" y="1569566"/>
            <a:ext cx="14670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Ectoderm</a:t>
            </a:r>
          </a:p>
          <a:p>
            <a:r>
              <a:rPr lang="en-US" sz="2000" b="1" dirty="0"/>
              <a:t>Mesoderm</a:t>
            </a:r>
            <a:endParaRPr lang="ru-RU" sz="2000" b="1" dirty="0"/>
          </a:p>
          <a:p>
            <a:r>
              <a:rPr lang="en-US" sz="2000" b="1" dirty="0"/>
              <a:t>Endoderm</a:t>
            </a:r>
            <a:endParaRPr lang="ru-RU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695060" y="5866731"/>
            <a:ext cx="79945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MET (Mesenchymal–Epithelial Transition) → tissue and organ formation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6005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592" y="836712"/>
            <a:ext cx="7344816" cy="496855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004868" y="116632"/>
            <a:ext cx="5519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Neural crest cell migration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65747" y="6093296"/>
            <a:ext cx="82125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en-US" b="1" dirty="0"/>
              <a:t>EMT → cell migrate → settle → re-epithelialize → MET → organ formation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48865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438128"/>
            <a:ext cx="8229600" cy="1143000"/>
          </a:xfrm>
        </p:spPr>
        <p:txBody>
          <a:bodyPr/>
          <a:lstStyle/>
          <a:p>
            <a:r>
              <a:rPr lang="en-US" sz="3600" b="1" dirty="0">
                <a:solidFill>
                  <a:srgbClr val="FF0000"/>
                </a:solidFill>
              </a:rPr>
              <a:t>During EMT cells</a:t>
            </a:r>
            <a:br>
              <a:rPr lang="en-US" sz="3600" b="1" dirty="0">
                <a:solidFill>
                  <a:srgbClr val="FF0000"/>
                </a:solidFill>
              </a:rPr>
            </a:br>
            <a:br>
              <a:rPr lang="ru-RU" sz="3600" dirty="0">
                <a:solidFill>
                  <a:srgbClr val="FF0000"/>
                </a:solidFill>
              </a:rPr>
            </a:br>
            <a:r>
              <a:rPr lang="fr-FR" sz="2400" b="1" dirty="0"/>
              <a:t>Undergo morphological change</a:t>
            </a:r>
            <a:br>
              <a:rPr lang="fr-FR" sz="2400" b="1" dirty="0"/>
            </a:br>
            <a:r>
              <a:rPr lang="fr-FR" sz="2400" b="1" dirty="0"/>
              <a:t> </a:t>
            </a:r>
            <a:r>
              <a:rPr lang="en-US" sz="2400" b="1" dirty="0"/>
              <a:t> </a:t>
            </a:r>
            <a:br>
              <a:rPr lang="ru-RU" sz="2400" dirty="0"/>
            </a:br>
            <a:r>
              <a:rPr lang="en-US" sz="2400" dirty="0"/>
              <a:t>-&gt; </a:t>
            </a:r>
            <a:r>
              <a:rPr lang="en-US" sz="2000" b="1" dirty="0"/>
              <a:t>Loose </a:t>
            </a:r>
            <a:r>
              <a:rPr lang="en-US" sz="2000" b="1" dirty="0" err="1"/>
              <a:t>apico</a:t>
            </a:r>
            <a:r>
              <a:rPr lang="en-US" sz="2000" b="1" dirty="0"/>
              <a:t>-basal polarity</a:t>
            </a:r>
            <a:br>
              <a:rPr lang="ru-RU" sz="2000" dirty="0"/>
            </a:br>
            <a:r>
              <a:rPr lang="en-US" sz="2000" b="1" dirty="0"/>
              <a:t>   </a:t>
            </a:r>
            <a:r>
              <a:rPr lang="en-US" sz="2000" dirty="0"/>
              <a:t>-&gt; </a:t>
            </a:r>
            <a:r>
              <a:rPr lang="en-US" sz="2000" b="1" dirty="0"/>
              <a:t>Remodel cytoskeleton</a:t>
            </a:r>
            <a:br>
              <a:rPr lang="ru-RU" sz="2400" dirty="0"/>
            </a:br>
            <a:r>
              <a:rPr lang="en-US" sz="2400" b="1" dirty="0"/>
              <a:t> </a:t>
            </a:r>
            <a:br>
              <a:rPr lang="ru-RU" sz="2400" dirty="0"/>
            </a:br>
            <a:r>
              <a:rPr lang="en-US" sz="2400" b="1" dirty="0"/>
              <a:t>Gain migratory ability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2000" dirty="0"/>
              <a:t>-&gt; </a:t>
            </a:r>
            <a:r>
              <a:rPr lang="en-US" sz="2000" b="1" dirty="0"/>
              <a:t>Dissolve tight junctions</a:t>
            </a:r>
            <a:br>
              <a:rPr lang="ru-RU" sz="2400" dirty="0"/>
            </a:br>
            <a:r>
              <a:rPr lang="en-US" sz="2000" dirty="0"/>
              <a:t>-&gt; </a:t>
            </a:r>
            <a:r>
              <a:rPr lang="fr-FR" sz="2000" b="1" dirty="0"/>
              <a:t>Loose cell-cell contacts</a:t>
            </a:r>
            <a:br>
              <a:rPr lang="fr-FR" sz="2000" b="1" dirty="0"/>
            </a:br>
            <a:br>
              <a:rPr lang="en-US" sz="2400" b="1" dirty="0"/>
            </a:br>
            <a:r>
              <a:rPr lang="en-US" sz="2400" b="1" dirty="0">
                <a:solidFill>
                  <a:srgbClr val="0070C0"/>
                </a:solidFill>
              </a:rPr>
              <a:t>Downregulate</a:t>
            </a:r>
            <a:r>
              <a:rPr lang="en-US" sz="2400" b="1" dirty="0"/>
              <a:t> epithelial markers</a:t>
            </a:r>
            <a:br>
              <a:rPr lang="en-US" sz="2400" b="1" dirty="0"/>
            </a:br>
            <a:r>
              <a:rPr lang="en-US" sz="2400" b="1" dirty="0"/>
              <a:t>E-cadherin</a:t>
            </a:r>
            <a:br>
              <a:rPr lang="ru-RU" sz="2400" dirty="0"/>
            </a:br>
            <a:r>
              <a:rPr lang="en-US" sz="2400" b="1" dirty="0"/>
              <a:t> </a:t>
            </a:r>
            <a:br>
              <a:rPr lang="ru-RU" sz="2400" dirty="0"/>
            </a:br>
            <a:r>
              <a:rPr lang="en-US" sz="2400" b="1" dirty="0">
                <a:solidFill>
                  <a:srgbClr val="FF0000"/>
                </a:solidFill>
              </a:rPr>
              <a:t>Upregulate</a:t>
            </a:r>
            <a:r>
              <a:rPr lang="en-US" sz="2400" b="1" dirty="0"/>
              <a:t> mesenchymal markers </a:t>
            </a:r>
            <a:br>
              <a:rPr lang="en-US" sz="2400" b="1" dirty="0"/>
            </a:br>
            <a:r>
              <a:rPr lang="en-US" sz="2400" b="1" dirty="0"/>
              <a:t>N-cadherin, </a:t>
            </a:r>
            <a:r>
              <a:rPr lang="en-US" sz="2400" b="1" dirty="0">
                <a:solidFill>
                  <a:srgbClr val="FF0000"/>
                </a:solidFill>
              </a:rPr>
              <a:t>Vimentin</a:t>
            </a:r>
            <a:br>
              <a:rPr lang="ru-RU" sz="2400" dirty="0"/>
            </a:br>
            <a:r>
              <a:rPr lang="en-US" sz="2400" b="1" dirty="0"/>
              <a:t> </a:t>
            </a:r>
            <a:br>
              <a:rPr lang="ru-RU" sz="2400" dirty="0"/>
            </a:br>
            <a:r>
              <a:rPr lang="en-US" sz="2400" b="1" dirty="0"/>
              <a:t> </a:t>
            </a:r>
            <a:br>
              <a:rPr lang="ru-RU" sz="2400" dirty="0"/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3" name="Стрелка вниз 2"/>
          <p:cNvSpPr/>
          <p:nvPr/>
        </p:nvSpPr>
        <p:spPr>
          <a:xfrm>
            <a:off x="7092280" y="4581128"/>
            <a:ext cx="360040" cy="720080"/>
          </a:xfrm>
          <a:prstGeom prst="downArrow">
            <a:avLst/>
          </a:prstGeom>
          <a:solidFill>
            <a:srgbClr val="0194E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 rot="10800000">
            <a:off x="7125935" y="5733256"/>
            <a:ext cx="412624" cy="69037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466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Mesenchymal cells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40283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Key signaling pathways: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TGF-β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 err="1"/>
              <a:t>Wnt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FGF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BMP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60432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Key transcription factors: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Snail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Slug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Twist</a:t>
            </a:r>
            <a:br>
              <a:rPr lang="ru-RU" dirty="0"/>
            </a:br>
            <a:r>
              <a:rPr lang="en-US" b="1" dirty="0"/>
              <a:t> </a:t>
            </a:r>
            <a:br>
              <a:rPr lang="ru-RU" dirty="0"/>
            </a:br>
            <a:r>
              <a:rPr lang="en-US" b="1" dirty="0"/>
              <a:t>Zeb1/2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8794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6289366-2139-4117-8427-C3DA90AD34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17576" y="1772815"/>
            <a:ext cx="3390528" cy="396044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>
                <a:solidFill>
                  <a:srgbClr val="7030A0"/>
                </a:solidFill>
              </a:rPr>
              <a:t>Embryonic EMT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Organ formation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Precisely controlled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Temporally    restricted</a:t>
            </a:r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B8F1D3-272B-4BFE-8EFD-6B7EF9860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24128" y="1772817"/>
            <a:ext cx="3528392" cy="4104455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Cancer EMT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Metastasis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Dysregulated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Not restricted</a:t>
            </a:r>
            <a:endParaRPr lang="ru-RU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6B80BD07-CA90-4FE5-94D6-5A3DA9E9B4D8}"/>
              </a:ext>
            </a:extLst>
          </p:cNvPr>
          <p:cNvSpPr txBox="1">
            <a:spLocks/>
          </p:cNvSpPr>
          <p:nvPr/>
        </p:nvSpPr>
        <p:spPr>
          <a:xfrm>
            <a:off x="-154542" y="44624"/>
            <a:ext cx="9396536" cy="147002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sz="3600" kern="0" dirty="0">
                <a:solidFill>
                  <a:srgbClr val="FF0000"/>
                </a:solidFill>
              </a:rPr>
              <a:t>Cancer stem cells and EMT</a:t>
            </a:r>
          </a:p>
          <a:p>
            <a:r>
              <a:rPr lang="fr-FR" sz="2000" kern="0" dirty="0">
                <a:solidFill>
                  <a:schemeClr val="bg1"/>
                </a:solidFill>
              </a:rPr>
              <a:t>a</a:t>
            </a:r>
          </a:p>
          <a:p>
            <a:r>
              <a:rPr lang="fr-FR" sz="3600" kern="0" dirty="0">
                <a:solidFill>
                  <a:schemeClr val="tx1"/>
                </a:solidFill>
              </a:rPr>
              <a:t>Cancer </a:t>
            </a:r>
            <a:r>
              <a:rPr lang="fr-FR" sz="3600" kern="0" dirty="0" err="1">
                <a:solidFill>
                  <a:srgbClr val="FF0000"/>
                </a:solidFill>
              </a:rPr>
              <a:t>hijacks</a:t>
            </a:r>
            <a:r>
              <a:rPr lang="fr-FR" sz="3600" kern="0" dirty="0">
                <a:solidFill>
                  <a:schemeClr val="tx1"/>
                </a:solidFill>
              </a:rPr>
              <a:t> a normal </a:t>
            </a:r>
            <a:r>
              <a:rPr lang="fr-FR" sz="3600" kern="0" dirty="0" err="1">
                <a:solidFill>
                  <a:schemeClr val="tx1"/>
                </a:solidFill>
              </a:rPr>
              <a:t>embryonic</a:t>
            </a:r>
            <a:r>
              <a:rPr lang="fr-FR" sz="3600" kern="0" dirty="0">
                <a:solidFill>
                  <a:schemeClr val="tx1"/>
                </a:solidFill>
              </a:rPr>
              <a:t> program </a:t>
            </a:r>
            <a:endParaRPr lang="ru-RU" sz="3600" kern="0" dirty="0">
              <a:solidFill>
                <a:schemeClr val="tx1"/>
              </a:solidFill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0CDE32F-2A80-4B70-BBAA-B2216E4C0086}"/>
              </a:ext>
            </a:extLst>
          </p:cNvPr>
          <p:cNvSpPr txBox="1">
            <a:spLocks/>
          </p:cNvSpPr>
          <p:nvPr/>
        </p:nvSpPr>
        <p:spPr bwMode="auto">
          <a:xfrm>
            <a:off x="-396552" y="2276872"/>
            <a:ext cx="339052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None/>
            </a:pPr>
            <a:r>
              <a:rPr lang="en-US" kern="0" dirty="0"/>
              <a:t>    </a:t>
            </a:r>
          </a:p>
          <a:p>
            <a:pPr marL="0" indent="0">
              <a:buNone/>
            </a:pPr>
            <a:r>
              <a:rPr lang="en-US" kern="0" dirty="0"/>
              <a:t>     Purpose</a:t>
            </a:r>
          </a:p>
          <a:p>
            <a:pPr marL="0" indent="0">
              <a:buNone/>
            </a:pPr>
            <a:endParaRPr lang="en-US" kern="0" dirty="0"/>
          </a:p>
          <a:p>
            <a:pPr marL="0" indent="0">
              <a:buNone/>
            </a:pPr>
            <a:r>
              <a:rPr lang="en-US" kern="0" dirty="0"/>
              <a:t>     Regulation</a:t>
            </a:r>
          </a:p>
          <a:p>
            <a:pPr marL="0" indent="0">
              <a:buNone/>
            </a:pPr>
            <a:endParaRPr lang="en-US" kern="0" dirty="0"/>
          </a:p>
          <a:p>
            <a:pPr marL="0" indent="0">
              <a:buNone/>
            </a:pPr>
            <a:r>
              <a:rPr lang="en-US" kern="0" dirty="0"/>
              <a:t>     Timing</a:t>
            </a:r>
          </a:p>
        </p:txBody>
      </p:sp>
    </p:spTree>
    <p:extLst>
      <p:ext uri="{BB962C8B-B14F-4D97-AF65-F5344CB8AC3E}">
        <p14:creationId xmlns:p14="http://schemas.microsoft.com/office/powerpoint/2010/main" val="25391737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8498fecd832fc76d5e68876ec8434a646c69c2d2-8492509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895" y="995048"/>
            <a:ext cx="3848608" cy="256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4539" y="3502271"/>
            <a:ext cx="1924050" cy="26765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9895" y="3431629"/>
            <a:ext cx="2009775" cy="2733675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85800" y="116632"/>
            <a:ext cx="7772400" cy="147002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sz="3600" kern="0" dirty="0">
                <a:solidFill>
                  <a:srgbClr val="FF0000"/>
                </a:solidFill>
              </a:rPr>
              <a:t>Cancer stem cells and EMT ?</a:t>
            </a:r>
            <a:endParaRPr lang="ru-RU" sz="3600" kern="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42220" y="3062297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CSC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03848" y="5013176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CSC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340181" y="2704249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EMT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666280" y="3851756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EMT</a:t>
            </a: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4374625" y="4439203"/>
            <a:ext cx="838998" cy="359263"/>
          </a:xfrm>
          <a:prstGeom prst="line">
            <a:avLst/>
          </a:prstGeom>
          <a:ln w="57150">
            <a:solidFill>
              <a:srgbClr val="6B2B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355976" y="4520137"/>
            <a:ext cx="962406" cy="398149"/>
          </a:xfrm>
          <a:prstGeom prst="line">
            <a:avLst/>
          </a:prstGeom>
          <a:ln w="57150">
            <a:solidFill>
              <a:srgbClr val="6B2B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5079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E0592-A009-06AE-C5DD-5CEFCAA4E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737" y="5949280"/>
            <a:ext cx="8229600" cy="1143000"/>
          </a:xfrm>
        </p:spPr>
        <p:txBody>
          <a:bodyPr/>
          <a:lstStyle/>
          <a:p>
            <a:r>
              <a:rPr lang="fr-FR" sz="2400" b="1" dirty="0"/>
              <a:t>EMT </a:t>
            </a:r>
            <a:r>
              <a:rPr lang="en-US" sz="2400" b="1" dirty="0"/>
              <a:t>→ </a:t>
            </a:r>
            <a:r>
              <a:rPr lang="fr-FR" sz="2400" b="1" dirty="0"/>
              <a:t>M phenotype </a:t>
            </a:r>
            <a:r>
              <a:rPr lang="en-US" sz="2400" b="1" dirty="0"/>
              <a:t>→ CSC</a:t>
            </a:r>
            <a:br>
              <a:rPr lang="fr-FR" sz="2000" dirty="0"/>
            </a:br>
            <a:endParaRPr lang="fr-FR" sz="2000" dirty="0"/>
          </a:p>
        </p:txBody>
      </p:sp>
      <p:pic>
        <p:nvPicPr>
          <p:cNvPr id="1026" name="Picture 2" descr="Figure 1">
            <a:extLst>
              <a:ext uri="{FF2B5EF4-FFF2-40B4-BE49-F238E27FC236}">
                <a16:creationId xmlns:a16="http://schemas.microsoft.com/office/drawing/2014/main" id="{FC23586E-8201-78F3-BF52-12D7E4724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20" y="1979712"/>
            <a:ext cx="8652784" cy="4185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17516" y="1268760"/>
            <a:ext cx="75868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Cancer </a:t>
            </a:r>
            <a:r>
              <a:rPr lang="fr-FR" sz="2800" dirty="0" err="1"/>
              <a:t>cells</a:t>
            </a:r>
            <a:r>
              <a:rPr lang="fr-FR" sz="2800" dirty="0"/>
              <a:t> </a:t>
            </a:r>
            <a:r>
              <a:rPr lang="fr-FR" sz="2800" dirty="0" err="1"/>
              <a:t>acquire</a:t>
            </a:r>
            <a:r>
              <a:rPr lang="fr-FR" sz="2800" dirty="0"/>
              <a:t> CSC </a:t>
            </a:r>
            <a:r>
              <a:rPr lang="fr-FR" sz="2800" dirty="0" err="1"/>
              <a:t>properties</a:t>
            </a:r>
            <a:r>
              <a:rPr lang="fr-FR" sz="2800" dirty="0"/>
              <a:t> by EMT</a:t>
            </a:r>
            <a:endParaRPr lang="ru-RU" sz="2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85800" y="44624"/>
            <a:ext cx="7772400" cy="147002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sz="3600" kern="0" dirty="0">
                <a:solidFill>
                  <a:srgbClr val="FF0000"/>
                </a:solidFill>
              </a:rPr>
              <a:t>Cancer stem cells and EMT </a:t>
            </a:r>
            <a:endParaRPr lang="ru-RU" sz="3600" kern="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9315" y="692696"/>
            <a:ext cx="38504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dirty="0"/>
              <a:t>1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56430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CFC2A2-6827-47E1-A8DE-E4904599F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04664" y="760665"/>
            <a:ext cx="8229600" cy="1143000"/>
          </a:xfrm>
        </p:spPr>
        <p:txBody>
          <a:bodyPr/>
          <a:lstStyle/>
          <a:p>
            <a:r>
              <a:rPr lang="en-US" dirty="0"/>
              <a:t>Mani et al., 2008: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7FB4AF-7C6D-4A58-8C7B-49FD11EB3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Inducing EMT in cancer cells create cells with CSC properties</a:t>
            </a:r>
          </a:p>
        </p:txBody>
      </p:sp>
    </p:spTree>
    <p:extLst>
      <p:ext uri="{BB962C8B-B14F-4D97-AF65-F5344CB8AC3E}">
        <p14:creationId xmlns:p14="http://schemas.microsoft.com/office/powerpoint/2010/main" val="24699258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F40E0592-A009-06AE-C5DD-5CEFCAA4E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258" y="2647453"/>
            <a:ext cx="8576742" cy="4525963"/>
          </a:xfrm>
        </p:spPr>
        <p:txBody>
          <a:bodyPr/>
          <a:lstStyle/>
          <a:p>
            <a:pPr marL="0" indent="0">
              <a:buNone/>
            </a:pPr>
            <a:r>
              <a:rPr lang="fr-FR" dirty="0"/>
              <a:t>CSC </a:t>
            </a:r>
            <a:r>
              <a:rPr lang="fr-FR" dirty="0">
                <a:solidFill>
                  <a:srgbClr val="FF0000"/>
                </a:solidFill>
              </a:rPr>
              <a:t>at primary tumor site</a:t>
            </a:r>
            <a:r>
              <a:rPr lang="fr-FR" dirty="0"/>
              <a:t> </a:t>
            </a:r>
            <a:r>
              <a:rPr lang="en-US" b="1" dirty="0"/>
              <a:t>→ EMT →</a:t>
            </a:r>
          </a:p>
          <a:p>
            <a:pPr marL="0" indent="0">
              <a:buNone/>
            </a:pPr>
            <a:r>
              <a:rPr lang="en-US" b="1" dirty="0"/>
              <a:t> → migration →</a:t>
            </a:r>
            <a:r>
              <a:rPr lang="fr-FR" dirty="0"/>
              <a:t>new location </a:t>
            </a:r>
            <a:r>
              <a:rPr lang="en-US" b="1" dirty="0"/>
              <a:t>→</a:t>
            </a:r>
            <a:endParaRPr lang="fr-FR" dirty="0"/>
          </a:p>
          <a:p>
            <a:pPr marL="0" indent="0">
              <a:buNone/>
            </a:pPr>
            <a:r>
              <a:rPr lang="fr-FR" b="1" dirty="0"/>
              <a:t>     </a:t>
            </a:r>
            <a:r>
              <a:rPr lang="en-US" b="1" dirty="0"/>
              <a:t>→ </a:t>
            </a:r>
            <a:r>
              <a:rPr lang="fr-FR" dirty="0"/>
              <a:t>MET </a:t>
            </a:r>
            <a:r>
              <a:rPr lang="en-US" b="1" dirty="0"/>
              <a:t>→ </a:t>
            </a:r>
            <a:r>
              <a:rPr lang="fr-FR" dirty="0"/>
              <a:t>start of </a:t>
            </a:r>
            <a:r>
              <a:rPr lang="fr-FR" dirty="0">
                <a:solidFill>
                  <a:srgbClr val="FF0000"/>
                </a:solidFill>
              </a:rPr>
              <a:t>metastatic tumor </a:t>
            </a:r>
            <a:r>
              <a:rPr lang="fr-FR" dirty="0"/>
              <a:t>growth </a:t>
            </a:r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sz="3600" kern="0" dirty="0">
                <a:solidFill>
                  <a:srgbClr val="FF0000"/>
                </a:solidFill>
              </a:rPr>
              <a:t>Cancer stem cells and EMT </a:t>
            </a:r>
            <a:endParaRPr lang="ru-RU" sz="3600" kern="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67034" y="1034026"/>
            <a:ext cx="385042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800" dirty="0"/>
              <a:t>2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23916" y="1754611"/>
            <a:ext cx="80634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/>
              <a:t>Epithelial-mesenchymal transition and metastasis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589447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772400" cy="1362075"/>
          </a:xfrm>
        </p:spPr>
        <p:txBody>
          <a:bodyPr/>
          <a:lstStyle/>
          <a:p>
            <a:pPr algn="ctr"/>
            <a:r>
              <a:rPr lang="fr-FR" dirty="0"/>
              <a:t>Cancer stem cells, EMT and metastasis.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573016"/>
            <a:ext cx="7772400" cy="1500187"/>
          </a:xfrm>
        </p:spPr>
        <p:txBody>
          <a:bodyPr/>
          <a:lstStyle/>
          <a:p>
            <a:pPr algn="ctr"/>
            <a:r>
              <a:rPr lang="fr-FR" sz="3200" dirty="0"/>
              <a:t>Cancer stem cells with </a:t>
            </a:r>
            <a:r>
              <a:rPr lang="fr-FR" sz="3200" dirty="0">
                <a:solidFill>
                  <a:srgbClr val="7030A0"/>
                </a:solidFill>
              </a:rPr>
              <a:t>hybrid E/M phenotype </a:t>
            </a:r>
            <a:r>
              <a:rPr lang="fr-FR" sz="3200" dirty="0"/>
              <a:t>(partial EMT) </a:t>
            </a:r>
          </a:p>
          <a:p>
            <a:pPr algn="ctr"/>
            <a:r>
              <a:rPr lang="fr-FR" sz="3200" dirty="0"/>
              <a:t>gain self-renewability, migratory and invasive traits </a:t>
            </a:r>
          </a:p>
          <a:p>
            <a:pPr algn="ctr"/>
            <a:r>
              <a:rPr lang="fr-FR" sz="3200" dirty="0"/>
              <a:t>during cancer metastasis.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07270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83502" y="1423317"/>
            <a:ext cx="11058173" cy="4525963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Increase in CSC population after irradiation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     </a:t>
            </a:r>
            <a:r>
              <a:rPr lang="en-US" sz="2800" dirty="0"/>
              <a:t>-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switch from asymmetric to symmetric type of division</a:t>
            </a:r>
          </a:p>
          <a:p>
            <a:pPr marL="0" indent="0">
              <a:buNone/>
            </a:pPr>
            <a:r>
              <a:rPr lang="en-US" sz="2800" dirty="0"/>
              <a:t>     - reprogramming of non-stem cancer cells to CSC</a:t>
            </a:r>
          </a:p>
          <a:p>
            <a:r>
              <a:rPr lang="en-US" dirty="0">
                <a:solidFill>
                  <a:srgbClr val="FF0000"/>
                </a:solidFill>
              </a:rPr>
              <a:t>Correlations between </a:t>
            </a:r>
            <a:r>
              <a:rPr lang="en-US" dirty="0"/>
              <a:t>Vimentin expression(EMT)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  and post-radiation </a:t>
            </a:r>
            <a:r>
              <a:rPr lang="en-US" dirty="0"/>
              <a:t>increase in CSC numbers</a:t>
            </a:r>
            <a:endParaRPr lang="ru-RU" dirty="0"/>
          </a:p>
          <a:p>
            <a:r>
              <a:rPr lang="en-US" dirty="0"/>
              <a:t>The proportion of CSC </a:t>
            </a:r>
            <a:r>
              <a:rPr lang="en-US" dirty="0">
                <a:solidFill>
                  <a:srgbClr val="FF0000"/>
                </a:solidFill>
              </a:rPr>
              <a:t>before irradiation </a:t>
            </a:r>
          </a:p>
          <a:p>
            <a:pPr marL="0" indent="0">
              <a:buNone/>
            </a:pPr>
            <a:r>
              <a:rPr lang="en-US" dirty="0"/>
              <a:t>   </a:t>
            </a:r>
            <a:r>
              <a:rPr lang="en-US" dirty="0">
                <a:solidFill>
                  <a:srgbClr val="FF0000"/>
                </a:solidFill>
              </a:rPr>
              <a:t>did not have </a:t>
            </a:r>
            <a:r>
              <a:rPr lang="en-US" dirty="0"/>
              <a:t>prognostic significance.</a:t>
            </a:r>
          </a:p>
          <a:p>
            <a:pPr marL="0" indent="0">
              <a:buNone/>
            </a:pPr>
            <a:r>
              <a:rPr lang="en-US" dirty="0"/>
              <a:t>   Bad prognostic is determined by an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   increase in CSC population after irradiation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en-US" dirty="0"/>
          </a:p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88640"/>
            <a:ext cx="7956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I. </a:t>
            </a:r>
            <a:r>
              <a:rPr lang="en-US" sz="3600" b="1" dirty="0" err="1"/>
              <a:t>Zamulaeva</a:t>
            </a:r>
            <a:r>
              <a:rPr lang="en-US" sz="3600" b="1" dirty="0"/>
              <a:t> et al., 2019;2021;2023</a:t>
            </a:r>
          </a:p>
          <a:p>
            <a:pPr algn="ctr"/>
            <a:r>
              <a:rPr lang="en-US" sz="3600" b="1" dirty="0"/>
              <a:t> MRRC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6038317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en-US" dirty="0"/>
              <a:t>Contradictions and Concerns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42618"/>
            <a:ext cx="11809312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>
                <a:solidFill>
                  <a:srgbClr val="FF0000"/>
                </a:solidFill>
              </a:rPr>
              <a:t>Contribution of EMT to post-radiation 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   increase of CSC??</a:t>
            </a:r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/>
              <a:t>    </a:t>
            </a:r>
            <a:r>
              <a:rPr lang="en-US" dirty="0">
                <a:solidFill>
                  <a:srgbClr val="FF0000"/>
                </a:solidFill>
              </a:rPr>
              <a:t>IZ: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en-US" dirty="0"/>
              <a:t>During </a:t>
            </a:r>
            <a:r>
              <a:rPr lang="en-US" dirty="0">
                <a:solidFill>
                  <a:srgbClr val="FF0000"/>
                </a:solidFill>
              </a:rPr>
              <a:t>fractionated radiation: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         </a:t>
            </a:r>
            <a:r>
              <a:rPr lang="en-US" dirty="0"/>
              <a:t>increase of CSC   - after 2Gy</a:t>
            </a:r>
          </a:p>
          <a:p>
            <a:pPr marL="0" indent="0">
              <a:buNone/>
            </a:pPr>
            <a:r>
              <a:rPr lang="en-US" dirty="0"/>
              <a:t>         increase of Vimentin –after 4-6 </a:t>
            </a:r>
            <a:r>
              <a:rPr lang="en-US" dirty="0" err="1"/>
              <a:t>Gy</a:t>
            </a: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2</a:t>
            </a:r>
            <a:r>
              <a:rPr lang="en-US" dirty="0"/>
              <a:t>. Many data claim:</a:t>
            </a:r>
          </a:p>
          <a:p>
            <a:pPr marL="0" indent="0">
              <a:buNone/>
            </a:pPr>
            <a:r>
              <a:rPr lang="en-US" dirty="0"/>
              <a:t>     Vimentin increase </a:t>
            </a:r>
            <a:r>
              <a:rPr lang="en-US" b="1" dirty="0"/>
              <a:t>→</a:t>
            </a:r>
            <a:r>
              <a:rPr lang="en-US" dirty="0"/>
              <a:t> bad clinical outcome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     Inhibitors of EMT </a:t>
            </a:r>
            <a:r>
              <a:rPr lang="en-US" b="1" dirty="0"/>
              <a:t>→</a:t>
            </a:r>
            <a:r>
              <a:rPr lang="en-US" dirty="0"/>
              <a:t> good clinical prognosis</a:t>
            </a:r>
            <a:endParaRPr lang="ru-RU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IZ:  Vimentin increase </a:t>
            </a:r>
            <a:r>
              <a:rPr lang="en-US" b="1" dirty="0"/>
              <a:t>→</a:t>
            </a:r>
            <a:r>
              <a:rPr lang="en-US" dirty="0">
                <a:solidFill>
                  <a:srgbClr val="FF0000"/>
                </a:solidFill>
              </a:rPr>
              <a:t> bad clinical outcome??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>
                <a:solidFill>
                  <a:srgbClr val="FF0000"/>
                </a:solidFill>
              </a:rPr>
              <a:t>Non-CSC </a:t>
            </a:r>
            <a:r>
              <a:rPr lang="en-US" b="1" dirty="0"/>
              <a:t>→ </a:t>
            </a:r>
            <a:r>
              <a:rPr lang="en-US" dirty="0">
                <a:solidFill>
                  <a:srgbClr val="FF0000"/>
                </a:solidFill>
              </a:rPr>
              <a:t>CSC switch </a:t>
            </a:r>
            <a:r>
              <a:rPr lang="en-US" dirty="0"/>
              <a:t>via EMT??</a:t>
            </a:r>
            <a:endParaRPr lang="ru-RU" dirty="0"/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71444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C6BC03-5DDA-4819-A2D7-B5C125F67E69}"/>
              </a:ext>
            </a:extLst>
          </p:cNvPr>
          <p:cNvSpPr txBox="1"/>
          <p:nvPr/>
        </p:nvSpPr>
        <p:spPr>
          <a:xfrm>
            <a:off x="2627784" y="404664"/>
            <a:ext cx="48045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Possible response ?</a:t>
            </a:r>
            <a:endParaRPr lang="ru-RU" sz="4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FA5D18-396A-4197-9769-1FBCAF2EE4AD}"/>
              </a:ext>
            </a:extLst>
          </p:cNvPr>
          <p:cNvSpPr txBox="1"/>
          <p:nvPr/>
        </p:nvSpPr>
        <p:spPr>
          <a:xfrm>
            <a:off x="1351118" y="1268760"/>
            <a:ext cx="6441763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Both EMT and CSC </a:t>
            </a:r>
            <a:r>
              <a:rPr lang="en-US" sz="3200" dirty="0">
                <a:solidFill>
                  <a:srgbClr val="FF0000"/>
                </a:solidFill>
              </a:rPr>
              <a:t>independently</a:t>
            </a:r>
          </a:p>
          <a:p>
            <a:r>
              <a:rPr lang="en-US" sz="3200" dirty="0"/>
              <a:t> cause resistance to radiotherapy</a:t>
            </a:r>
          </a:p>
          <a:p>
            <a:endParaRPr lang="en-US" sz="3200" dirty="0"/>
          </a:p>
          <a:p>
            <a:r>
              <a:rPr lang="en-US" sz="3200" dirty="0"/>
              <a:t>  Quiescence</a:t>
            </a:r>
          </a:p>
          <a:p>
            <a:r>
              <a:rPr lang="en-US" sz="3200" dirty="0"/>
              <a:t> </a:t>
            </a:r>
          </a:p>
          <a:p>
            <a:r>
              <a:rPr lang="en-US" sz="3200" dirty="0"/>
              <a:t>  DNA damage repair</a:t>
            </a:r>
          </a:p>
          <a:p>
            <a:r>
              <a:rPr lang="en-US" sz="3200" dirty="0"/>
              <a:t> </a:t>
            </a:r>
          </a:p>
          <a:p>
            <a:r>
              <a:rPr lang="en-US" sz="3200" dirty="0"/>
              <a:t>  Anti-apoptotic signaling</a:t>
            </a:r>
          </a:p>
          <a:p>
            <a:endParaRPr lang="en-US" sz="3200" dirty="0"/>
          </a:p>
          <a:p>
            <a:r>
              <a:rPr lang="fr-FR" sz="3200" dirty="0"/>
              <a:t>  ROS </a:t>
            </a:r>
            <a:r>
              <a:rPr lang="en-US" sz="3200" dirty="0"/>
              <a:t>scavengers</a:t>
            </a:r>
            <a:endParaRPr lang="ru-RU" sz="3200" dirty="0"/>
          </a:p>
        </p:txBody>
      </p:sp>
      <p:sp>
        <p:nvSpPr>
          <p:cNvPr id="4" name="Стрелка: вниз 3">
            <a:extLst>
              <a:ext uri="{FF2B5EF4-FFF2-40B4-BE49-F238E27FC236}">
                <a16:creationId xmlns:a16="http://schemas.microsoft.com/office/drawing/2014/main" id="{029A47F5-7CF8-44C2-8CE7-DC5FDAB02DCB}"/>
              </a:ext>
            </a:extLst>
          </p:cNvPr>
          <p:cNvSpPr/>
          <p:nvPr/>
        </p:nvSpPr>
        <p:spPr>
          <a:xfrm rot="10800000">
            <a:off x="1254935" y="4680874"/>
            <a:ext cx="360040" cy="504056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: вниз 4">
            <a:extLst>
              <a:ext uri="{FF2B5EF4-FFF2-40B4-BE49-F238E27FC236}">
                <a16:creationId xmlns:a16="http://schemas.microsoft.com/office/drawing/2014/main" id="{C79F994F-4C29-46B5-A186-28AB69A2BA49}"/>
              </a:ext>
            </a:extLst>
          </p:cNvPr>
          <p:cNvSpPr/>
          <p:nvPr/>
        </p:nvSpPr>
        <p:spPr>
          <a:xfrm rot="10800000">
            <a:off x="1254935" y="3730901"/>
            <a:ext cx="360040" cy="504056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: вниз 5">
            <a:extLst>
              <a:ext uri="{FF2B5EF4-FFF2-40B4-BE49-F238E27FC236}">
                <a16:creationId xmlns:a16="http://schemas.microsoft.com/office/drawing/2014/main" id="{7A8CBCDF-7122-4247-B72B-BFF1D276F464}"/>
              </a:ext>
            </a:extLst>
          </p:cNvPr>
          <p:cNvSpPr/>
          <p:nvPr/>
        </p:nvSpPr>
        <p:spPr>
          <a:xfrm rot="10800000">
            <a:off x="1259632" y="2780928"/>
            <a:ext cx="360040" cy="504056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id="{4F6510F5-22A1-472D-8882-D970F091C7B5}"/>
              </a:ext>
            </a:extLst>
          </p:cNvPr>
          <p:cNvSpPr/>
          <p:nvPr/>
        </p:nvSpPr>
        <p:spPr>
          <a:xfrm rot="10800000">
            <a:off x="1254935" y="5645685"/>
            <a:ext cx="360040" cy="504056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3400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CSC and cancer response to irradiation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66070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11560" y="26064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FR" sz="4000" dirty="0"/>
              <a:t>     </a:t>
            </a:r>
            <a:r>
              <a:rPr lang="fr-FR" sz="4000" dirty="0">
                <a:solidFill>
                  <a:srgbClr val="7030A0"/>
                </a:solidFill>
              </a:rPr>
              <a:t>Investigation of the relapse </a:t>
            </a:r>
          </a:p>
          <a:p>
            <a:pPr marL="0" indent="0">
              <a:buNone/>
            </a:pPr>
            <a:r>
              <a:rPr lang="fr-FR" sz="4000" dirty="0">
                <a:solidFill>
                  <a:srgbClr val="7030A0"/>
                </a:solidFill>
              </a:rPr>
              <a:t>   of </a:t>
            </a:r>
            <a:r>
              <a:rPr lang="fr-FR" sz="4000" dirty="0" err="1">
                <a:solidFill>
                  <a:srgbClr val="7030A0"/>
                </a:solidFill>
              </a:rPr>
              <a:t>breast</a:t>
            </a:r>
            <a:r>
              <a:rPr lang="fr-FR" sz="4000" dirty="0">
                <a:solidFill>
                  <a:srgbClr val="7030A0"/>
                </a:solidFill>
              </a:rPr>
              <a:t> cancer </a:t>
            </a:r>
            <a:r>
              <a:rPr lang="fr-FR" sz="4000" dirty="0" err="1">
                <a:solidFill>
                  <a:srgbClr val="7030A0"/>
                </a:solidFill>
              </a:rPr>
              <a:t>after</a:t>
            </a:r>
            <a:r>
              <a:rPr lang="fr-FR" sz="4000" dirty="0">
                <a:solidFill>
                  <a:srgbClr val="7030A0"/>
                </a:solidFill>
              </a:rPr>
              <a:t> irradiation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39A2D706-1856-0FB7-7904-2B18D060F7C3}"/>
              </a:ext>
            </a:extLst>
          </p:cNvPr>
          <p:cNvSpPr txBox="1">
            <a:spLocks/>
          </p:cNvSpPr>
          <p:nvPr/>
        </p:nvSpPr>
        <p:spPr bwMode="auto">
          <a:xfrm>
            <a:off x="323528" y="2204864"/>
            <a:ext cx="86868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3600" dirty="0">
                <a:solidFill>
                  <a:srgbClr val="FF0000"/>
                </a:solidFill>
              </a:rPr>
              <a:t>Cancer stem cells </a:t>
            </a:r>
            <a:r>
              <a:rPr lang="fr-FR" sz="3600" dirty="0"/>
              <a:t>are responsable for tumor repopulation</a:t>
            </a:r>
            <a:r>
              <a:rPr lang="fr-FR" sz="3600" dirty="0">
                <a:solidFill>
                  <a:srgbClr val="FF0000"/>
                </a:solidFill>
              </a:rPr>
              <a:t>?</a:t>
            </a:r>
          </a:p>
          <a:p>
            <a:pPr marL="0" indent="0" algn="ctr">
              <a:buNone/>
            </a:pPr>
            <a:endParaRPr lang="en-US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rgbClr val="FF0000"/>
                </a:solidFill>
              </a:rPr>
              <a:t>What scenarios of cell behavior </a:t>
            </a:r>
          </a:p>
          <a:p>
            <a:pPr marL="0" indent="0" algn="ctr">
              <a:buNone/>
            </a:pPr>
            <a:r>
              <a:rPr lang="en-US" sz="4000" dirty="0">
                <a:solidFill>
                  <a:srgbClr val="FF0000"/>
                </a:solidFill>
              </a:rPr>
              <a:t>are responsible for cancer relapse?</a:t>
            </a:r>
            <a:endParaRPr lang="en-US" sz="4000" dirty="0"/>
          </a:p>
          <a:p>
            <a:pPr marL="0" indent="0">
              <a:buNone/>
            </a:pPr>
            <a:endParaRPr lang="fr-FR" sz="4000" dirty="0"/>
          </a:p>
          <a:p>
            <a:pPr marL="0" indent="0" algn="ctr">
              <a:buNone/>
            </a:pPr>
            <a:endParaRPr lang="en-US" sz="4000" kern="0" dirty="0"/>
          </a:p>
          <a:p>
            <a:pPr marL="0" indent="0" algn="ctr">
              <a:buFontTx/>
              <a:buNone/>
            </a:pPr>
            <a:endParaRPr lang="fr-FR" sz="4000" kern="0" dirty="0"/>
          </a:p>
          <a:p>
            <a:pPr marL="0" indent="0" algn="ctr">
              <a:buFontTx/>
              <a:buNone/>
            </a:pPr>
            <a:endParaRPr lang="en-US" sz="4000" kern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2381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21B45-7C6C-1E60-685A-038B56C99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EB7725C-1069-4DFE-EF9D-95209B958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04664"/>
            <a:ext cx="9144000" cy="5256584"/>
          </a:xfrm>
        </p:spPr>
        <p:txBody>
          <a:bodyPr/>
          <a:lstStyle/>
          <a:p>
            <a:pPr marL="514350" indent="-514350">
              <a:buFontTx/>
              <a:buAutoNum type="arabicPeriod"/>
            </a:pPr>
            <a:endParaRPr lang="en-US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fr-FR" sz="2800" dirty="0"/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ZoneTexte 1">
            <a:extLst>
              <a:ext uri="{FF2B5EF4-FFF2-40B4-BE49-F238E27FC236}">
                <a16:creationId xmlns:a16="http://schemas.microsoft.com/office/drawing/2014/main" id="{2D628A0E-C38A-4AAF-643D-DA64E15D1A19}"/>
              </a:ext>
            </a:extLst>
          </p:cNvPr>
          <p:cNvSpPr txBox="1"/>
          <p:nvPr/>
        </p:nvSpPr>
        <p:spPr>
          <a:xfrm>
            <a:off x="229028" y="620688"/>
            <a:ext cx="8699818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fr-FR" sz="2800" dirty="0"/>
          </a:p>
          <a:p>
            <a:pPr algn="ctr"/>
            <a:r>
              <a:rPr lang="fr-FR" sz="4000" dirty="0"/>
              <a:t>Mathematical Modeling</a:t>
            </a:r>
          </a:p>
          <a:p>
            <a:pPr algn="ctr"/>
            <a:endParaRPr lang="fr-FR" sz="2800" dirty="0"/>
          </a:p>
          <a:p>
            <a:pPr algn="ctr"/>
            <a:r>
              <a:rPr lang="en-US" sz="3600" dirty="0" err="1"/>
              <a:t>g</a:t>
            </a:r>
            <a:r>
              <a:rPr lang="fr-FR" sz="3600" dirty="0"/>
              <a:t>iven an experimentally measured curves</a:t>
            </a:r>
          </a:p>
          <a:p>
            <a:pPr algn="ctr"/>
            <a:r>
              <a:rPr lang="fr-FR" sz="3600" dirty="0"/>
              <a:t>of </a:t>
            </a:r>
            <a:r>
              <a:rPr lang="en-US" sz="3600" dirty="0">
                <a:solidFill>
                  <a:srgbClr val="FF0000"/>
                </a:solidFill>
              </a:rPr>
              <a:t>post-irradiation </a:t>
            </a:r>
            <a:r>
              <a:rPr lang="fr-FR" sz="3600" dirty="0"/>
              <a:t>dynamics</a:t>
            </a:r>
          </a:p>
          <a:p>
            <a:pPr algn="ctr"/>
            <a:r>
              <a:rPr lang="fr-FR" sz="3600" dirty="0">
                <a:solidFill>
                  <a:srgbClr val="FF0000"/>
                </a:solidFill>
              </a:rPr>
              <a:t>of cancer stem and non-stem cells</a:t>
            </a:r>
            <a:endParaRPr lang="fr-FR" sz="3600" dirty="0"/>
          </a:p>
          <a:p>
            <a:pPr algn="ctr"/>
            <a:r>
              <a:rPr lang="fr-FR" sz="3600" dirty="0"/>
              <a:t>find out all </a:t>
            </a:r>
            <a:r>
              <a:rPr lang="en-US" sz="3600" dirty="0">
                <a:solidFill>
                  <a:srgbClr val="FF0000"/>
                </a:solidFill>
              </a:rPr>
              <a:t>scenarios of cells behavior</a:t>
            </a:r>
          </a:p>
          <a:p>
            <a:pPr algn="ctr"/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4269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35696" y="116632"/>
            <a:ext cx="52870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>
                <a:solidFill>
                  <a:srgbClr val="FF0000"/>
                </a:solidFill>
              </a:rPr>
              <a:t>Breast</a:t>
            </a:r>
            <a:r>
              <a:rPr lang="fr-FR" sz="3200" dirty="0">
                <a:solidFill>
                  <a:srgbClr val="FF0000"/>
                </a:solidFill>
              </a:rPr>
              <a:t> cancer </a:t>
            </a:r>
            <a:r>
              <a:rPr lang="fr-FR" sz="3200" dirty="0" err="1">
                <a:solidFill>
                  <a:srgbClr val="FF0000"/>
                </a:solidFill>
              </a:rPr>
              <a:t>chimeric</a:t>
            </a:r>
            <a:r>
              <a:rPr lang="fr-FR" sz="3200" dirty="0">
                <a:solidFill>
                  <a:srgbClr val="FF0000"/>
                </a:solidFill>
              </a:rPr>
              <a:t> </a:t>
            </a:r>
            <a:r>
              <a:rPr lang="fr-FR" sz="3200" dirty="0" err="1">
                <a:solidFill>
                  <a:srgbClr val="FF0000"/>
                </a:solidFill>
              </a:rPr>
              <a:t>cells</a:t>
            </a:r>
            <a:endParaRPr lang="fr-FR" sz="3200" dirty="0">
              <a:solidFill>
                <a:srgbClr val="FF0000"/>
              </a:solidFill>
            </a:endParaRPr>
          </a:p>
        </p:txBody>
      </p:sp>
      <p:grpSp>
        <p:nvGrpSpPr>
          <p:cNvPr id="14" name="Groupe 13"/>
          <p:cNvGrpSpPr/>
          <p:nvPr/>
        </p:nvGrpSpPr>
        <p:grpSpPr>
          <a:xfrm>
            <a:off x="1547664" y="1620089"/>
            <a:ext cx="7705761" cy="4185175"/>
            <a:chOff x="1058722" y="1268760"/>
            <a:chExt cx="7345721" cy="375312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58722" y="1268760"/>
              <a:ext cx="6609622" cy="3522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ZoneTexte 5"/>
            <p:cNvSpPr txBox="1"/>
            <p:nvPr/>
          </p:nvSpPr>
          <p:spPr>
            <a:xfrm>
              <a:off x="7668344" y="4427820"/>
              <a:ext cx="7360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</a:rPr>
                <a:t>iCSC</a:t>
              </a:r>
              <a:endParaRPr lang="fr-FR" b="1" dirty="0">
                <a:solidFill>
                  <a:srgbClr val="FF0000"/>
                </a:solidFill>
              </a:endParaRPr>
            </a:p>
          </p:txBody>
        </p:sp>
        <p:cxnSp>
          <p:nvCxnSpPr>
            <p:cNvPr id="9" name="Connecteur droit avec flèche 8"/>
            <p:cNvCxnSpPr/>
            <p:nvPr/>
          </p:nvCxnSpPr>
          <p:spPr>
            <a:xfrm flipH="1" flipV="1">
              <a:off x="7092280" y="3861048"/>
              <a:ext cx="648072" cy="61671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necteur en angle 32"/>
            <p:cNvCxnSpPr/>
            <p:nvPr/>
          </p:nvCxnSpPr>
          <p:spPr>
            <a:xfrm rot="5400000" flipH="1">
              <a:off x="5760132" y="4149080"/>
              <a:ext cx="432048" cy="216024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2E09B7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ZoneTexte 35"/>
            <p:cNvSpPr txBox="1"/>
            <p:nvPr/>
          </p:nvSpPr>
          <p:spPr>
            <a:xfrm>
              <a:off x="5652120" y="4437112"/>
              <a:ext cx="85151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X-rays</a:t>
              </a:r>
            </a:p>
            <a:p>
              <a:r>
                <a:rPr lang="en-US" sz="1400" dirty="0"/>
                <a:t>  10Gy</a:t>
              </a:r>
              <a:endParaRPr lang="fr-FR" sz="1400" dirty="0"/>
            </a:p>
          </p:txBody>
        </p:sp>
      </p:grpSp>
      <p:sp>
        <p:nvSpPr>
          <p:cNvPr id="11" name="ZoneTexte 10"/>
          <p:cNvSpPr txBox="1"/>
          <p:nvPr/>
        </p:nvSpPr>
        <p:spPr>
          <a:xfrm>
            <a:off x="2928142" y="1344831"/>
            <a:ext cx="3102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ALDH+ marker for </a:t>
            </a:r>
            <a:r>
              <a:rPr lang="en-US" dirty="0" err="1"/>
              <a:t>stemness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766355" y="930786"/>
            <a:ext cx="3467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Breast cancer cell line SUM 159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19348" y="3621966"/>
            <a:ext cx="1622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2E09B7"/>
                </a:solidFill>
              </a:rPr>
              <a:t>non-stem cells</a:t>
            </a:r>
            <a:endParaRPr lang="fr-FR" sz="1600" b="1" dirty="0">
              <a:solidFill>
                <a:srgbClr val="2E09B7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446458" y="4944929"/>
            <a:ext cx="1178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rgbClr val="FF0000"/>
                </a:solidFill>
              </a:rPr>
              <a:t>stem cells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157848" y="2096016"/>
            <a:ext cx="3312368" cy="4608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5200952" y="5343095"/>
            <a:ext cx="34034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Blue </a:t>
            </a:r>
            <a:r>
              <a:rPr lang="fr-FR" dirty="0" err="1"/>
              <a:t>cells</a:t>
            </a:r>
            <a:r>
              <a:rPr lang="fr-FR" dirty="0"/>
              <a:t> – of </a:t>
            </a:r>
            <a:r>
              <a:rPr lang="fr-FR" dirty="0">
                <a:solidFill>
                  <a:srgbClr val="0070C0"/>
                </a:solidFill>
              </a:rPr>
              <a:t>non-stem</a:t>
            </a:r>
            <a:r>
              <a:rPr lang="fr-FR" dirty="0"/>
              <a:t> origine</a:t>
            </a:r>
          </a:p>
          <a:p>
            <a:r>
              <a:rPr lang="fr-FR" dirty="0" err="1"/>
              <a:t>Red</a:t>
            </a:r>
            <a:r>
              <a:rPr lang="fr-FR" dirty="0"/>
              <a:t> </a:t>
            </a:r>
            <a:r>
              <a:rPr lang="fr-FR" dirty="0" err="1"/>
              <a:t>cells</a:t>
            </a:r>
            <a:r>
              <a:rPr lang="fr-FR" dirty="0"/>
              <a:t> – of </a:t>
            </a:r>
            <a:r>
              <a:rPr lang="fr-FR" dirty="0">
                <a:solidFill>
                  <a:srgbClr val="FF0000"/>
                </a:solidFill>
              </a:rPr>
              <a:t>stem</a:t>
            </a:r>
            <a:r>
              <a:rPr lang="fr-FR" dirty="0"/>
              <a:t> </a:t>
            </a:r>
            <a:r>
              <a:rPr lang="fr-FR" dirty="0" err="1"/>
              <a:t>origin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5580112" y="6300956"/>
            <a:ext cx="32240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C.</a:t>
            </a:r>
            <a:r>
              <a:rPr lang="fr-FR" dirty="0"/>
              <a:t> </a:t>
            </a:r>
            <a:r>
              <a:rPr lang="fr-FR" dirty="0" err="1"/>
              <a:t>Ginestier</a:t>
            </a:r>
            <a:r>
              <a:rPr lang="fr-FR" dirty="0"/>
              <a:t>, CNRS, Marseille</a:t>
            </a:r>
          </a:p>
          <a:p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6639056" y="3295920"/>
            <a:ext cx="893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X-rays</a:t>
            </a:r>
          </a:p>
          <a:p>
            <a:r>
              <a:rPr lang="en-US" sz="1400" dirty="0"/>
              <a:t>  10Gy</a:t>
            </a:r>
            <a:endParaRPr lang="fr-FR" sz="1400" dirty="0"/>
          </a:p>
        </p:txBody>
      </p:sp>
      <p:cxnSp>
        <p:nvCxnSpPr>
          <p:cNvPr id="7" name="Connecteur droit avec flèche 6"/>
          <p:cNvCxnSpPr>
            <a:stCxn id="18" idx="1"/>
          </p:cNvCxnSpPr>
          <p:nvPr/>
        </p:nvCxnSpPr>
        <p:spPr>
          <a:xfrm flipH="1">
            <a:off x="6174770" y="3588308"/>
            <a:ext cx="464286" cy="50914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6786885" y="4151680"/>
            <a:ext cx="240001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 err="1"/>
              <a:t>measurements</a:t>
            </a:r>
            <a:r>
              <a:rPr lang="fr-FR" sz="1600" dirty="0"/>
              <a:t> of </a:t>
            </a:r>
          </a:p>
          <a:p>
            <a:r>
              <a:rPr lang="fr-FR" sz="1600" dirty="0" err="1"/>
              <a:t>cell</a:t>
            </a:r>
            <a:r>
              <a:rPr lang="fr-FR" sz="1600" dirty="0"/>
              <a:t> populations </a:t>
            </a:r>
            <a:r>
              <a:rPr lang="fr-FR" sz="1600" dirty="0" err="1"/>
              <a:t>kinetics</a:t>
            </a:r>
            <a:r>
              <a:rPr lang="fr-FR" dirty="0"/>
              <a:t> </a:t>
            </a:r>
          </a:p>
        </p:txBody>
      </p:sp>
      <p:cxnSp>
        <p:nvCxnSpPr>
          <p:cNvPr id="20" name="Connecteur droit avec flèche 19"/>
          <p:cNvCxnSpPr/>
          <p:nvPr/>
        </p:nvCxnSpPr>
        <p:spPr>
          <a:xfrm>
            <a:off x="6233971" y="4510793"/>
            <a:ext cx="472148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3181416" y="1804755"/>
            <a:ext cx="2595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Lineage tracing assay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771896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11">
            <a:extLst>
              <a:ext uri="{FF2B5EF4-FFF2-40B4-BE49-F238E27FC236}">
                <a16:creationId xmlns:a16="http://schemas.microsoft.com/office/drawing/2014/main" id="{41D76787-750A-1FF6-08F0-3739858D3686}"/>
              </a:ext>
            </a:extLst>
          </p:cNvPr>
          <p:cNvGrpSpPr/>
          <p:nvPr/>
        </p:nvGrpSpPr>
        <p:grpSpPr>
          <a:xfrm>
            <a:off x="297489" y="1311559"/>
            <a:ext cx="4289491" cy="2470360"/>
            <a:chOff x="1691680" y="1268760"/>
            <a:chExt cx="6872626" cy="4248472"/>
          </a:xfrm>
        </p:grpSpPr>
        <p:pic>
          <p:nvPicPr>
            <p:cNvPr id="2" name="Image 1">
              <a:extLst>
                <a:ext uri="{FF2B5EF4-FFF2-40B4-BE49-F238E27FC236}">
                  <a16:creationId xmlns:a16="http://schemas.microsoft.com/office/drawing/2014/main" id="{41200D4A-A00D-CBDD-5418-31B74383C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1268760"/>
              <a:ext cx="6872626" cy="4248472"/>
            </a:xfrm>
            <a:prstGeom prst="rect">
              <a:avLst/>
            </a:prstGeom>
            <a:noFill/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4017A7E-69C5-F514-2678-2B5AC8687F23}"/>
                </a:ext>
              </a:extLst>
            </p:cNvPr>
            <p:cNvSpPr/>
            <p:nvPr/>
          </p:nvSpPr>
          <p:spPr>
            <a:xfrm>
              <a:off x="2268880" y="1423740"/>
              <a:ext cx="3815288" cy="1285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1219E06-2429-22E6-489D-002CD306302D}"/>
                </a:ext>
              </a:extLst>
            </p:cNvPr>
            <p:cNvSpPr/>
            <p:nvPr/>
          </p:nvSpPr>
          <p:spPr>
            <a:xfrm>
              <a:off x="3763576" y="4581128"/>
              <a:ext cx="1224137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>
                  <a:solidFill>
                    <a:srgbClr val="171AA9"/>
                  </a:solidFill>
                </a:rPr>
                <a:t>Control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C92D5D5-F0B6-9015-459A-DBC3DCB723EB}"/>
                </a:ext>
              </a:extLst>
            </p:cNvPr>
            <p:cNvSpPr/>
            <p:nvPr/>
          </p:nvSpPr>
          <p:spPr>
            <a:xfrm>
              <a:off x="6228184" y="3356992"/>
              <a:ext cx="1224136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EC70CF6-640F-4503-2988-A7F6AB1A5E2B}"/>
                </a:ext>
              </a:extLst>
            </p:cNvPr>
            <p:cNvSpPr/>
            <p:nvPr/>
          </p:nvSpPr>
          <p:spPr>
            <a:xfrm>
              <a:off x="3297064" y="3140968"/>
              <a:ext cx="1274936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1E0E6C6-D6F6-509A-16F3-7AA39006E854}"/>
                </a:ext>
              </a:extLst>
            </p:cNvPr>
            <p:cNvSpPr/>
            <p:nvPr/>
          </p:nvSpPr>
          <p:spPr>
            <a:xfrm>
              <a:off x="2483768" y="4805536"/>
              <a:ext cx="813296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BE6BD5B-E7C5-CE32-D737-4C1C42C09F32}"/>
                </a:ext>
              </a:extLst>
            </p:cNvPr>
            <p:cNvSpPr/>
            <p:nvPr/>
          </p:nvSpPr>
          <p:spPr>
            <a:xfrm>
              <a:off x="6384900" y="1768624"/>
              <a:ext cx="1224136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>
                  <a:solidFill>
                    <a:srgbClr val="171AA9"/>
                  </a:solidFill>
                </a:rPr>
                <a:t>Control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BC20EF8-628F-7C6A-177C-E41C41612574}"/>
                </a:ext>
              </a:extLst>
            </p:cNvPr>
            <p:cNvSpPr/>
            <p:nvPr/>
          </p:nvSpPr>
          <p:spPr>
            <a:xfrm>
              <a:off x="2267744" y="3429000"/>
              <a:ext cx="1512168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err="1">
                  <a:solidFill>
                    <a:srgbClr val="FF0000"/>
                  </a:solidFill>
                </a:rPr>
                <a:t>Irradiated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37977E-041B-2F01-7DD1-0DB22135725C}"/>
                </a:ext>
              </a:extLst>
            </p:cNvPr>
            <p:cNvSpPr/>
            <p:nvPr/>
          </p:nvSpPr>
          <p:spPr>
            <a:xfrm>
              <a:off x="6588224" y="3140968"/>
              <a:ext cx="1512168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err="1">
                  <a:solidFill>
                    <a:srgbClr val="FF0000"/>
                  </a:solidFill>
                </a:rPr>
                <a:t>Irradiated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4" name="Image 13">
            <a:extLst>
              <a:ext uri="{FF2B5EF4-FFF2-40B4-BE49-F238E27FC236}">
                <a16:creationId xmlns:a16="http://schemas.microsoft.com/office/drawing/2014/main" id="{2E4D10D6-F6B3-7B2F-46AB-122263FD06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064" y="1311559"/>
            <a:ext cx="4274510" cy="2477481"/>
          </a:xfrm>
          <a:prstGeom prst="rect">
            <a:avLst/>
          </a:prstGeom>
          <a:noFill/>
        </p:spPr>
      </p:pic>
      <p:grpSp>
        <p:nvGrpSpPr>
          <p:cNvPr id="41" name="Groupe 40">
            <a:extLst>
              <a:ext uri="{FF2B5EF4-FFF2-40B4-BE49-F238E27FC236}">
                <a16:creationId xmlns:a16="http://schemas.microsoft.com/office/drawing/2014/main" id="{A51F70E1-896D-1C85-AADD-9661A0300528}"/>
              </a:ext>
            </a:extLst>
          </p:cNvPr>
          <p:cNvGrpSpPr/>
          <p:nvPr/>
        </p:nvGrpSpPr>
        <p:grpSpPr>
          <a:xfrm>
            <a:off x="5031626" y="1400043"/>
            <a:ext cx="3644830" cy="1907625"/>
            <a:chOff x="5031626" y="877183"/>
            <a:chExt cx="3644830" cy="190762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859BB33-0692-F680-1C92-82CC2057851F}"/>
                </a:ext>
              </a:extLst>
            </p:cNvPr>
            <p:cNvSpPr/>
            <p:nvPr/>
          </p:nvSpPr>
          <p:spPr>
            <a:xfrm>
              <a:off x="6762074" y="1307856"/>
              <a:ext cx="761366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>
                  <a:solidFill>
                    <a:srgbClr val="171AA9"/>
                  </a:solidFill>
                </a:rPr>
                <a:t>Control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DF62FC5-63E4-C4BC-BF68-773D0B21BC1C}"/>
                </a:ext>
              </a:extLst>
            </p:cNvPr>
            <p:cNvSpPr/>
            <p:nvPr/>
          </p:nvSpPr>
          <p:spPr>
            <a:xfrm>
              <a:off x="6665097" y="2114052"/>
              <a:ext cx="940511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err="1">
                  <a:solidFill>
                    <a:srgbClr val="FF0000"/>
                  </a:solidFill>
                </a:rPr>
                <a:t>Irradiated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C86FAC4-E9EA-48B8-07A3-A84997C8A129}"/>
                </a:ext>
              </a:extLst>
            </p:cNvPr>
            <p:cNvSpPr/>
            <p:nvPr/>
          </p:nvSpPr>
          <p:spPr>
            <a:xfrm>
              <a:off x="5503697" y="2604000"/>
              <a:ext cx="940511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dirty="0">
                <a:solidFill>
                  <a:srgbClr val="FF0000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EB53D5F-D7EC-B3D7-424E-EA36BF73AC24}"/>
                </a:ext>
              </a:extLst>
            </p:cNvPr>
            <p:cNvSpPr/>
            <p:nvPr/>
          </p:nvSpPr>
          <p:spPr>
            <a:xfrm>
              <a:off x="5031626" y="877183"/>
              <a:ext cx="1224136" cy="10560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4AF12F2-7A8A-5746-B9F3-E4B0FBDC989A}"/>
                </a:ext>
              </a:extLst>
            </p:cNvPr>
            <p:cNvSpPr/>
            <p:nvPr/>
          </p:nvSpPr>
          <p:spPr>
            <a:xfrm>
              <a:off x="7735945" y="2114052"/>
              <a:ext cx="940511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0" name="ZoneTexte 19">
            <a:extLst>
              <a:ext uri="{FF2B5EF4-FFF2-40B4-BE49-F238E27FC236}">
                <a16:creationId xmlns:a16="http://schemas.microsoft.com/office/drawing/2014/main" id="{4F0AB45C-AF5D-A068-9E7A-11B3818E71A0}"/>
              </a:ext>
            </a:extLst>
          </p:cNvPr>
          <p:cNvSpPr txBox="1"/>
          <p:nvPr/>
        </p:nvSpPr>
        <p:spPr>
          <a:xfrm>
            <a:off x="1340890" y="984712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Stem-positive (S)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562BFA2E-06FA-0704-852D-ED6BD7834146}"/>
              </a:ext>
            </a:extLst>
          </p:cNvPr>
          <p:cNvSpPr txBox="1"/>
          <p:nvPr/>
        </p:nvSpPr>
        <p:spPr>
          <a:xfrm>
            <a:off x="5822947" y="936816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Stem-</a:t>
            </a:r>
            <a:r>
              <a:rPr lang="fr-FR" dirty="0" err="1"/>
              <a:t>negative</a:t>
            </a:r>
            <a:r>
              <a:rPr lang="fr-FR" dirty="0"/>
              <a:t> (D)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5E58453E-A2D3-5C04-116D-7855CD5D7BD1}"/>
              </a:ext>
            </a:extLst>
          </p:cNvPr>
          <p:cNvSpPr txBox="1"/>
          <p:nvPr/>
        </p:nvSpPr>
        <p:spPr>
          <a:xfrm>
            <a:off x="2788465" y="3789040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A50021"/>
                </a:solidFill>
              </a:rPr>
              <a:t> initially all stem-positive cells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4B2753A3-DB12-4A04-8F4D-47F8794FF29A}"/>
              </a:ext>
            </a:extLst>
          </p:cNvPr>
          <p:cNvSpPr txBox="1"/>
          <p:nvPr/>
        </p:nvSpPr>
        <p:spPr>
          <a:xfrm>
            <a:off x="1493290" y="4050482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Stem-positive (S)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942D758D-65A4-1341-74F7-F4AABCD42718}"/>
              </a:ext>
            </a:extLst>
          </p:cNvPr>
          <p:cNvSpPr txBox="1"/>
          <p:nvPr/>
        </p:nvSpPr>
        <p:spPr>
          <a:xfrm>
            <a:off x="5975347" y="4050482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Stem-</a:t>
            </a:r>
            <a:r>
              <a:rPr lang="fr-FR" dirty="0" err="1"/>
              <a:t>negative</a:t>
            </a:r>
            <a:r>
              <a:rPr lang="fr-FR" dirty="0"/>
              <a:t> (D)</a:t>
            </a:r>
          </a:p>
        </p:txBody>
      </p:sp>
      <p:grpSp>
        <p:nvGrpSpPr>
          <p:cNvPr id="39" name="Groupe 38">
            <a:extLst>
              <a:ext uri="{FF2B5EF4-FFF2-40B4-BE49-F238E27FC236}">
                <a16:creationId xmlns:a16="http://schemas.microsoft.com/office/drawing/2014/main" id="{FA686C30-AFDA-CBA4-58AE-89DEF3A2454E}"/>
              </a:ext>
            </a:extLst>
          </p:cNvPr>
          <p:cNvGrpSpPr/>
          <p:nvPr/>
        </p:nvGrpSpPr>
        <p:grpSpPr>
          <a:xfrm>
            <a:off x="297490" y="4403417"/>
            <a:ext cx="4108305" cy="2470360"/>
            <a:chOff x="297490" y="4213983"/>
            <a:chExt cx="4108305" cy="2599394"/>
          </a:xfrm>
        </p:grpSpPr>
        <p:pic>
          <p:nvPicPr>
            <p:cNvPr id="23" name="Image 22">
              <a:extLst>
                <a:ext uri="{FF2B5EF4-FFF2-40B4-BE49-F238E27FC236}">
                  <a16:creationId xmlns:a16="http://schemas.microsoft.com/office/drawing/2014/main" id="{C3365C62-1F8D-6A17-D557-4D0D35870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490" y="4213983"/>
              <a:ext cx="4108305" cy="2599394"/>
            </a:xfrm>
            <a:prstGeom prst="rect">
              <a:avLst/>
            </a:prstGeom>
            <a:noFill/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C5D7EF1-B4E7-83A7-355B-075EE83F4D45}"/>
                </a:ext>
              </a:extLst>
            </p:cNvPr>
            <p:cNvSpPr/>
            <p:nvPr/>
          </p:nvSpPr>
          <p:spPr>
            <a:xfrm>
              <a:off x="643637" y="4312780"/>
              <a:ext cx="1099511" cy="777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636BA215-1892-7FFA-3509-E15E6D297145}"/>
                </a:ext>
              </a:extLst>
            </p:cNvPr>
            <p:cNvSpPr/>
            <p:nvPr/>
          </p:nvSpPr>
          <p:spPr>
            <a:xfrm>
              <a:off x="1403648" y="6021288"/>
              <a:ext cx="940511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err="1">
                  <a:solidFill>
                    <a:srgbClr val="FF0000"/>
                  </a:solidFill>
                </a:rPr>
                <a:t>Irradiated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B1629F5-ABA0-FEBA-02BF-0621A4D6E542}"/>
                </a:ext>
              </a:extLst>
            </p:cNvPr>
            <p:cNvSpPr/>
            <p:nvPr/>
          </p:nvSpPr>
          <p:spPr>
            <a:xfrm>
              <a:off x="2071178" y="4725144"/>
              <a:ext cx="761366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>
                  <a:solidFill>
                    <a:srgbClr val="171AA9"/>
                  </a:solidFill>
                </a:rPr>
                <a:t>Control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081776F-60A2-4D98-9152-8D9CDDF2B73F}"/>
                </a:ext>
              </a:extLst>
            </p:cNvPr>
            <p:cNvSpPr/>
            <p:nvPr/>
          </p:nvSpPr>
          <p:spPr>
            <a:xfrm>
              <a:off x="3375753" y="5445224"/>
              <a:ext cx="885900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dirty="0">
                <a:solidFill>
                  <a:srgbClr val="171AA9"/>
                </a:solidFill>
              </a:endParaRPr>
            </a:p>
          </p:txBody>
        </p:sp>
      </p:grpSp>
      <p:grpSp>
        <p:nvGrpSpPr>
          <p:cNvPr id="40" name="Groupe 39">
            <a:extLst>
              <a:ext uri="{FF2B5EF4-FFF2-40B4-BE49-F238E27FC236}">
                <a16:creationId xmlns:a16="http://schemas.microsoft.com/office/drawing/2014/main" id="{28181D58-5865-6BAE-0E06-A33989B42462}"/>
              </a:ext>
            </a:extLst>
          </p:cNvPr>
          <p:cNvGrpSpPr/>
          <p:nvPr/>
        </p:nvGrpSpPr>
        <p:grpSpPr>
          <a:xfrm>
            <a:off x="4572000" y="4407903"/>
            <a:ext cx="4313799" cy="2477481"/>
            <a:chOff x="4572000" y="4218469"/>
            <a:chExt cx="4313799" cy="2666915"/>
          </a:xfrm>
        </p:grpSpPr>
        <p:pic>
          <p:nvPicPr>
            <p:cNvPr id="22" name="Image 21">
              <a:extLst>
                <a:ext uri="{FF2B5EF4-FFF2-40B4-BE49-F238E27FC236}">
                  <a16:creationId xmlns:a16="http://schemas.microsoft.com/office/drawing/2014/main" id="{10E14E7A-4A1C-476A-5A97-38E0320F5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4218469"/>
              <a:ext cx="4313799" cy="2666915"/>
            </a:xfrm>
            <a:prstGeom prst="rect">
              <a:avLst/>
            </a:prstGeom>
            <a:noFill/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C54643C-685C-18B0-3A0C-9672AB2FA559}"/>
                </a:ext>
              </a:extLst>
            </p:cNvPr>
            <p:cNvSpPr/>
            <p:nvPr/>
          </p:nvSpPr>
          <p:spPr>
            <a:xfrm>
              <a:off x="4950519" y="4286796"/>
              <a:ext cx="2356093" cy="6543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98E72C9-BD27-C0CB-0279-94DDE2924D18}"/>
                </a:ext>
              </a:extLst>
            </p:cNvPr>
            <p:cNvSpPr/>
            <p:nvPr/>
          </p:nvSpPr>
          <p:spPr>
            <a:xfrm>
              <a:off x="7519921" y="5373216"/>
              <a:ext cx="940511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err="1">
                  <a:solidFill>
                    <a:srgbClr val="FF0000"/>
                  </a:solidFill>
                </a:rPr>
                <a:t>Irradiated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641CE71-7C38-40A9-000A-AB29B79CD6F1}"/>
                </a:ext>
              </a:extLst>
            </p:cNvPr>
            <p:cNvSpPr/>
            <p:nvPr/>
          </p:nvSpPr>
          <p:spPr>
            <a:xfrm>
              <a:off x="5823259" y="6021288"/>
              <a:ext cx="940511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 err="1">
                  <a:solidFill>
                    <a:srgbClr val="FF0000"/>
                  </a:solidFill>
                </a:rPr>
                <a:t>Irradiated</a:t>
              </a:r>
              <a:endParaRPr lang="fr-FR" sz="1400" dirty="0">
                <a:solidFill>
                  <a:srgbClr val="FF0000"/>
                </a:solidFill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CCA82DD9-C7E2-5F68-58B2-FBBE1AB61228}"/>
                </a:ext>
              </a:extLst>
            </p:cNvPr>
            <p:cNvSpPr/>
            <p:nvPr/>
          </p:nvSpPr>
          <p:spPr>
            <a:xfrm>
              <a:off x="5822947" y="4982920"/>
              <a:ext cx="1129723" cy="1808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>
                  <a:solidFill>
                    <a:srgbClr val="171AA9"/>
                  </a:solidFill>
                </a:rPr>
                <a:t>Control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C5E18F6-17DE-5851-14DE-BA4EBE557245}"/>
                </a:ext>
              </a:extLst>
            </p:cNvPr>
            <p:cNvSpPr/>
            <p:nvPr/>
          </p:nvSpPr>
          <p:spPr>
            <a:xfrm>
              <a:off x="7276048" y="4474500"/>
              <a:ext cx="355633" cy="3828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dirty="0">
                <a:solidFill>
                  <a:srgbClr val="171AA9"/>
                </a:solidFill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3F0B016-8DC7-4EE7-7253-6B77E1C9EE27}"/>
                </a:ext>
              </a:extLst>
            </p:cNvPr>
            <p:cNvSpPr/>
            <p:nvPr/>
          </p:nvSpPr>
          <p:spPr>
            <a:xfrm>
              <a:off x="8010931" y="4554671"/>
              <a:ext cx="809361" cy="9846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1400" dirty="0">
                  <a:solidFill>
                    <a:srgbClr val="171AA9"/>
                  </a:solidFill>
                </a:rPr>
                <a:t>Control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B3F7FF9-C8D1-D3C7-63DD-74A4D787CF37}"/>
                </a:ext>
              </a:extLst>
            </p:cNvPr>
            <p:cNvSpPr/>
            <p:nvPr/>
          </p:nvSpPr>
          <p:spPr>
            <a:xfrm>
              <a:off x="4950518" y="5856724"/>
              <a:ext cx="553179" cy="13338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dirty="0">
                <a:solidFill>
                  <a:srgbClr val="171AA9"/>
                </a:solidFill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A90A8A4-2DB8-FBF2-A89A-D885B19B1940}"/>
                </a:ext>
              </a:extLst>
            </p:cNvPr>
            <p:cNvSpPr/>
            <p:nvPr/>
          </p:nvSpPr>
          <p:spPr>
            <a:xfrm>
              <a:off x="5102918" y="6463968"/>
              <a:ext cx="400779" cy="1154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400" dirty="0">
                <a:solidFill>
                  <a:srgbClr val="171AA9"/>
                </a:solidFill>
              </a:endParaRPr>
            </a:p>
          </p:txBody>
        </p:sp>
      </p:grpSp>
      <p:sp>
        <p:nvSpPr>
          <p:cNvPr id="42" name="ZoneTexte 41">
            <a:extLst>
              <a:ext uri="{FF2B5EF4-FFF2-40B4-BE49-F238E27FC236}">
                <a16:creationId xmlns:a16="http://schemas.microsoft.com/office/drawing/2014/main" id="{BBBE10D1-C12C-EFA2-AE1D-DB950B337D79}"/>
              </a:ext>
            </a:extLst>
          </p:cNvPr>
          <p:cNvSpPr txBox="1"/>
          <p:nvPr/>
        </p:nvSpPr>
        <p:spPr>
          <a:xfrm>
            <a:off x="834003" y="556"/>
            <a:ext cx="73276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Experimental data:</a:t>
            </a:r>
          </a:p>
          <a:p>
            <a:pPr algn="ctr"/>
            <a:r>
              <a:rPr lang="en-US" sz="2000" b="1" dirty="0"/>
              <a:t>Kinetics of Stem(S) and non-Stem (D) cells after irradiation</a:t>
            </a:r>
          </a:p>
          <a:p>
            <a:pPr algn="ctr"/>
            <a:r>
              <a:rPr lang="en-US" sz="2000" b="1" dirty="0"/>
              <a:t> </a:t>
            </a:r>
            <a:endParaRPr lang="fr-FR" sz="2000" b="1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4AF12F2-7A8A-5746-B9F3-E4B0FBDC989A}"/>
              </a:ext>
            </a:extLst>
          </p:cNvPr>
          <p:cNvSpPr/>
          <p:nvPr/>
        </p:nvSpPr>
        <p:spPr>
          <a:xfrm>
            <a:off x="5505245" y="2989669"/>
            <a:ext cx="940511" cy="180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>
              <a:solidFill>
                <a:srgbClr val="FF0000"/>
              </a:solidFill>
            </a:endParaRPr>
          </a:p>
        </p:txBody>
      </p:sp>
      <p:sp>
        <p:nvSpPr>
          <p:cNvPr id="44" name="ZoneTexte 23">
            <a:extLst>
              <a:ext uri="{FF2B5EF4-FFF2-40B4-BE49-F238E27FC236}">
                <a16:creationId xmlns:a16="http://schemas.microsoft.com/office/drawing/2014/main" id="{5E58453E-A2D3-5C04-116D-7855CD5D7BD1}"/>
              </a:ext>
            </a:extLst>
          </p:cNvPr>
          <p:cNvSpPr txBox="1"/>
          <p:nvPr/>
        </p:nvSpPr>
        <p:spPr>
          <a:xfrm>
            <a:off x="2940865" y="692696"/>
            <a:ext cx="327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A50021"/>
                </a:solidFill>
              </a:rPr>
              <a:t> initially all stem-negative cells</a:t>
            </a:r>
          </a:p>
        </p:txBody>
      </p:sp>
    </p:spTree>
    <p:extLst>
      <p:ext uri="{BB962C8B-B14F-4D97-AF65-F5344CB8AC3E}">
        <p14:creationId xmlns:p14="http://schemas.microsoft.com/office/powerpoint/2010/main" val="41833602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8D1C6-A04B-CFAD-3720-951485348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5" name="Picture 3">
            <a:extLst>
              <a:ext uri="{FF2B5EF4-FFF2-40B4-BE49-F238E27FC236}">
                <a16:creationId xmlns:a16="http://schemas.microsoft.com/office/drawing/2014/main" id="{9CB1C51C-F3D1-294B-A7AA-091DBD875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13026"/>
            <a:ext cx="4032449" cy="35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e 9">
            <a:extLst>
              <a:ext uri="{FF2B5EF4-FFF2-40B4-BE49-F238E27FC236}">
                <a16:creationId xmlns:a16="http://schemas.microsoft.com/office/drawing/2014/main" id="{6022AB78-3E1D-11B1-08FA-299A20C6BD1A}"/>
              </a:ext>
            </a:extLst>
          </p:cNvPr>
          <p:cNvGrpSpPr/>
          <p:nvPr/>
        </p:nvGrpSpPr>
        <p:grpSpPr>
          <a:xfrm>
            <a:off x="6146651" y="6231979"/>
            <a:ext cx="1517929" cy="307777"/>
            <a:chOff x="6156176" y="6165304"/>
            <a:chExt cx="1517929" cy="307777"/>
          </a:xfrm>
        </p:grpSpPr>
        <p:sp>
          <p:nvSpPr>
            <p:cNvPr id="6" name="Oval 3">
              <a:extLst>
                <a:ext uri="{FF2B5EF4-FFF2-40B4-BE49-F238E27FC236}">
                  <a16:creationId xmlns:a16="http://schemas.microsoft.com/office/drawing/2014/main" id="{43AF540C-1CF8-E0A4-1DD9-70BD33F97A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2795" y="6203404"/>
              <a:ext cx="231310" cy="21602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accent3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FR" sz="900" dirty="0">
                  <a:latin typeface="Times New Roman" pitchFamily="18" charset="0"/>
                  <a:cs typeface="Times New Roman" pitchFamily="18" charset="0"/>
                </a:rPr>
                <a:t>S</a:t>
              </a:r>
            </a:p>
          </p:txBody>
        </p:sp>
        <p:sp>
          <p:nvSpPr>
            <p:cNvPr id="7" name="Oval 15">
              <a:extLst>
                <a:ext uri="{FF2B5EF4-FFF2-40B4-BE49-F238E27FC236}">
                  <a16:creationId xmlns:a16="http://schemas.microsoft.com/office/drawing/2014/main" id="{BCAC1AD4-27A8-0305-A6CB-06FE0617FB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8875" y="6165304"/>
              <a:ext cx="432048" cy="288032"/>
            </a:xfrm>
            <a:prstGeom prst="ellipse">
              <a:avLst/>
            </a:prstGeom>
            <a:solidFill>
              <a:srgbClr val="FF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FR" sz="1100" dirty="0">
                  <a:latin typeface="Calibri" pitchFamily="34" charset="0"/>
                </a:rPr>
                <a:t>D</a:t>
              </a:r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7361AD0C-3E34-1711-74A7-3B4AE450BC63}"/>
                </a:ext>
              </a:extLst>
            </p:cNvPr>
            <p:cNvSpPr txBox="1"/>
            <p:nvPr/>
          </p:nvSpPr>
          <p:spPr>
            <a:xfrm>
              <a:off x="6156176" y="6165304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4</a:t>
              </a:r>
              <a:endParaRPr lang="fr-FR" sz="1400" dirty="0"/>
            </a:p>
          </p:txBody>
        </p:sp>
        <p:sp>
          <p:nvSpPr>
            <p:cNvPr id="9" name="AutoShape 5">
              <a:extLst>
                <a:ext uri="{FF2B5EF4-FFF2-40B4-BE49-F238E27FC236}">
                  <a16:creationId xmlns:a16="http://schemas.microsoft.com/office/drawing/2014/main" id="{1696EF0B-56A9-8EA6-2ADA-090FBDB428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87706" y="6243875"/>
              <a:ext cx="306881" cy="122595"/>
            </a:xfrm>
            <a:prstGeom prst="rightArrow">
              <a:avLst>
                <a:gd name="adj1" fmla="val 50000"/>
                <a:gd name="adj2" fmla="val 83544"/>
              </a:avLst>
            </a:prstGeom>
            <a:solidFill>
              <a:schemeClr val="accent1"/>
            </a:solidFill>
            <a:ln w="9525">
              <a:solidFill>
                <a:schemeClr val="accent3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Calibri" pitchFamily="34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2A70BB08-02FE-396C-695E-A891C991BB09}"/>
              </a:ext>
            </a:extLst>
          </p:cNvPr>
          <p:cNvSpPr/>
          <p:nvPr/>
        </p:nvSpPr>
        <p:spPr>
          <a:xfrm>
            <a:off x="1616940" y="3429000"/>
            <a:ext cx="5244458" cy="1877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FF0000"/>
                </a:solidFill>
              </a:rPr>
              <a:t>Possible scenarios of Non-Stem Cells Behavior</a:t>
            </a:r>
          </a:p>
          <a:p>
            <a:pPr algn="ctr"/>
            <a:r>
              <a:rPr lang="fr-FR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52CCBB-7465-1007-E480-2618ACC935F8}"/>
              </a:ext>
            </a:extLst>
          </p:cNvPr>
          <p:cNvSpPr/>
          <p:nvPr/>
        </p:nvSpPr>
        <p:spPr>
          <a:xfrm>
            <a:off x="3059832" y="5445224"/>
            <a:ext cx="230425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err="1">
                <a:solidFill>
                  <a:schemeClr val="tx1"/>
                </a:solidFill>
              </a:rPr>
              <a:t>Other</a:t>
            </a:r>
            <a:r>
              <a:rPr lang="fr-FR" sz="1200" b="1" dirty="0">
                <a:solidFill>
                  <a:schemeClr val="tx1"/>
                </a:solidFill>
              </a:rPr>
              <a:t> possible modes</a:t>
            </a: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55FD395E-3898-596C-29C0-F518C8729139}"/>
              </a:ext>
            </a:extLst>
          </p:cNvPr>
          <p:cNvGrpSpPr/>
          <p:nvPr/>
        </p:nvGrpSpPr>
        <p:grpSpPr>
          <a:xfrm>
            <a:off x="5004048" y="4293096"/>
            <a:ext cx="360040" cy="427075"/>
            <a:chOff x="107504" y="4149080"/>
            <a:chExt cx="432048" cy="643099"/>
          </a:xfrm>
        </p:grpSpPr>
        <p:sp>
          <p:nvSpPr>
            <p:cNvPr id="11" name="Triangle isocèle 10">
              <a:extLst>
                <a:ext uri="{FF2B5EF4-FFF2-40B4-BE49-F238E27FC236}">
                  <a16:creationId xmlns:a16="http://schemas.microsoft.com/office/drawing/2014/main" id="{4523E57A-729D-E7D3-9CEC-8CE89B9A263B}"/>
                </a:ext>
              </a:extLst>
            </p:cNvPr>
            <p:cNvSpPr/>
            <p:nvPr/>
          </p:nvSpPr>
          <p:spPr>
            <a:xfrm rot="10800000" flipH="1">
              <a:off x="179512" y="4293096"/>
              <a:ext cx="301791" cy="499083"/>
            </a:xfrm>
            <a:prstGeom prst="triangle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05E451A-43F2-F91D-2068-B95B79A831C0}"/>
                </a:ext>
              </a:extLst>
            </p:cNvPr>
            <p:cNvSpPr/>
            <p:nvPr/>
          </p:nvSpPr>
          <p:spPr>
            <a:xfrm rot="19694042">
              <a:off x="107504" y="4149080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59C238A5-30A8-7DB2-F51F-91053025F0C4}"/>
              </a:ext>
            </a:extLst>
          </p:cNvPr>
          <p:cNvGrpSpPr/>
          <p:nvPr/>
        </p:nvGrpSpPr>
        <p:grpSpPr>
          <a:xfrm>
            <a:off x="7812788" y="5883475"/>
            <a:ext cx="360040" cy="427075"/>
            <a:chOff x="107504" y="4149080"/>
            <a:chExt cx="432048" cy="643099"/>
          </a:xfrm>
        </p:grpSpPr>
        <p:sp>
          <p:nvSpPr>
            <p:cNvPr id="14" name="Triangle isocèle 13">
              <a:extLst>
                <a:ext uri="{FF2B5EF4-FFF2-40B4-BE49-F238E27FC236}">
                  <a16:creationId xmlns:a16="http://schemas.microsoft.com/office/drawing/2014/main" id="{F13A70CE-76E7-BCC7-78B5-750BF5DBA823}"/>
                </a:ext>
              </a:extLst>
            </p:cNvPr>
            <p:cNvSpPr/>
            <p:nvPr/>
          </p:nvSpPr>
          <p:spPr>
            <a:xfrm rot="10800000" flipH="1">
              <a:off x="179512" y="4293096"/>
              <a:ext cx="301791" cy="499083"/>
            </a:xfrm>
            <a:prstGeom prst="triangle">
              <a:avLst/>
            </a:prstGeom>
            <a:solidFill>
              <a:schemeClr val="bg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CB01CCF-60F7-1985-1564-E52241BB602C}"/>
                </a:ext>
              </a:extLst>
            </p:cNvPr>
            <p:cNvSpPr/>
            <p:nvPr/>
          </p:nvSpPr>
          <p:spPr>
            <a:xfrm rot="19694042">
              <a:off x="107504" y="4149080"/>
              <a:ext cx="432048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4C7618C5-F506-078A-4D03-0FAAF0934C90}"/>
              </a:ext>
            </a:extLst>
          </p:cNvPr>
          <p:cNvGrpSpPr/>
          <p:nvPr/>
        </p:nvGrpSpPr>
        <p:grpSpPr>
          <a:xfrm>
            <a:off x="1247140" y="-6652"/>
            <a:ext cx="5614258" cy="3227471"/>
            <a:chOff x="1247140" y="-6652"/>
            <a:chExt cx="5614258" cy="3227471"/>
          </a:xfrm>
        </p:grpSpPr>
        <p:pic>
          <p:nvPicPr>
            <p:cNvPr id="192514" name="Picture 2">
              <a:extLst>
                <a:ext uri="{FF2B5EF4-FFF2-40B4-BE49-F238E27FC236}">
                  <a16:creationId xmlns:a16="http://schemas.microsoft.com/office/drawing/2014/main" id="{08ADE21C-7F03-1370-AECF-A0EEB735B3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62312" y="-6652"/>
              <a:ext cx="4321856" cy="3151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8A191BD-C289-F523-2E38-A07FC8399F47}"/>
                </a:ext>
              </a:extLst>
            </p:cNvPr>
            <p:cNvSpPr/>
            <p:nvPr/>
          </p:nvSpPr>
          <p:spPr>
            <a:xfrm>
              <a:off x="1247140" y="44624"/>
              <a:ext cx="5614258" cy="3326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>
                  <a:solidFill>
                    <a:srgbClr val="FF0000"/>
                  </a:solidFill>
                </a:rPr>
                <a:t>Possible scenarios of Stem Cells Behavior</a:t>
              </a:r>
            </a:p>
          </p:txBody>
        </p:sp>
        <p:pic>
          <p:nvPicPr>
            <p:cNvPr id="17" name="Image 16">
              <a:extLst>
                <a:ext uri="{FF2B5EF4-FFF2-40B4-BE49-F238E27FC236}">
                  <a16:creationId xmlns:a16="http://schemas.microsoft.com/office/drawing/2014/main" id="{B6D2B87A-5319-FD64-2CB6-24BFE2A321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12867" y="2096712"/>
              <a:ext cx="1247949" cy="1124107"/>
            </a:xfrm>
            <a:prstGeom prst="rect">
              <a:avLst/>
            </a:prstGeom>
          </p:spPr>
        </p:pic>
        <p:pic>
          <p:nvPicPr>
            <p:cNvPr id="19" name="Image 18">
              <a:extLst>
                <a:ext uri="{FF2B5EF4-FFF2-40B4-BE49-F238E27FC236}">
                  <a16:creationId xmlns:a16="http://schemas.microsoft.com/office/drawing/2014/main" id="{A659B880-E53E-3827-85F1-FB73157F3A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51720" y="2096712"/>
              <a:ext cx="1171739" cy="10478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122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955" y="215900"/>
            <a:ext cx="7294784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77072"/>
            <a:ext cx="6011897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ZoneTexte 13"/>
          <p:cNvSpPr txBox="1"/>
          <p:nvPr/>
        </p:nvSpPr>
        <p:spPr>
          <a:xfrm>
            <a:off x="482600" y="330200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/>
              <a:t>tem cells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393700" y="4406900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D</a:t>
            </a:r>
            <a:r>
              <a:rPr lang="en-US" dirty="0"/>
              <a:t>aughter cells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3779912" y="5013176"/>
            <a:ext cx="64807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1443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748617" y="5733256"/>
            <a:ext cx="80265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/>
              <a:t>We perform a search for all sets of solutions </a:t>
            </a:r>
            <a:r>
              <a:rPr lang="en-US" sz="2400" dirty="0">
                <a:solidFill>
                  <a:srgbClr val="FF0000"/>
                </a:solidFill>
              </a:rPr>
              <a:t>p</a:t>
            </a:r>
            <a:r>
              <a:rPr lang="en-US" sz="1600" dirty="0">
                <a:solidFill>
                  <a:srgbClr val="FF0000"/>
                </a:solidFill>
              </a:rPr>
              <a:t>i</a:t>
            </a:r>
            <a:r>
              <a:rPr lang="en-US" sz="2400" dirty="0">
                <a:solidFill>
                  <a:srgbClr val="FF0000"/>
                </a:solidFill>
              </a:rPr>
              <a:t>(t), </a:t>
            </a:r>
            <a:r>
              <a:rPr lang="en-US" sz="2400" dirty="0" err="1">
                <a:solidFill>
                  <a:srgbClr val="FF0000"/>
                </a:solidFill>
              </a:rPr>
              <a:t>q</a:t>
            </a:r>
            <a:r>
              <a:rPr lang="en-US" sz="1600" dirty="0" err="1">
                <a:solidFill>
                  <a:srgbClr val="FF0000"/>
                </a:solidFill>
              </a:rPr>
              <a:t>i</a:t>
            </a:r>
            <a:r>
              <a:rPr lang="en-US" sz="2400" dirty="0">
                <a:solidFill>
                  <a:srgbClr val="FF0000"/>
                </a:solidFill>
              </a:rPr>
              <a:t>(t) </a:t>
            </a:r>
          </a:p>
          <a:p>
            <a:pPr algn="ctr"/>
            <a:r>
              <a:rPr lang="en-US" sz="2400" dirty="0"/>
              <a:t>implementing </a:t>
            </a:r>
            <a:r>
              <a:rPr lang="en-US" sz="2400" dirty="0">
                <a:solidFill>
                  <a:srgbClr val="0070C0"/>
                </a:solidFill>
              </a:rPr>
              <a:t>experimental curves </a:t>
            </a:r>
            <a:r>
              <a:rPr lang="en-US" sz="2400" dirty="0"/>
              <a:t>of cancer cells kinetics</a:t>
            </a:r>
            <a:endParaRPr lang="fr-FR" sz="2400" dirty="0"/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2136873" y="497578"/>
            <a:ext cx="41633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2 systems of equations</a:t>
            </a:r>
            <a:endParaRPr kumimoji="0" 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115616" y="4929808"/>
            <a:ext cx="7119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where probabilities of cell behavior </a:t>
            </a:r>
            <a:r>
              <a:rPr lang="en-US" b="1" kern="0" dirty="0"/>
              <a:t>P</a:t>
            </a:r>
            <a:r>
              <a:rPr lang="en-US" b="1" kern="0" baseline="-25000" dirty="0"/>
              <a:t>i</a:t>
            </a:r>
            <a:r>
              <a:rPr lang="en-US" b="1" kern="0" dirty="0"/>
              <a:t>(t), </a:t>
            </a:r>
            <a:r>
              <a:rPr lang="en-US" b="1" kern="0" dirty="0" err="1"/>
              <a:t>Q</a:t>
            </a:r>
            <a:r>
              <a:rPr lang="en-US" b="1" kern="0" baseline="-25000" dirty="0" err="1"/>
              <a:t>i</a:t>
            </a:r>
            <a:r>
              <a:rPr lang="en-US" b="1" kern="0" dirty="0"/>
              <a:t>(t)</a:t>
            </a:r>
            <a:r>
              <a:rPr lang="en-US" b="1" dirty="0"/>
              <a:t>  change with time</a:t>
            </a:r>
            <a:endParaRPr lang="fr-FR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oneTexte 12">
                <a:extLst>
                  <a:ext uri="{FF2B5EF4-FFF2-40B4-BE49-F238E27FC236}">
                    <a16:creationId xmlns:a16="http://schemas.microsoft.com/office/drawing/2014/main" id="{E14DF70C-8FE7-26F4-A223-D614B239425E}"/>
                  </a:ext>
                </a:extLst>
              </p:cNvPr>
              <p:cNvSpPr txBox="1"/>
              <p:nvPr/>
            </p:nvSpPr>
            <p:spPr>
              <a:xfrm>
                <a:off x="1898192" y="2900331"/>
                <a:ext cx="4572000" cy="18544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fr-FR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fr-FR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fr-FR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f>
                                <m:fPr>
                                  <m:ctrlPr>
                                    <a:rPr lang="fr-FR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𝐝𝐒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𝐛𝐥𝐮𝐞</m:t>
                                  </m:r>
                                </m:num>
                                <m:den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𝐝𝐭</m:t>
                                  </m:r>
                                </m:den>
                              </m:f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𝐐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e>
                            <m:e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f>
                                <m:f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𝐝𝐃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𝐛𝐥𝐮𝐞</m:t>
                                  </m:r>
                                </m:num>
                                <m:den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𝐝𝐭</m:t>
                                  </m:r>
                                </m:den>
                              </m:f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𝐐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𝐐</m:t>
                                      </m:r>
                                      <m:r>
                                        <a:rPr lang="fr-FR" b="1" i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e>
                            <m:e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</m:e>
                                <m:sub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=1−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e>
                            <m:e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𝐐</m:t>
                                  </m:r>
                                </m:e>
                                <m:sub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fr-FR" b="0" i="0" smtClean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sSub>
                                <m:sSubPr>
                                  <m:ctrlPr>
                                    <a:rPr lang="fr-FR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𝐐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eqArr>
                        </m:e>
                      </m:d>
                      <m:r>
                        <a:rPr lang="fr-FR" b="0" i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3" name="ZoneTexte 1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E14DF70C-8FE7-26F4-A223-D614B23942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192" y="2900331"/>
                <a:ext cx="4572000" cy="1854482"/>
              </a:xfrm>
              <a:prstGeom prst="rect">
                <a:avLst/>
              </a:prstGeom>
              <a:blipFill rotWithShape="0">
                <a:blip r:embed="rId2"/>
                <a:stretch>
                  <a:fillRect r="-45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A6754450-08E6-EB76-94A2-E56C5E0A2A80}"/>
                  </a:ext>
                </a:extLst>
              </p:cNvPr>
              <p:cNvSpPr txBox="1"/>
              <p:nvPr/>
            </p:nvSpPr>
            <p:spPr>
              <a:xfrm>
                <a:off x="1898192" y="1091608"/>
                <a:ext cx="4572000" cy="18124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fr-FR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fr-FR" i="1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fr-FR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f>
                                <m:fPr>
                                  <m:ctrlPr>
                                    <a:rPr lang="fr-FR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𝐝𝐒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𝐫𝐞𝐝</m:t>
                                  </m:r>
                                </m:num>
                                <m:den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𝐝𝐭</m:t>
                                  </m:r>
                                </m:den>
                              </m:f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𝐐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e>
                            <m:e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f>
                                <m:f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𝐝𝐃</m:t>
                                  </m:r>
                                  <m:r>
                                    <a:rPr lang="fr-FR" b="1" i="0" smtClean="0">
                                      <a:latin typeface="Cambria Math" panose="02040503050406030204" pitchFamily="18" charset="0"/>
                                    </a:rPr>
                                    <m:t>𝐫𝐞𝐝</m:t>
                                  </m:r>
                                </m:num>
                                <m:den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𝐝𝐭</m:t>
                                  </m:r>
                                </m:den>
                              </m:f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𝐏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𝐐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fr-FR" b="0" i="1">
                                          <a:solidFill>
                                            <a:srgbClr val="836967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b="1" i="0">
                                          <a:latin typeface="Cambria Math" panose="02040503050406030204" pitchFamily="18" charset="0"/>
                                        </a:rPr>
                                        <m:t>𝐐</m:t>
                                      </m:r>
                                    </m:e>
                                    <m:sub>
                                      <m:r>
                                        <a:rPr lang="fr-FR" b="0" i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e>
                            <m:e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</m:e>
                                <m:sub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=1−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fr-FR" b="0" i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b="0" i="1" smtClean="0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𝐏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e>
                            <m:e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𝐐</m:t>
                                  </m:r>
                                </m:e>
                                <m:sub>
                                  <m:r>
                                    <a:rPr lang="en-US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fr-FR" b="0" i="0">
                                  <a:latin typeface="Cambria Math" panose="02040503050406030204" pitchFamily="18" charset="0"/>
                                </a:rPr>
                                <m:t>=1−</m:t>
                              </m:r>
                              <m:sSub>
                                <m:sSubPr>
                                  <m:ctrlPr>
                                    <a:rPr lang="fr-FR" b="0" i="1">
                                      <a:solidFill>
                                        <a:srgbClr val="836967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0">
                                      <a:latin typeface="Cambria Math" panose="02040503050406030204" pitchFamily="18" charset="0"/>
                                    </a:rPr>
                                    <m:t>𝐐</m:t>
                                  </m:r>
                                </m:e>
                                <m:sub>
                                  <m:r>
                                    <a:rPr lang="fr-FR" b="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eqArr>
                        </m:e>
                      </m:d>
                      <m:r>
                        <a:rPr lang="fr-FR" b="0" i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A6754450-08E6-EB76-94A2-E56C5E0A2A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192" y="1091608"/>
                <a:ext cx="4572000" cy="181241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16841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0CF9F6E-2B6A-50D9-5A1B-36B538B81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789659"/>
            <a:ext cx="6126467" cy="374441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C34634-5D1E-8F2C-EAC6-A19AA777A680}"/>
              </a:ext>
            </a:extLst>
          </p:cNvPr>
          <p:cNvSpPr txBox="1"/>
          <p:nvPr/>
        </p:nvSpPr>
        <p:spPr>
          <a:xfrm>
            <a:off x="179512" y="-27384"/>
            <a:ext cx="9289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We perform a search for the solutions </a:t>
            </a:r>
            <a:r>
              <a:rPr lang="en-US" sz="3600" dirty="0">
                <a:solidFill>
                  <a:srgbClr val="FF0000"/>
                </a:solidFill>
              </a:rPr>
              <a:t>p</a:t>
            </a:r>
            <a:r>
              <a:rPr lang="en-US" sz="2400" dirty="0">
                <a:solidFill>
                  <a:srgbClr val="FF0000"/>
                </a:solidFill>
              </a:rPr>
              <a:t>i(t),</a:t>
            </a:r>
            <a:r>
              <a:rPr lang="en-US" sz="3600" dirty="0">
                <a:solidFill>
                  <a:srgbClr val="FF0000"/>
                </a:solidFill>
              </a:rPr>
              <a:t>q</a:t>
            </a:r>
            <a:r>
              <a:rPr lang="en-US" sz="2400" dirty="0">
                <a:solidFill>
                  <a:srgbClr val="FF0000"/>
                </a:solidFill>
              </a:rPr>
              <a:t>i</a:t>
            </a:r>
            <a:r>
              <a:rPr lang="en-US" sz="2400" kern="0" dirty="0">
                <a:solidFill>
                  <a:srgbClr val="FF0000"/>
                </a:solidFill>
              </a:rPr>
              <a:t>(t)</a:t>
            </a:r>
          </a:p>
          <a:p>
            <a:pPr algn="ctr"/>
            <a:r>
              <a:rPr lang="en-US" sz="2400" kern="0" dirty="0">
                <a:solidFill>
                  <a:srgbClr val="FF0000"/>
                </a:solidFill>
              </a:rPr>
              <a:t>which allow the model </a:t>
            </a:r>
            <a:r>
              <a:rPr lang="en-US" sz="2400" dirty="0">
                <a:solidFill>
                  <a:srgbClr val="FF0000"/>
                </a:solidFill>
              </a:rPr>
              <a:t>satisfying</a:t>
            </a:r>
            <a:r>
              <a:rPr lang="en-US" sz="2400" dirty="0"/>
              <a:t> </a:t>
            </a:r>
          </a:p>
          <a:p>
            <a:pPr algn="ctr"/>
            <a:r>
              <a:rPr lang="en-US" sz="2400" dirty="0"/>
              <a:t>the </a:t>
            </a:r>
            <a:r>
              <a:rPr lang="en-US" sz="2400" b="1" kern="0" dirty="0"/>
              <a:t>experimentally measured data</a:t>
            </a:r>
          </a:p>
          <a:p>
            <a:pPr algn="ctr"/>
            <a:r>
              <a:rPr lang="en-US" sz="2400" b="1" kern="0" dirty="0"/>
              <a:t>of stem and non-stem populations dynamics</a:t>
            </a:r>
            <a:endParaRPr lang="fr-FR" sz="24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AE25EB5-A9A7-F4D0-5154-C99407746482}"/>
              </a:ext>
            </a:extLst>
          </p:cNvPr>
          <p:cNvSpPr txBox="1"/>
          <p:nvPr/>
        </p:nvSpPr>
        <p:spPr>
          <a:xfrm>
            <a:off x="2987824" y="5657671"/>
            <a:ext cx="41216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For 4 </a:t>
            </a:r>
            <a:r>
              <a:rPr lang="fr-FR" sz="2400" dirty="0" err="1"/>
              <a:t>systems</a:t>
            </a:r>
            <a:r>
              <a:rPr lang="fr-FR" sz="2400" dirty="0"/>
              <a:t> of </a:t>
            </a:r>
            <a:r>
              <a:rPr lang="fr-FR" sz="2400" dirty="0" err="1"/>
              <a:t>equations</a:t>
            </a:r>
            <a:r>
              <a:rPr lang="fr-FR" sz="2400" dirty="0"/>
              <a:t>:</a:t>
            </a:r>
          </a:p>
          <a:p>
            <a:r>
              <a:rPr lang="fr-FR" sz="2400" dirty="0"/>
              <a:t>Blue </a:t>
            </a:r>
            <a:r>
              <a:rPr lang="fr-FR" sz="2400" dirty="0" err="1"/>
              <a:t>cells</a:t>
            </a:r>
            <a:r>
              <a:rPr lang="fr-FR" sz="2400" dirty="0"/>
              <a:t> - control and 10Gy</a:t>
            </a:r>
          </a:p>
          <a:p>
            <a:r>
              <a:rPr lang="fr-FR" sz="2400" dirty="0"/>
              <a:t>Red </a:t>
            </a:r>
            <a:r>
              <a:rPr lang="fr-FR" sz="2400" dirty="0" err="1"/>
              <a:t>cells</a:t>
            </a:r>
            <a:r>
              <a:rPr lang="fr-FR" sz="2400" dirty="0"/>
              <a:t> - control and 10Gy</a:t>
            </a:r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9043544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80077" y="-22160"/>
            <a:ext cx="85635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evolution of probabilities p</a:t>
            </a:r>
            <a:r>
              <a:rPr lang="en-US" sz="1600" dirty="0"/>
              <a:t>i</a:t>
            </a:r>
            <a:r>
              <a:rPr lang="en-US" sz="2000" dirty="0"/>
              <a:t>(t), q</a:t>
            </a:r>
            <a:r>
              <a:rPr lang="en-US" sz="1600" dirty="0"/>
              <a:t>i</a:t>
            </a:r>
            <a:r>
              <a:rPr lang="en-US" sz="2000" dirty="0"/>
              <a:t>(t) obtained from numerical simulation</a:t>
            </a:r>
          </a:p>
          <a:p>
            <a:endParaRPr lang="en-US" sz="1600" dirty="0"/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Red cells behavior</a:t>
            </a:r>
          </a:p>
          <a:p>
            <a:endParaRPr lang="en-US" sz="2000" dirty="0"/>
          </a:p>
          <a:p>
            <a:endParaRPr lang="en-US" sz="2000" dirty="0"/>
          </a:p>
          <a:p>
            <a:endParaRPr lang="fr-FR" sz="2000" dirty="0"/>
          </a:p>
        </p:txBody>
      </p:sp>
      <p:sp>
        <p:nvSpPr>
          <p:cNvPr id="6" name="ZoneTexte 5"/>
          <p:cNvSpPr txBox="1"/>
          <p:nvPr/>
        </p:nvSpPr>
        <p:spPr>
          <a:xfrm>
            <a:off x="1740037" y="3718773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control</a:t>
            </a:r>
            <a:endParaRPr lang="fr-FR" dirty="0"/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6474393" y="3630180"/>
            <a:ext cx="736099" cy="4468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10Gy</a:t>
            </a:r>
            <a:endParaRPr lang="fr-FR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D7FDF05E-C727-DC7C-2F61-65C0500DD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891" y="4224457"/>
            <a:ext cx="4229101" cy="269592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5CF2B43-C18B-5C99-592A-7D96172AC9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2439" y="4220897"/>
            <a:ext cx="4418033" cy="2695923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A7A28E25-7120-F15A-D74E-AD3358A275AF}"/>
              </a:ext>
            </a:extLst>
          </p:cNvPr>
          <p:cNvSpPr txBox="1"/>
          <p:nvPr/>
        </p:nvSpPr>
        <p:spPr>
          <a:xfrm>
            <a:off x="2597356" y="3997513"/>
            <a:ext cx="39492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0070C0"/>
                </a:solidFill>
              </a:rPr>
              <a:t>Blue cells behavior</a:t>
            </a:r>
          </a:p>
          <a:p>
            <a:endParaRPr lang="en-US" sz="2000" dirty="0"/>
          </a:p>
          <a:p>
            <a:endParaRPr lang="fr-FR" sz="2000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B11E2622-0C27-8D68-EE6B-C3EAFDAAF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64" y="826636"/>
            <a:ext cx="4296375" cy="291505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84F59ACC-12F8-274B-0469-D6CC4EBC26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4388" y="826820"/>
            <a:ext cx="4401164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145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08240"/>
            <a:ext cx="8229600" cy="1143000"/>
          </a:xfrm>
        </p:spPr>
        <p:txBody>
          <a:bodyPr/>
          <a:lstStyle/>
          <a:p>
            <a:r>
              <a:rPr lang="en-US" dirty="0"/>
              <a:t>Computational tool (Software)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44016" y="1783357"/>
            <a:ext cx="9396536" cy="4525963"/>
          </a:xfrm>
        </p:spPr>
        <p:txBody>
          <a:bodyPr/>
          <a:lstStyle/>
          <a:p>
            <a:pPr>
              <a:buNone/>
            </a:pPr>
            <a:r>
              <a:rPr lang="en-US" dirty="0"/>
              <a:t>Input:</a:t>
            </a:r>
          </a:p>
          <a:p>
            <a:pPr>
              <a:buNone/>
            </a:pPr>
            <a:r>
              <a:rPr lang="en-US" dirty="0"/>
              <a:t>-Experimentally measured kinetics of cell population(s)</a:t>
            </a:r>
          </a:p>
          <a:p>
            <a:pPr>
              <a:buFontTx/>
              <a:buChar char="-"/>
            </a:pPr>
            <a:r>
              <a:rPr lang="en-US" dirty="0"/>
              <a:t>Experimentally measured rates of cell division/transition and cell death</a:t>
            </a:r>
          </a:p>
          <a:p>
            <a:pPr>
              <a:buNone/>
            </a:pPr>
            <a:r>
              <a:rPr lang="en-US" dirty="0"/>
              <a:t>Output:</a:t>
            </a:r>
          </a:p>
          <a:p>
            <a:pPr>
              <a:buNone/>
            </a:pPr>
            <a:r>
              <a:rPr lang="en-US" dirty="0"/>
              <a:t>-Proportions of possible scenarios of cell populations behavior (probabilities </a:t>
            </a:r>
            <a:r>
              <a:rPr lang="en-US" dirty="0">
                <a:solidFill>
                  <a:srgbClr val="FF0000"/>
                </a:solidFill>
              </a:rPr>
              <a:t>p</a:t>
            </a:r>
            <a:r>
              <a:rPr lang="en-US" sz="2000" dirty="0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(t), </a:t>
            </a:r>
            <a:r>
              <a:rPr lang="en-US" dirty="0" err="1">
                <a:solidFill>
                  <a:srgbClr val="FF0000"/>
                </a:solidFill>
              </a:rPr>
              <a:t>q</a:t>
            </a:r>
            <a:r>
              <a:rPr lang="en-US" sz="2000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(t)</a:t>
            </a:r>
            <a:r>
              <a:rPr lang="en-US" dirty="0"/>
              <a:t>)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323528" y="6272480"/>
            <a:ext cx="38443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kern="0" dirty="0" err="1"/>
              <a:t>Bessonov</a:t>
            </a:r>
            <a:r>
              <a:rPr lang="en-US" sz="2000" kern="0" dirty="0"/>
              <a:t> </a:t>
            </a:r>
            <a:r>
              <a:rPr lang="fr-FR" sz="2000" kern="0" dirty="0"/>
              <a:t>et al., </a:t>
            </a:r>
            <a:r>
              <a:rPr lang="fr-FR" sz="2000" kern="0" dirty="0" err="1"/>
              <a:t>Plos</a:t>
            </a:r>
            <a:r>
              <a:rPr lang="fr-FR" sz="2000" kern="0" dirty="0"/>
              <a:t> One, 2019</a:t>
            </a:r>
            <a:endParaRPr lang="fr-FR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35496" y="727864"/>
            <a:ext cx="9201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perform a search for all sets of scenarios of cell behavior</a:t>
            </a:r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implementing an experimental curve s(t)</a:t>
            </a:r>
            <a:endParaRPr lang="fr-F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15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95536" y="1707187"/>
                <a:ext cx="12025336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40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ypothesis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i="1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ll </a:t>
                </a:r>
                <a:r>
                  <a:rPr lang="en-US" sz="3200" i="1" dirty="0">
                    <a:solidFill>
                      <a:srgbClr val="2E09B7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changes in cell behavior scenarios </a:t>
                </a:r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should </a:t>
                </a: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be minimized at each period between </a:t>
                </a:r>
              </a:p>
              <a:p>
                <a:pPr indent="44958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consecutive time points </a:t>
                </a:r>
              </a:p>
              <a:p>
                <a:pPr indent="44958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    sum of all changes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𝑝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 </m:t>
                    </m:r>
                    <m:sSub>
                      <m:sSubPr>
                        <m:ctrlPr>
                          <a:rPr lang="ru-RU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fr-FR" sz="32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𝑡</m:t>
                        </m:r>
                      </m:e>
                    </m:d>
                  </m:oMath>
                </a14:m>
                <a:endParaRPr lang="en-US" sz="3200" i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32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   should be the minimal possible ones </a:t>
                </a: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endParaRPr lang="en-US" sz="3200" i="1" dirty="0"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:endParaRPr lang="en-US" sz="3200" i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707187"/>
                <a:ext cx="12025336" cy="618630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Стрелка вправо 5"/>
          <p:cNvSpPr/>
          <p:nvPr/>
        </p:nvSpPr>
        <p:spPr>
          <a:xfrm>
            <a:off x="5508104" y="4485996"/>
            <a:ext cx="1152128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539552" y="5163571"/>
            <a:ext cx="1152128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82703" y="116632"/>
            <a:ext cx="8856984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kern="0" dirty="0">
                <a:solidFill>
                  <a:srgbClr val="7030A0"/>
                </a:solidFill>
              </a:rPr>
              <a:t>Corridors of probabilities</a:t>
            </a:r>
            <a:r>
              <a:rPr lang="ru-RU" kern="0" dirty="0">
                <a:solidFill>
                  <a:srgbClr val="7030A0"/>
                </a:solidFill>
              </a:rPr>
              <a:t> </a:t>
            </a:r>
            <a:r>
              <a:rPr lang="en-US" dirty="0">
                <a:solidFill>
                  <a:srgbClr val="7030A0"/>
                </a:solidFill>
              </a:rPr>
              <a:t>p</a:t>
            </a:r>
            <a:r>
              <a:rPr lang="en-US" sz="3600" dirty="0">
                <a:solidFill>
                  <a:srgbClr val="7030A0"/>
                </a:solidFill>
              </a:rPr>
              <a:t>i</a:t>
            </a:r>
            <a:r>
              <a:rPr lang="en-US" dirty="0">
                <a:solidFill>
                  <a:srgbClr val="7030A0"/>
                </a:solidFill>
              </a:rPr>
              <a:t>(t), q</a:t>
            </a:r>
            <a:r>
              <a:rPr lang="en-US" sz="3600" dirty="0">
                <a:solidFill>
                  <a:srgbClr val="7030A0"/>
                </a:solidFill>
              </a:rPr>
              <a:t>i</a:t>
            </a:r>
            <a:r>
              <a:rPr lang="en-US" dirty="0">
                <a:solidFill>
                  <a:srgbClr val="7030A0"/>
                </a:solidFill>
              </a:rPr>
              <a:t>(t)</a:t>
            </a:r>
            <a:r>
              <a:rPr lang="en-US" dirty="0"/>
              <a:t> </a:t>
            </a:r>
            <a:endParaRPr lang="en-US" kern="0" dirty="0"/>
          </a:p>
          <a:p>
            <a:r>
              <a:rPr lang="en-US" sz="1800" kern="0" dirty="0">
                <a:solidFill>
                  <a:schemeClr val="bg1"/>
                </a:solidFill>
              </a:rPr>
              <a:t>A</a:t>
            </a:r>
          </a:p>
          <a:p>
            <a:r>
              <a:rPr lang="en-US" sz="3600" kern="0" dirty="0"/>
              <a:t>How to find 1 solution inside the corridor?</a:t>
            </a:r>
            <a:endParaRPr lang="ru-RU" sz="3600" kern="0" dirty="0"/>
          </a:p>
        </p:txBody>
      </p:sp>
    </p:spTree>
    <p:extLst>
      <p:ext uri="{BB962C8B-B14F-4D97-AF65-F5344CB8AC3E}">
        <p14:creationId xmlns:p14="http://schemas.microsoft.com/office/powerpoint/2010/main" val="28957312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endParaRPr lang="ru-RU" kern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07504" y="1532369"/>
                <a:ext cx="9433048" cy="45631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v</m:t>
                    </m:r>
                    <m:r>
                      <a:rPr lang="en-US" sz="2400" smtClean="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3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4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q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q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</a:t>
                </a:r>
                <a:endParaRPr lang="ru-RU" sz="24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   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dp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𝑡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</m:t>
                    </m:r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𝑑𝑡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̇"/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n-US" sz="2400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q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240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dq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dPr>
                      <m:e>
                        <m:r>
                          <a:rPr lang="fr-FR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𝑡</m:t>
                        </m:r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/</m:t>
                    </m:r>
                    <m:r>
                      <a:rPr lang="fr-FR" sz="2400" i="1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𝑑𝑡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endParaRPr lang="en-US" sz="24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v</m:t>
                    </m:r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=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3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p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4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q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ru-RU" sz="2400" i="1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</m:ctrlPr>
                                  </m:acc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2400">
                                        <a:latin typeface="Cambria Math" panose="02040503050406030204" pitchFamily="18" charset="0"/>
                                        <a:ea typeface="Calibri" panose="020F0502020204030204" pitchFamily="34" charset="0"/>
                                      </a:rPr>
                                      <m:t>q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</a:rPr>
                                  <m:t>2</m:t>
                                </m:r>
                              </m:sub>
                            </m:sSub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→</m:t>
                    </m:r>
                    <m:r>
                      <m:rPr>
                        <m:sty m:val="p"/>
                      </m:rPr>
                      <a:rPr lang="en-US" sz="240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min</m:t>
                    </m:r>
                  </m:oMath>
                </a14:m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                    </a:t>
                </a:r>
                <a:endParaRPr lang="ru-RU" sz="24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400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Thus, we have equations: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400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n-US" sz="2400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ru-RU" sz="24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ru-RU" sz="2400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40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p</m:t>
                                  </m:r>
                                </m:e>
                              </m:acc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i</m:t>
                              </m:r>
                            </m:sub>
                          </m:sSub>
                        </m:den>
                      </m:f>
                      <m:r>
                        <a:rPr lang="en-US" sz="2400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=0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            </m:t>
                      </m:r>
                      <m:f>
                        <m:fPr>
                          <m:ctrlPr>
                            <a:rPr lang="ru-RU" sz="2400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400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n-US" sz="2400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ru-RU" sz="2400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ru-RU" sz="2400" i="1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400"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</a:rPr>
                                    <m:t>q</m:t>
                                  </m:r>
                                </m:e>
                              </m:acc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40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i</m:t>
                              </m:r>
                            </m:sub>
                          </m:sSub>
                        </m:den>
                      </m:f>
                      <m:r>
                        <a:rPr lang="en-US" sz="2400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=0</m:t>
                      </m:r>
                    </m:oMath>
                  </m:oMathPara>
                </a14:m>
                <a:endParaRPr lang="ru-RU" sz="24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532369"/>
                <a:ext cx="9433048" cy="4563109"/>
              </a:xfrm>
              <a:prstGeom prst="rect">
                <a:avLst/>
              </a:prstGeom>
              <a:blipFill rotWithShape="0">
                <a:blip r:embed="rId2"/>
                <a:stretch>
                  <a:fillRect l="-103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Заголовок 1"/>
          <p:cNvSpPr txBox="1">
            <a:spLocks/>
          </p:cNvSpPr>
          <p:nvPr/>
        </p:nvSpPr>
        <p:spPr>
          <a:xfrm>
            <a:off x="282703" y="-27384"/>
            <a:ext cx="8856984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3600" kern="0" dirty="0"/>
              <a:t>Corridors of probabilities</a:t>
            </a:r>
            <a:r>
              <a:rPr lang="ru-RU" sz="3600" kern="0" dirty="0"/>
              <a:t> </a:t>
            </a:r>
            <a:r>
              <a:rPr lang="en-US" sz="3600" dirty="0"/>
              <a:t>p</a:t>
            </a:r>
            <a:r>
              <a:rPr lang="en-US" sz="2800" dirty="0"/>
              <a:t>i</a:t>
            </a:r>
            <a:r>
              <a:rPr lang="en-US" sz="3600" dirty="0"/>
              <a:t>(t), q</a:t>
            </a:r>
            <a:r>
              <a:rPr lang="en-US" sz="2800" dirty="0"/>
              <a:t>i</a:t>
            </a:r>
            <a:r>
              <a:rPr lang="en-US" sz="3600" dirty="0"/>
              <a:t>(t) </a:t>
            </a:r>
            <a:endParaRPr lang="en-US" sz="3600" kern="0" dirty="0"/>
          </a:p>
          <a:p>
            <a:r>
              <a:rPr lang="en-US" sz="1800" kern="0" dirty="0">
                <a:solidFill>
                  <a:schemeClr val="bg1"/>
                </a:solidFill>
              </a:rPr>
              <a:t>A</a:t>
            </a:r>
          </a:p>
          <a:p>
            <a:r>
              <a:rPr lang="en-US" sz="2800" kern="0" dirty="0"/>
              <a:t>How to find 1 solution inside the corridor?</a:t>
            </a:r>
            <a:endParaRPr lang="ru-RU" sz="2800" kern="0" dirty="0"/>
          </a:p>
        </p:txBody>
      </p:sp>
    </p:spTree>
    <p:extLst>
      <p:ext uri="{BB962C8B-B14F-4D97-AF65-F5344CB8AC3E}">
        <p14:creationId xmlns:p14="http://schemas.microsoft.com/office/powerpoint/2010/main" val="6915795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80077" y="-22160"/>
            <a:ext cx="85635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evolution of probabilities p</a:t>
            </a:r>
            <a:r>
              <a:rPr lang="en-US" sz="1600" dirty="0"/>
              <a:t>i</a:t>
            </a:r>
            <a:r>
              <a:rPr lang="en-US" sz="2000" dirty="0"/>
              <a:t>(t), q</a:t>
            </a:r>
            <a:r>
              <a:rPr lang="en-US" sz="1600" dirty="0"/>
              <a:t>i</a:t>
            </a:r>
            <a:r>
              <a:rPr lang="en-US" sz="2000" dirty="0"/>
              <a:t>(t) obtained from numerical simulation</a:t>
            </a:r>
          </a:p>
          <a:p>
            <a:endParaRPr lang="en-US" sz="1600" dirty="0"/>
          </a:p>
          <a:p>
            <a:pPr algn="ctr"/>
            <a:r>
              <a:rPr lang="en-US" sz="2000" dirty="0">
                <a:solidFill>
                  <a:srgbClr val="FF0000"/>
                </a:solidFill>
              </a:rPr>
              <a:t>Red cells behavior</a:t>
            </a:r>
          </a:p>
          <a:p>
            <a:endParaRPr lang="en-US" sz="2000" dirty="0"/>
          </a:p>
          <a:p>
            <a:endParaRPr lang="en-US" sz="2000" dirty="0"/>
          </a:p>
          <a:p>
            <a:endParaRPr lang="fr-FR" sz="2000" dirty="0"/>
          </a:p>
        </p:txBody>
      </p:sp>
      <p:sp>
        <p:nvSpPr>
          <p:cNvPr id="6" name="ZoneTexte 5"/>
          <p:cNvSpPr txBox="1"/>
          <p:nvPr/>
        </p:nvSpPr>
        <p:spPr>
          <a:xfrm>
            <a:off x="1740037" y="3718773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control</a:t>
            </a:r>
            <a:endParaRPr lang="fr-FR" dirty="0"/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6474393" y="3630180"/>
            <a:ext cx="736099" cy="4468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10Gy</a:t>
            </a:r>
            <a:endParaRPr lang="fr-FR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D7FDF05E-C727-DC7C-2F61-65C0500DD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891" y="4224457"/>
            <a:ext cx="4229101" cy="2695923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55CF2B43-C18B-5C99-592A-7D96172AC9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2439" y="4220897"/>
            <a:ext cx="4418033" cy="2695923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A7A28E25-7120-F15A-D74E-AD3358A275AF}"/>
              </a:ext>
            </a:extLst>
          </p:cNvPr>
          <p:cNvSpPr txBox="1"/>
          <p:nvPr/>
        </p:nvSpPr>
        <p:spPr>
          <a:xfrm>
            <a:off x="2597356" y="3997513"/>
            <a:ext cx="39492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0070C0"/>
                </a:solidFill>
              </a:rPr>
              <a:t>Blue cells behavior</a:t>
            </a:r>
          </a:p>
          <a:p>
            <a:endParaRPr lang="en-US" sz="2000" dirty="0"/>
          </a:p>
          <a:p>
            <a:endParaRPr lang="fr-FR" sz="2000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B11E2622-0C27-8D68-EE6B-C3EAFDAAF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64" y="826636"/>
            <a:ext cx="4296375" cy="291505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84F59ACC-12F8-274B-0469-D6CC4EBC26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4388" y="826820"/>
            <a:ext cx="4401164" cy="283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2264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81AF84B-14E6-A938-92C2-112491ADE562}"/>
              </a:ext>
            </a:extLst>
          </p:cNvPr>
          <p:cNvSpPr txBox="1"/>
          <p:nvPr/>
        </p:nvSpPr>
        <p:spPr>
          <a:xfrm>
            <a:off x="251520" y="1412776"/>
            <a:ext cx="85811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Main conclusion:</a:t>
            </a:r>
          </a:p>
          <a:p>
            <a:pPr algn="ctr"/>
            <a:endParaRPr lang="fr-FR" sz="2400" b="1" dirty="0"/>
          </a:p>
          <a:p>
            <a:pPr algn="ctr"/>
            <a:endParaRPr lang="fr-FR" sz="2400" b="1" dirty="0"/>
          </a:p>
          <a:p>
            <a:pPr algn="ctr"/>
            <a:r>
              <a:rPr lang="fr-FR" sz="2400" dirty="0"/>
              <a:t>Irradiation changes the </a:t>
            </a:r>
            <a:r>
              <a:rPr lang="fr-FR" sz="2400" dirty="0" err="1"/>
              <a:t>probability</a:t>
            </a:r>
            <a:r>
              <a:rPr lang="fr-FR" sz="2400" dirty="0"/>
              <a:t> of transition </a:t>
            </a:r>
            <a:r>
              <a:rPr lang="fr-FR" sz="2400" dirty="0" err="1"/>
              <a:t>from</a:t>
            </a:r>
            <a:r>
              <a:rPr lang="fr-FR" sz="2400" dirty="0"/>
              <a:t> non-stem to stem </a:t>
            </a:r>
            <a:r>
              <a:rPr lang="fr-FR" sz="2400" dirty="0" err="1"/>
              <a:t>cells</a:t>
            </a:r>
            <a:endParaRPr lang="fr-FR" sz="2400" dirty="0"/>
          </a:p>
          <a:p>
            <a:pPr algn="ctr"/>
            <a:r>
              <a:rPr lang="fr-FR" sz="2400" dirty="0"/>
              <a:t>This can </a:t>
            </a:r>
            <a:r>
              <a:rPr lang="fr-FR" sz="2400" dirty="0" err="1"/>
              <a:t>be</a:t>
            </a:r>
            <a:r>
              <a:rPr lang="fr-FR" sz="2400" dirty="0"/>
              <a:t> the main </a:t>
            </a:r>
            <a:r>
              <a:rPr lang="fr-FR" sz="2400" dirty="0" err="1"/>
              <a:t>reason</a:t>
            </a:r>
            <a:r>
              <a:rPr lang="fr-FR" sz="2400" dirty="0"/>
              <a:t> of </a:t>
            </a:r>
            <a:r>
              <a:rPr lang="fr-FR" sz="2400" dirty="0" err="1"/>
              <a:t>tumor</a:t>
            </a:r>
            <a:r>
              <a:rPr lang="fr-FR" sz="2400" dirty="0"/>
              <a:t> relapse</a:t>
            </a:r>
          </a:p>
          <a:p>
            <a:pPr algn="ctr"/>
            <a:r>
              <a:rPr lang="fr-FR" sz="2400" dirty="0"/>
              <a:t>in </a:t>
            </a:r>
            <a:r>
              <a:rPr lang="fr-FR" sz="2400" dirty="0" err="1"/>
              <a:t>breast</a:t>
            </a:r>
            <a:r>
              <a:rPr lang="fr-FR" sz="2400" dirty="0"/>
              <a:t> cancer</a:t>
            </a:r>
          </a:p>
          <a:p>
            <a:pPr algn="ctr"/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3778907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n-US" dirty="0"/>
              <a:t>To take away</a:t>
            </a:r>
            <a:br>
              <a:rPr lang="en-US" dirty="0"/>
            </a:br>
            <a:r>
              <a:rPr lang="en-US" dirty="0"/>
              <a:t>questions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How do cancer stem cells originate ?</a:t>
            </a:r>
          </a:p>
          <a:p>
            <a:pPr marL="0" indent="0" algn="ctr"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How CSC and EMT are connected?</a:t>
            </a:r>
          </a:p>
          <a:p>
            <a:pPr marL="0" indent="0" algn="ctr"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What is/are the reason(s) of cancer relapse after irradiation? </a:t>
            </a:r>
          </a:p>
          <a:p>
            <a:endParaRPr lang="ru-RU" dirty="0"/>
          </a:p>
        </p:txBody>
      </p:sp>
      <p:pic>
        <p:nvPicPr>
          <p:cNvPr id="4" name="Picture 2" descr="https://avatars.mds.yandex.net/i?id=8498fecd832fc76d5e68876ec8434a646c69c2d2-8492509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696" y="4118346"/>
            <a:ext cx="3848608" cy="256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020272" y="4797152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?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1327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4544" y="188640"/>
            <a:ext cx="8229600" cy="1143000"/>
          </a:xfrm>
        </p:spPr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Acknowledgements</a:t>
            </a:r>
            <a:br>
              <a:rPr lang="fr-FR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-186680" y="908720"/>
            <a:ext cx="4038600" cy="4525963"/>
          </a:xfrm>
        </p:spPr>
        <p:txBody>
          <a:bodyPr/>
          <a:lstStyle/>
          <a:p>
            <a:pPr>
              <a:buFontTx/>
              <a:buNone/>
            </a:pPr>
            <a:r>
              <a:rPr lang="fr-FR" b="1" dirty="0">
                <a:solidFill>
                  <a:srgbClr val="2E09B7"/>
                </a:solidFill>
              </a:rPr>
              <a:t>       Biologists: </a:t>
            </a:r>
          </a:p>
          <a:p>
            <a:pPr algn="ctr">
              <a:buFontTx/>
              <a:buNone/>
            </a:pPr>
            <a:r>
              <a:rPr lang="fr-FR" sz="2800" b="1" dirty="0"/>
              <a:t>CNRS, Paris:</a:t>
            </a:r>
          </a:p>
          <a:p>
            <a:pPr algn="ctr">
              <a:buFontTx/>
              <a:buNone/>
            </a:pPr>
            <a:r>
              <a:rPr lang="fr-FR" sz="2800" dirty="0"/>
              <a:t>A. Harel-Bellan</a:t>
            </a:r>
          </a:p>
          <a:p>
            <a:pPr algn="ctr">
              <a:buFontTx/>
              <a:buNone/>
            </a:pPr>
            <a:r>
              <a:rPr lang="fr-FR" sz="2800" dirty="0"/>
              <a:t>G. </a:t>
            </a:r>
            <a:r>
              <a:rPr lang="fr-FR" sz="2800" dirty="0" err="1"/>
              <a:t>Pinna</a:t>
            </a:r>
            <a:endParaRPr lang="fr-FR" sz="2800" dirty="0"/>
          </a:p>
          <a:p>
            <a:pPr algn="ctr">
              <a:buFontTx/>
              <a:buNone/>
            </a:pPr>
            <a:r>
              <a:rPr lang="en-US" sz="2800" dirty="0"/>
              <a:t>G. </a:t>
            </a:r>
            <a:r>
              <a:rPr lang="en-US" sz="2800" dirty="0" err="1"/>
              <a:t>Kratass</a:t>
            </a:r>
            <a:r>
              <a:rPr lang="fr-FR" sz="2800" dirty="0" err="1"/>
              <a:t>iouk</a:t>
            </a:r>
            <a:endParaRPr lang="fr-FR" sz="2800" dirty="0"/>
          </a:p>
          <a:p>
            <a:pPr algn="ctr">
              <a:buNone/>
            </a:pPr>
            <a:r>
              <a:rPr lang="fr-FR" sz="2800" b="1" dirty="0"/>
              <a:t>CNRS, Marseille:</a:t>
            </a:r>
          </a:p>
          <a:p>
            <a:pPr algn="ctr">
              <a:buNone/>
            </a:pPr>
            <a:r>
              <a:rPr lang="en-US" sz="2800" dirty="0"/>
              <a:t>C.</a:t>
            </a:r>
            <a:r>
              <a:rPr lang="fr-FR" sz="2800" dirty="0"/>
              <a:t> </a:t>
            </a:r>
            <a:r>
              <a:rPr lang="fr-FR" sz="2800" dirty="0" err="1"/>
              <a:t>Ginestier</a:t>
            </a:r>
            <a:endParaRPr lang="fr-FR" sz="2800" dirty="0"/>
          </a:p>
          <a:p>
            <a:pPr algn="ctr">
              <a:buNone/>
            </a:pPr>
            <a:r>
              <a:rPr lang="en-US" sz="2800" dirty="0"/>
              <a:t>E. </a:t>
            </a:r>
            <a:r>
              <a:rPr lang="en-US" sz="2800" dirty="0" err="1"/>
              <a:t>Charafe</a:t>
            </a:r>
            <a:endParaRPr lang="fr-FR" sz="2800" dirty="0"/>
          </a:p>
          <a:p>
            <a:pPr algn="ctr">
              <a:buFontTx/>
              <a:buNone/>
            </a:pP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03848" y="908720"/>
            <a:ext cx="5997352" cy="4525963"/>
          </a:xfrm>
        </p:spPr>
        <p:txBody>
          <a:bodyPr/>
          <a:lstStyle/>
          <a:p>
            <a:pPr>
              <a:buFontTx/>
              <a:buNone/>
            </a:pPr>
            <a:r>
              <a:rPr lang="fr-FR" b="1" dirty="0"/>
              <a:t>             Mathematicians:</a:t>
            </a:r>
          </a:p>
          <a:p>
            <a:pPr>
              <a:buFontTx/>
              <a:buNone/>
            </a:pPr>
            <a:r>
              <a:rPr lang="en-US" sz="2800" b="1" dirty="0"/>
              <a:t>       University of Milano, Italy:</a:t>
            </a:r>
          </a:p>
          <a:p>
            <a:pPr algn="ctr">
              <a:buFontTx/>
              <a:buNone/>
            </a:pPr>
            <a:r>
              <a:rPr lang="en-US" sz="2800" dirty="0"/>
              <a:t>V. </a:t>
            </a:r>
            <a:r>
              <a:rPr lang="en-US" sz="2800" dirty="0" err="1"/>
              <a:t>Capasso</a:t>
            </a:r>
            <a:endParaRPr lang="en-US" sz="2800" dirty="0"/>
          </a:p>
          <a:p>
            <a:pPr algn="ctr">
              <a:buNone/>
            </a:pPr>
            <a:r>
              <a:rPr lang="en-US" sz="2800" b="1" dirty="0"/>
              <a:t>IPME, </a:t>
            </a:r>
            <a:r>
              <a:rPr lang="en-US" sz="2800" b="1" dirty="0" err="1"/>
              <a:t>SPb</a:t>
            </a:r>
            <a:r>
              <a:rPr lang="en-US" sz="2800" b="1" dirty="0"/>
              <a:t>, Russia:</a:t>
            </a:r>
            <a:endParaRPr lang="ru-RU" sz="2800" b="1" dirty="0"/>
          </a:p>
          <a:p>
            <a:pPr algn="ctr">
              <a:buFontTx/>
              <a:buNone/>
            </a:pPr>
            <a:r>
              <a:rPr lang="en-US" sz="2800" dirty="0"/>
              <a:t>N. </a:t>
            </a:r>
            <a:r>
              <a:rPr lang="en-US" sz="2800" dirty="0" err="1"/>
              <a:t>Bessonov</a:t>
            </a:r>
            <a:endParaRPr lang="en-US" sz="2800" dirty="0"/>
          </a:p>
          <a:p>
            <a:r>
              <a:rPr lang="ru-RU" dirty="0"/>
              <a:t> </a:t>
            </a:r>
          </a:p>
          <a:p>
            <a:r>
              <a:rPr lang="ru-RU" b="1" dirty="0"/>
              <a:t>  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979712" y="5427221"/>
            <a:ext cx="49984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Special</a:t>
            </a:r>
            <a:r>
              <a:rPr lang="en-US" sz="2800" b="1" dirty="0"/>
              <a:t> </a:t>
            </a:r>
            <a:r>
              <a:rPr lang="fr-FR" sz="2800" b="1" dirty="0">
                <a:solidFill>
                  <a:srgbClr val="FF0000"/>
                </a:solidFill>
              </a:rPr>
              <a:t>Acknowledgements</a:t>
            </a:r>
          </a:p>
          <a:p>
            <a:r>
              <a:rPr lang="fr-FR" sz="2800" dirty="0">
                <a:solidFill>
                  <a:srgbClr val="FF0000"/>
                </a:solidFill>
              </a:rPr>
              <a:t> </a:t>
            </a:r>
            <a:r>
              <a:rPr lang="en-US" sz="2800" b="1" dirty="0"/>
              <a:t>I. </a:t>
            </a:r>
            <a:r>
              <a:rPr lang="en-US" sz="2800" b="1" dirty="0" err="1"/>
              <a:t>Zamulaeva</a:t>
            </a:r>
            <a:r>
              <a:rPr lang="en-US" sz="2800" b="1" dirty="0"/>
              <a:t> MRRC, Russia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52926445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40966</TotalTime>
  <Words>1669</Words>
  <Application>Microsoft Office PowerPoint</Application>
  <PresentationFormat>Экран (4:3)</PresentationFormat>
  <Paragraphs>400</Paragraphs>
  <Slides>48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4" baseType="lpstr">
      <vt:lpstr>Arial</vt:lpstr>
      <vt:lpstr>Calibri</vt:lpstr>
      <vt:lpstr>Cambria Math</vt:lpstr>
      <vt:lpstr>Times New Roman</vt:lpstr>
      <vt:lpstr>Modèle par défaut</vt:lpstr>
      <vt:lpstr>Image</vt:lpstr>
      <vt:lpstr>Раковые стволовые клетки: происхождение, метастазирование  и реакция на облучение </vt:lpstr>
      <vt:lpstr>Презентация PowerPoint</vt:lpstr>
      <vt:lpstr>Презентация PowerPoint</vt:lpstr>
      <vt:lpstr>Why cancer stem cells are more resistant to radiation? </vt:lpstr>
      <vt:lpstr>Modern strategies in radiotherapy </vt:lpstr>
      <vt:lpstr>Презентация PowerPoint</vt:lpstr>
      <vt:lpstr>Cancer Stem cells (CSC) =  “Tumor  Initiating Cells” (TIC)</vt:lpstr>
      <vt:lpstr>Stem Cells</vt:lpstr>
      <vt:lpstr>Презентация PowerPoint</vt:lpstr>
      <vt:lpstr>Презентация PowerPoint</vt:lpstr>
      <vt:lpstr>Cancer Stem cells (TIC)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Cancer Stem Cells and Epithelial-Mesenchymal Transition (EMT)</vt:lpstr>
      <vt:lpstr>Презентация PowerPoint</vt:lpstr>
      <vt:lpstr>EMT in normal development</vt:lpstr>
      <vt:lpstr>Презентация PowerPoint</vt:lpstr>
      <vt:lpstr>During EMT cells  Undergo morphological change    -&gt; Loose apico-basal polarity    -&gt; Remodel cytoskeleton   Gain migratory ability  -&gt; Dissolve tight junctions -&gt; Loose cell-cell contacts  Downregulate epithelial markers E-cadherin   Upregulate mesenchymal markers  N-cadherin, Vimentin      </vt:lpstr>
      <vt:lpstr>Mesenchymal cells</vt:lpstr>
      <vt:lpstr>Презентация PowerPoint</vt:lpstr>
      <vt:lpstr>Презентация PowerPoint</vt:lpstr>
      <vt:lpstr>EMT → M phenotype → CSC </vt:lpstr>
      <vt:lpstr>Mani et al., 2008: </vt:lpstr>
      <vt:lpstr>Cancer stem cells and EMT </vt:lpstr>
      <vt:lpstr>Cancer stem cells, EMT and metastasis. </vt:lpstr>
      <vt:lpstr>Презентация PowerPoint</vt:lpstr>
      <vt:lpstr>Contradictions and Concerns </vt:lpstr>
      <vt:lpstr>Презентация PowerPoint</vt:lpstr>
      <vt:lpstr>CSC and cancer response to irradiation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Computational tool (Software)</vt:lpstr>
      <vt:lpstr>Презентация PowerPoint</vt:lpstr>
      <vt:lpstr>Презентация PowerPoint</vt:lpstr>
      <vt:lpstr>Презентация PowerPoint</vt:lpstr>
      <vt:lpstr>Презентация PowerPoint</vt:lpstr>
      <vt:lpstr>To take away questions</vt:lpstr>
      <vt:lpstr>Acknowledgements </vt:lpstr>
    </vt:vector>
  </TitlesOfParts>
  <Company>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Proliferation hit list pathway analysis</dc:title>
  <dc:creator>Andrei Zinovyev</dc:creator>
  <cp:lastModifiedBy>Gueorgui Kratassiouk</cp:lastModifiedBy>
  <cp:revision>2394</cp:revision>
  <dcterms:created xsi:type="dcterms:W3CDTF">2015-04-09T17:56:57Z</dcterms:created>
  <dcterms:modified xsi:type="dcterms:W3CDTF">2026-05-20T06:57:40Z</dcterms:modified>
</cp:coreProperties>
</file>