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78" r:id="rId3"/>
    <p:sldId id="268" r:id="rId4"/>
    <p:sldId id="288" r:id="rId5"/>
    <p:sldId id="291" r:id="rId6"/>
    <p:sldId id="292" r:id="rId7"/>
    <p:sldId id="293" r:id="rId8"/>
    <p:sldId id="294" r:id="rId9"/>
    <p:sldId id="295" r:id="rId10"/>
    <p:sldId id="296" r:id="rId11"/>
    <p:sldId id="265" r:id="rId12"/>
    <p:sldId id="267" r:id="rId13"/>
    <p:sldId id="279" r:id="rId14"/>
    <p:sldId id="273" r:id="rId15"/>
    <p:sldId id="276" r:id="rId16"/>
    <p:sldId id="257" r:id="rId17"/>
    <p:sldId id="266" r:id="rId18"/>
    <p:sldId id="272" r:id="rId19"/>
    <p:sldId id="277" r:id="rId20"/>
    <p:sldId id="281" r:id="rId21"/>
    <p:sldId id="275" r:id="rId22"/>
    <p:sldId id="274" r:id="rId23"/>
    <p:sldId id="282" r:id="rId24"/>
    <p:sldId id="264" r:id="rId25"/>
    <p:sldId id="286" r:id="rId26"/>
    <p:sldId id="287" r:id="rId27"/>
    <p:sldId id="258" r:id="rId28"/>
    <p:sldId id="260" r:id="rId29"/>
    <p:sldId id="269" r:id="rId30"/>
    <p:sldId id="283" r:id="rId31"/>
    <p:sldId id="261" r:id="rId32"/>
    <p:sldId id="262" r:id="rId33"/>
    <p:sldId id="280" r:id="rId34"/>
    <p:sldId id="271" r:id="rId35"/>
    <p:sldId id="263" r:id="rId36"/>
    <p:sldId id="297" r:id="rId37"/>
    <p:sldId id="284" r:id="rId38"/>
    <p:sldId id="285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9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ru-RU" sz="1600"/>
              <a:t>Рак молочной железы: распределение</a:t>
            </a:r>
            <a:r>
              <a:rPr lang="ru-RU" sz="1600" baseline="0"/>
              <a:t> плотности опухолевых депозитов в зависимости от расстояние от границы опухоли</a:t>
            </a:r>
            <a:endParaRPr lang="ru-RU" sz="1600"/>
          </a:p>
        </c:rich>
      </c:tx>
      <c:layout>
        <c:manualLayout>
          <c:xMode val="edge"/>
          <c:yMode val="edge"/>
          <c:x val="9.9172499270924475E-2"/>
          <c:y val="0"/>
        </c:manualLayout>
      </c:layout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50800"/>
          </c:spPr>
          <c:marker>
            <c:symbol val="none"/>
          </c:marker>
          <c:dPt>
            <c:idx val="0"/>
            <c:marker>
              <c:symbol val="diamond"/>
              <c:size val="7"/>
            </c:marker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1D2-4247-953A-7B386E0174F5}"/>
              </c:ext>
            </c:extLst>
          </c:dPt>
          <c:dPt>
            <c:idx val="3"/>
            <c:bubble3D val="0"/>
            <c:spPr>
              <a:ln w="50800">
                <a:solidFill>
                  <a:schemeClr val="accent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1D2-4247-953A-7B386E0174F5}"/>
              </c:ext>
            </c:extLst>
          </c:dPt>
          <c:dLbls>
            <c:dLbl>
              <c:idx val="1"/>
              <c:layout>
                <c:manualLayout>
                  <c:x val="9.2592592592592587E-3"/>
                  <c:y val="-3.968253968253968E-3"/>
                </c:manualLayout>
              </c:layout>
              <c:tx>
                <c:rich>
                  <a:bodyPr/>
                  <a:lstStyle/>
                  <a:p>
                    <a:r>
                      <a:rPr lang="en-US" sz="1600"/>
                      <a:t>53%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B1D2-4247-953A-7B386E0174F5}"/>
                </c:ext>
              </c:extLst>
            </c:dLbl>
            <c:dLbl>
              <c:idx val="2"/>
              <c:layout>
                <c:manualLayout>
                  <c:x val="4.6296296296296294E-3"/>
                  <c:y val="-3.968253968253968E-3"/>
                </c:manualLayout>
              </c:layout>
              <c:tx>
                <c:rich>
                  <a:bodyPr/>
                  <a:lstStyle/>
                  <a:p>
                    <a:r>
                      <a:rPr lang="en-US" sz="1600"/>
                      <a:t>40%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B1D2-4247-953A-7B386E0174F5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600"/>
                      <a:t>27%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1D2-4247-953A-7B386E0174F5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1600"/>
                      <a:t>10%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B1D2-4247-953A-7B386E0174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 1 см</c:v>
                </c:pt>
                <c:pt idx="1">
                  <c:v>2 см</c:v>
                </c:pt>
                <c:pt idx="2">
                  <c:v>3 см</c:v>
                </c:pt>
                <c:pt idx="3">
                  <c:v>4 см</c:v>
                </c:pt>
                <c:pt idx="4">
                  <c:v>5 см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1">
                  <c:v>53</c:v>
                </c:pt>
                <c:pt idx="2">
                  <c:v>40</c:v>
                </c:pt>
                <c:pt idx="3">
                  <c:v>27</c:v>
                </c:pt>
                <c:pt idx="4">
                  <c:v>10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B1D2-4247-953A-7B386E0174F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marker>
            <c:symbol val="none"/>
          </c:marker>
          <c:cat>
            <c:strRef>
              <c:f>Лист1!$A$2:$A$6</c:f>
              <c:strCache>
                <c:ptCount val="5"/>
                <c:pt idx="0">
                  <c:v> 1 см</c:v>
                </c:pt>
                <c:pt idx="1">
                  <c:v>2 см</c:v>
                </c:pt>
                <c:pt idx="2">
                  <c:v>3 см</c:v>
                </c:pt>
                <c:pt idx="3">
                  <c:v>4 см</c:v>
                </c:pt>
                <c:pt idx="4">
                  <c:v>5 см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B1D2-4247-953A-7B386E0174F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marker>
            <c:symbol val="none"/>
          </c:marker>
          <c:cat>
            <c:strRef>
              <c:f>Лист1!$A$2:$A$6</c:f>
              <c:strCache>
                <c:ptCount val="5"/>
                <c:pt idx="0">
                  <c:v> 1 см</c:v>
                </c:pt>
                <c:pt idx="1">
                  <c:v>2 см</c:v>
                </c:pt>
                <c:pt idx="2">
                  <c:v>3 см</c:v>
                </c:pt>
                <c:pt idx="3">
                  <c:v>4 см</c:v>
                </c:pt>
                <c:pt idx="4">
                  <c:v>5 см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B1D2-4247-953A-7B386E0174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6368896"/>
        <c:axId val="136370432"/>
      </c:lineChart>
      <c:catAx>
        <c:axId val="1363688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36370432"/>
        <c:crosses val="autoZero"/>
        <c:auto val="1"/>
        <c:lblAlgn val="ctr"/>
        <c:lblOffset val="100"/>
        <c:noMultiLvlLbl val="0"/>
      </c:catAx>
      <c:valAx>
        <c:axId val="13637043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600"/>
                </a:pPr>
                <a:r>
                  <a:rPr lang="ru-RU" sz="1600"/>
                  <a:t>%</a:t>
                </a:r>
                <a:r>
                  <a:rPr lang="ru-RU" sz="1600" baseline="0"/>
                  <a:t> опухолевых депозитов</a:t>
                </a:r>
                <a:endParaRPr lang="ru-RU" sz="1600"/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63688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baseline="0"/>
              <a:t> </a:t>
            </a:r>
            <a:endParaRPr lang="en-US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5.4191819772528432E-2"/>
          <c:y val="0.13595334105046239"/>
          <c:w val="7.1550196850393696E-2"/>
          <c:h val="0.84432930940175288"/>
        </c:manualLayout>
      </c:layout>
      <c:scatterChart>
        <c:scatterStyle val="lineMarker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rgbClr val="C00000"/>
              </a:solidFill>
              <a:ln>
                <a:solidFill>
                  <a:schemeClr val="tx1"/>
                </a:solidFill>
              </a:ln>
            </c:spPr>
          </c:marker>
          <c:dPt>
            <c:idx val="0"/>
            <c:marker>
              <c:spPr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c:spPr>
            </c:marker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27E1-4559-B44E-A10B54EDFAD5}"/>
              </c:ext>
            </c:extLst>
          </c:dPt>
          <c:dPt>
            <c:idx val="8"/>
            <c:marker>
              <c:spPr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c:spPr>
            </c:marker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7E1-4559-B44E-A10B54EDFAD5}"/>
              </c:ext>
            </c:extLst>
          </c:dPt>
          <c:dPt>
            <c:idx val="10"/>
            <c:marker>
              <c:spPr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c:spPr>
            </c:marker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27E1-4559-B44E-A10B54EDFAD5}"/>
              </c:ext>
            </c:extLst>
          </c:dPt>
          <c:xVal>
            <c:numRef>
              <c:f>Лист1!$A$2:$A$14</c:f>
              <c:numCache>
                <c:formatCode>General</c:formatCode>
                <c:ptCount val="13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</c:numCache>
            </c:numRef>
          </c:xVal>
          <c:yVal>
            <c:numRef>
              <c:f>Лист1!$B$2:$B$14</c:f>
              <c:numCache>
                <c:formatCode>General</c:formatCode>
                <c:ptCount val="13"/>
                <c:pt idx="0">
                  <c:v>1</c:v>
                </c:pt>
                <c:pt idx="1">
                  <c:v>0.82</c:v>
                </c:pt>
                <c:pt idx="2">
                  <c:v>0.79</c:v>
                </c:pt>
                <c:pt idx="3">
                  <c:v>0.74</c:v>
                </c:pt>
                <c:pt idx="4">
                  <c:v>0.73</c:v>
                </c:pt>
                <c:pt idx="5">
                  <c:v>0.72</c:v>
                </c:pt>
                <c:pt idx="6">
                  <c:v>0.65</c:v>
                </c:pt>
                <c:pt idx="7">
                  <c:v>0.6</c:v>
                </c:pt>
                <c:pt idx="8">
                  <c:v>0.57999999999999996</c:v>
                </c:pt>
                <c:pt idx="9">
                  <c:v>0.55000000000000004</c:v>
                </c:pt>
                <c:pt idx="10">
                  <c:v>0.52</c:v>
                </c:pt>
                <c:pt idx="11">
                  <c:v>0.51</c:v>
                </c:pt>
                <c:pt idx="12">
                  <c:v>0.47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27E1-4559-B44E-A10B54EDF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950336"/>
        <c:axId val="157951872"/>
      </c:scatterChart>
      <c:valAx>
        <c:axId val="157950336"/>
        <c:scaling>
          <c:orientation val="minMax"/>
          <c:max val="1"/>
          <c:min val="0"/>
        </c:scaling>
        <c:delete val="0"/>
        <c:axPos val="b"/>
        <c:numFmt formatCode="@" sourceLinked="0"/>
        <c:majorTickMark val="none"/>
        <c:minorTickMark val="none"/>
        <c:tickLblPos val="none"/>
        <c:crossAx val="157951872"/>
        <c:crosses val="autoZero"/>
        <c:crossBetween val="midCat"/>
        <c:majorUnit val="0.2"/>
        <c:minorUnit val="4.0000000000000008E-2"/>
      </c:valAx>
      <c:valAx>
        <c:axId val="157951872"/>
        <c:scaling>
          <c:orientation val="minMax"/>
          <c:max val="1"/>
          <c:min val="0.4"/>
        </c:scaling>
        <c:delete val="0"/>
        <c:axPos val="l"/>
        <c:majorGridlines/>
        <c:numFmt formatCode="General" sourceLinked="1"/>
        <c:majorTickMark val="out"/>
        <c:minorTickMark val="in"/>
        <c:tickLblPos val="nextTo"/>
        <c:spPr>
          <a:ln w="28575" cmpd="sng">
            <a:solidFill>
              <a:schemeClr val="tx1"/>
            </a:solidFill>
          </a:ln>
        </c:spPr>
        <c:txPr>
          <a:bodyPr/>
          <a:lstStyle/>
          <a:p>
            <a:pPr>
              <a:defRPr sz="1200"/>
            </a:pPr>
            <a:endParaRPr lang="ru-RU"/>
          </a:p>
        </c:txPr>
        <c:crossAx val="157950336"/>
        <c:crosses val="autoZero"/>
        <c:crossBetween val="midCat"/>
        <c:minorUnit val="1.0000000000000002E-2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0.69433</cdr:x>
      <cdr:y>0.85307</cdr:y>
    </cdr:from>
    <cdr:to>
      <cdr:x>1</cdr:x>
      <cdr:y>0.98402</cdr:y>
    </cdr:to>
    <cdr:sp macro="" textlink="">
      <cdr:nvSpPr>
        <cdr:cNvPr id="2" name="Поле 1"/>
        <cdr:cNvSpPr txBox="1"/>
      </cdr:nvSpPr>
      <cdr:spPr>
        <a:xfrm xmlns:a="http://schemas.openxmlformats.org/drawingml/2006/main">
          <a:off x="4906888" y="4176464"/>
          <a:ext cx="2160240" cy="6411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/>
            <a:t>расстояние от границы опухоли</a:t>
          </a:r>
        </a:p>
      </cdr:txBody>
    </cdr:sp>
  </cdr:relSizeAnchor>
  <cdr:relSizeAnchor xmlns:cdr="http://schemas.openxmlformats.org/drawingml/2006/chartDrawing">
    <cdr:from>
      <cdr:x>0.13392</cdr:x>
      <cdr:y>0.76482</cdr:y>
    </cdr:from>
    <cdr:to>
      <cdr:x>0.48698</cdr:x>
      <cdr:y>0.90371</cdr:y>
    </cdr:to>
    <cdr:sp macro="" textlink="">
      <cdr:nvSpPr>
        <cdr:cNvPr id="3" name="Поле 2"/>
        <cdr:cNvSpPr txBox="1"/>
      </cdr:nvSpPr>
      <cdr:spPr>
        <a:xfrm xmlns:a="http://schemas.openxmlformats.org/drawingml/2006/main">
          <a:off x="946448" y="3744416"/>
          <a:ext cx="2495115" cy="6799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1600" dirty="0">
              <a:ea typeface="宋体" pitchFamily="2" charset="-122"/>
            </a:rPr>
            <a:t>Построено на основании данных </a:t>
          </a:r>
          <a:r>
            <a:rPr lang="en-US" altLang="ru-RU" sz="1600" dirty="0" err="1">
              <a:ea typeface="宋体" pitchFamily="2" charset="-122"/>
            </a:rPr>
            <a:t>J.Vaidya</a:t>
          </a:r>
          <a:r>
            <a:rPr lang="en-US" altLang="ru-RU" sz="1600" dirty="0">
              <a:ea typeface="宋体" pitchFamily="2" charset="-122"/>
            </a:rPr>
            <a:t> e.a.,1996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0.2543</cdr:x>
      <cdr:y>0</cdr:y>
    </cdr:from>
    <cdr:to>
      <cdr:x>0.83</cdr:x>
      <cdr:y>0.02857</cdr:y>
    </cdr:to>
    <cdr:sp macro="" textlink="">
      <cdr:nvSpPr>
        <cdr:cNvPr id="2" name="Поле 1"/>
        <cdr:cNvSpPr txBox="1"/>
      </cdr:nvSpPr>
      <cdr:spPr>
        <a:xfrm xmlns:a="http://schemas.openxmlformats.org/drawingml/2006/main">
          <a:off x="988828" y="0"/>
          <a:ext cx="2238571" cy="1492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0.15942</cdr:x>
      <cdr:y>0.1125</cdr:y>
    </cdr:from>
    <cdr:to>
      <cdr:x>0.48077</cdr:x>
      <cdr:y>0.16222</cdr:y>
    </cdr:to>
    <cdr:sp macro="" textlink="">
      <cdr:nvSpPr>
        <cdr:cNvPr id="3" name="Поле 2"/>
        <cdr:cNvSpPr txBox="1"/>
      </cdr:nvSpPr>
      <cdr:spPr>
        <a:xfrm xmlns:a="http://schemas.openxmlformats.org/drawingml/2006/main">
          <a:off x="792088" y="648072"/>
          <a:ext cx="1596644" cy="2864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/>
            <a:t>ПНЭО  1</a:t>
          </a:r>
        </a:p>
      </cdr:txBody>
    </cdr:sp>
  </cdr:relSizeAnchor>
  <cdr:relSizeAnchor xmlns:cdr="http://schemas.openxmlformats.org/drawingml/2006/chartDrawing">
    <cdr:from>
      <cdr:x>0.15942</cdr:x>
      <cdr:y>0.35</cdr:y>
    </cdr:from>
    <cdr:to>
      <cdr:x>0.4976</cdr:x>
      <cdr:y>0.39697</cdr:y>
    </cdr:to>
    <cdr:sp macro="" textlink="">
      <cdr:nvSpPr>
        <cdr:cNvPr id="4" name="Поле 3"/>
        <cdr:cNvSpPr txBox="1"/>
      </cdr:nvSpPr>
      <cdr:spPr>
        <a:xfrm xmlns:a="http://schemas.openxmlformats.org/drawingml/2006/main">
          <a:off x="792088" y="2016224"/>
          <a:ext cx="1680261" cy="2705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>
              <a:solidFill>
                <a:srgbClr val="FF0000"/>
              </a:solidFill>
            </a:rPr>
            <a:t>меланома  0.82</a:t>
          </a:r>
        </a:p>
      </cdr:txBody>
    </cdr:sp>
  </cdr:relSizeAnchor>
  <cdr:relSizeAnchor xmlns:cdr="http://schemas.openxmlformats.org/drawingml/2006/chartDrawing">
    <cdr:from>
      <cdr:x>0.15942</cdr:x>
      <cdr:y>0.4</cdr:y>
    </cdr:from>
    <cdr:to>
      <cdr:x>0.47435</cdr:x>
      <cdr:y>0.45525</cdr:y>
    </cdr:to>
    <cdr:sp macro="" textlink="">
      <cdr:nvSpPr>
        <cdr:cNvPr id="5" name="Поле 4"/>
        <cdr:cNvSpPr txBox="1"/>
      </cdr:nvSpPr>
      <cdr:spPr>
        <a:xfrm xmlns:a="http://schemas.openxmlformats.org/drawingml/2006/main">
          <a:off x="792088" y="2304256"/>
          <a:ext cx="1564764" cy="3182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/>
            <a:t>саркомы  0.79</a:t>
          </a:r>
        </a:p>
      </cdr:txBody>
    </cdr:sp>
  </cdr:relSizeAnchor>
  <cdr:relSizeAnchor xmlns:cdr="http://schemas.openxmlformats.org/drawingml/2006/chartDrawing">
    <cdr:from>
      <cdr:x>0.14493</cdr:x>
      <cdr:y>0.4625</cdr:y>
    </cdr:from>
    <cdr:to>
      <cdr:x>0.50143</cdr:x>
      <cdr:y>0.51222</cdr:y>
    </cdr:to>
    <cdr:sp macro="" textlink="">
      <cdr:nvSpPr>
        <cdr:cNvPr id="6" name="Поле 5"/>
        <cdr:cNvSpPr txBox="1"/>
      </cdr:nvSpPr>
      <cdr:spPr>
        <a:xfrm xmlns:a="http://schemas.openxmlformats.org/drawingml/2006/main">
          <a:off x="720080" y="2664296"/>
          <a:ext cx="1771298" cy="2864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err="1"/>
            <a:t>мол.железа</a:t>
          </a:r>
          <a:r>
            <a:rPr lang="ru-RU" sz="1600" dirty="0"/>
            <a:t>  0.74</a:t>
          </a:r>
        </a:p>
      </cdr:txBody>
    </cdr:sp>
  </cdr:relSizeAnchor>
  <cdr:relSizeAnchor xmlns:cdr="http://schemas.openxmlformats.org/drawingml/2006/chartDrawing">
    <cdr:from>
      <cdr:x>0.14493</cdr:x>
      <cdr:y>0.4875</cdr:y>
    </cdr:from>
    <cdr:to>
      <cdr:x>0.51969</cdr:x>
      <cdr:y>0.53308</cdr:y>
    </cdr:to>
    <cdr:sp macro="" textlink="">
      <cdr:nvSpPr>
        <cdr:cNvPr id="7" name="Поле 6"/>
        <cdr:cNvSpPr txBox="1"/>
      </cdr:nvSpPr>
      <cdr:spPr>
        <a:xfrm xmlns:a="http://schemas.openxmlformats.org/drawingml/2006/main">
          <a:off x="720080" y="2808312"/>
          <a:ext cx="1862014" cy="2625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/>
            <a:t>тело матки </a:t>
          </a:r>
          <a:r>
            <a:rPr lang="ru-RU" sz="1600" baseline="0" dirty="0"/>
            <a:t> 0.73</a:t>
          </a:r>
          <a:endParaRPr lang="ru-RU" sz="1600" dirty="0"/>
        </a:p>
      </cdr:txBody>
    </cdr:sp>
  </cdr:relSizeAnchor>
  <cdr:relSizeAnchor xmlns:cdr="http://schemas.openxmlformats.org/drawingml/2006/chartDrawing">
    <cdr:from>
      <cdr:x>0.14493</cdr:x>
      <cdr:y>0.5125</cdr:y>
    </cdr:from>
    <cdr:to>
      <cdr:x>0.48145</cdr:x>
      <cdr:y>0.5636</cdr:y>
    </cdr:to>
    <cdr:sp macro="" textlink="">
      <cdr:nvSpPr>
        <cdr:cNvPr id="8" name="Поле 7"/>
        <cdr:cNvSpPr txBox="1"/>
      </cdr:nvSpPr>
      <cdr:spPr>
        <a:xfrm xmlns:a="http://schemas.openxmlformats.org/drawingml/2006/main">
          <a:off x="720080" y="2952328"/>
          <a:ext cx="1672017" cy="2943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/>
            <a:t>простата  0.72</a:t>
          </a:r>
        </a:p>
      </cdr:txBody>
    </cdr:sp>
  </cdr:relSizeAnchor>
  <cdr:relSizeAnchor xmlns:cdr="http://schemas.openxmlformats.org/drawingml/2006/chartDrawing">
    <cdr:from>
      <cdr:x>0.14493</cdr:x>
      <cdr:y>0.59639</cdr:y>
    </cdr:from>
    <cdr:to>
      <cdr:x>0.57132</cdr:x>
      <cdr:y>0.64473</cdr:y>
    </cdr:to>
    <cdr:sp macro="" textlink="">
      <cdr:nvSpPr>
        <cdr:cNvPr id="9" name="Поле 8"/>
        <cdr:cNvSpPr txBox="1"/>
      </cdr:nvSpPr>
      <cdr:spPr>
        <a:xfrm xmlns:a="http://schemas.openxmlformats.org/drawingml/2006/main">
          <a:off x="720080" y="3435583"/>
          <a:ext cx="2118541" cy="2784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err="1"/>
            <a:t>моч.пузырь</a:t>
          </a:r>
          <a:r>
            <a:rPr lang="ru-RU" sz="1600" dirty="0"/>
            <a:t>  0.65</a:t>
          </a:r>
        </a:p>
      </cdr:txBody>
    </cdr:sp>
  </cdr:relSizeAnchor>
  <cdr:relSizeAnchor xmlns:cdr="http://schemas.openxmlformats.org/drawingml/2006/chartDrawing">
    <cdr:from>
      <cdr:x>0.14493</cdr:x>
      <cdr:y>0.66725</cdr:y>
    </cdr:from>
    <cdr:to>
      <cdr:x>0.42791</cdr:x>
      <cdr:y>0.71421</cdr:y>
    </cdr:to>
    <cdr:sp macro="" textlink="">
      <cdr:nvSpPr>
        <cdr:cNvPr id="10" name="Поле 9"/>
        <cdr:cNvSpPr txBox="1"/>
      </cdr:nvSpPr>
      <cdr:spPr>
        <a:xfrm xmlns:a="http://schemas.openxmlformats.org/drawingml/2006/main">
          <a:off x="720080" y="3843808"/>
          <a:ext cx="1406001" cy="2705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/>
            <a:t>легкие  0.6</a:t>
          </a:r>
        </a:p>
      </cdr:txBody>
    </cdr:sp>
  </cdr:relSizeAnchor>
  <cdr:relSizeAnchor xmlns:cdr="http://schemas.openxmlformats.org/drawingml/2006/chartDrawing">
    <cdr:from>
      <cdr:x>0.14493</cdr:x>
      <cdr:y>0.69225</cdr:y>
    </cdr:from>
    <cdr:to>
      <cdr:x>0.53998</cdr:x>
      <cdr:y>0.7406</cdr:y>
    </cdr:to>
    <cdr:sp macro="" textlink="">
      <cdr:nvSpPr>
        <cdr:cNvPr id="11" name="Поле 10"/>
        <cdr:cNvSpPr txBox="1"/>
      </cdr:nvSpPr>
      <cdr:spPr>
        <a:xfrm xmlns:a="http://schemas.openxmlformats.org/drawingml/2006/main">
          <a:off x="720080" y="3987824"/>
          <a:ext cx="1962814" cy="2785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/>
            <a:t>шейка матки  0.58</a:t>
          </a:r>
        </a:p>
      </cdr:txBody>
    </cdr:sp>
  </cdr:relSizeAnchor>
  <cdr:relSizeAnchor xmlns:cdr="http://schemas.openxmlformats.org/drawingml/2006/chartDrawing">
    <cdr:from>
      <cdr:x>0.14493</cdr:x>
      <cdr:y>0.72975</cdr:y>
    </cdr:from>
    <cdr:to>
      <cdr:x>0.426</cdr:x>
      <cdr:y>0.77257</cdr:y>
    </cdr:to>
    <cdr:sp macro="" textlink="">
      <cdr:nvSpPr>
        <cdr:cNvPr id="12" name="Поле 11"/>
        <cdr:cNvSpPr txBox="1"/>
      </cdr:nvSpPr>
      <cdr:spPr>
        <a:xfrm xmlns:a="http://schemas.openxmlformats.org/drawingml/2006/main">
          <a:off x="720080" y="4203848"/>
          <a:ext cx="1396511" cy="24667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/>
            <a:t>БПВО</a:t>
          </a:r>
          <a:r>
            <a:rPr lang="ru-RU" sz="1600" dirty="0"/>
            <a:t>  0.55</a:t>
          </a:r>
        </a:p>
      </cdr:txBody>
    </cdr:sp>
  </cdr:relSizeAnchor>
  <cdr:relSizeAnchor xmlns:cdr="http://schemas.openxmlformats.org/drawingml/2006/chartDrawing">
    <cdr:from>
      <cdr:x>0.14493</cdr:x>
      <cdr:y>0.77975</cdr:y>
    </cdr:from>
    <cdr:to>
      <cdr:x>0.49275</cdr:x>
      <cdr:y>0.82533</cdr:y>
    </cdr:to>
    <cdr:sp macro="" textlink="">
      <cdr:nvSpPr>
        <cdr:cNvPr id="13" name="Поле 12"/>
        <cdr:cNvSpPr txBox="1"/>
      </cdr:nvSpPr>
      <cdr:spPr>
        <a:xfrm xmlns:a="http://schemas.openxmlformats.org/drawingml/2006/main">
          <a:off x="720080" y="4491880"/>
          <a:ext cx="1728192" cy="2625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 err="1"/>
            <a:t>щит.железа</a:t>
          </a:r>
          <a:r>
            <a:rPr lang="ru-RU" sz="1600" dirty="0"/>
            <a:t>  0.52</a:t>
          </a:r>
        </a:p>
      </cdr:txBody>
    </cdr:sp>
  </cdr:relSizeAnchor>
  <cdr:relSizeAnchor xmlns:cdr="http://schemas.openxmlformats.org/drawingml/2006/chartDrawing">
    <cdr:from>
      <cdr:x>0.14493</cdr:x>
      <cdr:y>0.80475</cdr:y>
    </cdr:from>
    <cdr:to>
      <cdr:x>0.4656</cdr:x>
      <cdr:y>0.85171</cdr:y>
    </cdr:to>
    <cdr:sp macro="" textlink="">
      <cdr:nvSpPr>
        <cdr:cNvPr id="14" name="Поле 13"/>
        <cdr:cNvSpPr txBox="1"/>
      </cdr:nvSpPr>
      <cdr:spPr>
        <a:xfrm xmlns:a="http://schemas.openxmlformats.org/drawingml/2006/main">
          <a:off x="720080" y="4635896"/>
          <a:ext cx="1593284" cy="2705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 err="1">
              <a:solidFill>
                <a:srgbClr val="008000"/>
              </a:solidFill>
            </a:rPr>
            <a:t>толст.к</a:t>
          </a:r>
          <a:r>
            <a:rPr lang="ru-RU" sz="1600" b="1" dirty="0">
              <a:solidFill>
                <a:srgbClr val="008000"/>
              </a:solidFill>
            </a:rPr>
            <a:t>-ка  0.51</a:t>
          </a:r>
        </a:p>
      </cdr:txBody>
    </cdr:sp>
  </cdr:relSizeAnchor>
  <cdr:relSizeAnchor xmlns:cdr="http://schemas.openxmlformats.org/drawingml/2006/chartDrawing">
    <cdr:from>
      <cdr:x>0.14493</cdr:x>
      <cdr:y>0.85475</cdr:y>
    </cdr:from>
    <cdr:to>
      <cdr:x>0.3874</cdr:x>
      <cdr:y>0.90033</cdr:y>
    </cdr:to>
    <cdr:sp macro="" textlink="">
      <cdr:nvSpPr>
        <cdr:cNvPr id="15" name="Поле 14"/>
        <cdr:cNvSpPr txBox="1"/>
      </cdr:nvSpPr>
      <cdr:spPr>
        <a:xfrm xmlns:a="http://schemas.openxmlformats.org/drawingml/2006/main">
          <a:off x="720080" y="4923928"/>
          <a:ext cx="1204724" cy="2625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dirty="0"/>
            <a:t>почка  0.47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F4E2D-7BC4-463B-860F-037F1D63029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D060F9-F726-499D-8D8A-641146EFC9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817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B9C31E3-37FA-41CA-B724-BFDDCDDE14C9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11</a:t>
            </a:fld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52B06D7-6E69-428C-AC3A-A4462D55A076}" type="slidenum">
              <a:rPr lang="ru-RU" altLang="ru-RU" smtClean="0"/>
              <a:pPr eaLnBrk="1" hangingPunct="1">
                <a:spcBef>
                  <a:spcPct val="0"/>
                </a:spcBef>
              </a:pPr>
              <a:t>16</a:t>
            </a:fld>
            <a:endParaRPr lang="ru-RU" altLang="ru-RU"/>
          </a:p>
        </p:txBody>
      </p:sp>
      <p:sp>
        <p:nvSpPr>
          <p:cNvPr id="71683" name="Rectangle 12"/>
          <p:cNvSpPr txBox="1">
            <a:spLocks noGrp="1" noChangeArrowheads="1"/>
          </p:cNvSpPr>
          <p:nvPr/>
        </p:nvSpPr>
        <p:spPr bwMode="auto">
          <a:xfrm>
            <a:off x="3881438" y="8686800"/>
            <a:ext cx="29670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lnSpc>
                <a:spcPct val="95000"/>
              </a:lnSpc>
              <a:spcBef>
                <a:spcPct val="0"/>
              </a:spcBef>
            </a:pPr>
            <a:fld id="{0A39CC87-0ACC-45FA-B3B7-C25BA85A932F}" type="slidenum">
              <a:rPr lang="ru-RU" altLang="ru-RU" sz="1400">
                <a:ea typeface="宋体" pitchFamily="2" charset="-122"/>
              </a:rPr>
              <a:pPr algn="r" eaLnBrk="1" hangingPunct="1">
                <a:lnSpc>
                  <a:spcPct val="95000"/>
                </a:lnSpc>
                <a:spcBef>
                  <a:spcPct val="0"/>
                </a:spcBef>
              </a:pPr>
              <a:t>16</a:t>
            </a:fld>
            <a:endParaRPr lang="ru-RU" altLang="ru-RU" sz="1400">
              <a:ea typeface="宋体" pitchFamily="2" charset="-122"/>
            </a:endParaRPr>
          </a:p>
        </p:txBody>
      </p:sp>
      <p:sp>
        <p:nvSpPr>
          <p:cNvPr id="7168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5325"/>
            <a:ext cx="4567237" cy="3425825"/>
          </a:xfrm>
          <a:ln/>
        </p:spPr>
      </p:sp>
      <p:sp>
        <p:nvSpPr>
          <p:cNvPr id="7168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defTabSz="449263" eaLnBrk="1" hangingPunct="1"/>
            <a:endParaRPr lang="ru-RU" altLang="ru-RU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8587CD4-B230-48D6-93A1-67A04C7A517C}" type="slidenum">
              <a:rPr lang="ru-RU" altLang="ru-RU" smtClean="0"/>
              <a:pPr eaLnBrk="1" hangingPunct="1">
                <a:spcBef>
                  <a:spcPct val="0"/>
                </a:spcBef>
              </a:pPr>
              <a:t>17</a:t>
            </a:fld>
            <a:endParaRPr lang="ru-RU" altLang="ru-RU"/>
          </a:p>
        </p:txBody>
      </p:sp>
      <p:sp>
        <p:nvSpPr>
          <p:cNvPr id="72707" name="Rectangle 12"/>
          <p:cNvSpPr txBox="1">
            <a:spLocks noGrp="1" noChangeArrowheads="1"/>
          </p:cNvSpPr>
          <p:nvPr/>
        </p:nvSpPr>
        <p:spPr bwMode="auto">
          <a:xfrm>
            <a:off x="3881438" y="8686800"/>
            <a:ext cx="29670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lnSpc>
                <a:spcPct val="95000"/>
              </a:lnSpc>
              <a:spcBef>
                <a:spcPct val="0"/>
              </a:spcBef>
            </a:pPr>
            <a:fld id="{D520A7F5-8DB6-4528-8432-EA63A845C5E5}" type="slidenum">
              <a:rPr lang="ru-RU" altLang="ru-RU" sz="1400">
                <a:ea typeface="宋体" pitchFamily="2" charset="-122"/>
              </a:rPr>
              <a:pPr algn="r" eaLnBrk="1" hangingPunct="1">
                <a:lnSpc>
                  <a:spcPct val="95000"/>
                </a:lnSpc>
                <a:spcBef>
                  <a:spcPct val="0"/>
                </a:spcBef>
              </a:pPr>
              <a:t>17</a:t>
            </a:fld>
            <a:endParaRPr lang="ru-RU" altLang="ru-RU" sz="1400">
              <a:ea typeface="宋体" pitchFamily="2" charset="-122"/>
            </a:endParaRPr>
          </a:p>
        </p:txBody>
      </p:sp>
      <p:sp>
        <p:nvSpPr>
          <p:cNvPr id="7270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5325"/>
            <a:ext cx="4567237" cy="3425825"/>
          </a:xfrm>
          <a:ln/>
        </p:spPr>
      </p:sp>
      <p:sp>
        <p:nvSpPr>
          <p:cNvPr id="7270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defTabSz="449263" eaLnBrk="1" hangingPunct="1"/>
            <a:endParaRPr lang="ru-RU" altLang="ru-RU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86DBFB6-6DF6-4683-B75F-03A8943526BD}" type="slidenum">
              <a:rPr lang="ru-RU" altLang="ru-RU" smtClean="0"/>
              <a:pPr eaLnBrk="1" hangingPunct="1">
                <a:spcBef>
                  <a:spcPct val="0"/>
                </a:spcBef>
              </a:pPr>
              <a:t>18</a:t>
            </a:fld>
            <a:endParaRPr lang="ru-RU" altLang="ru-RU"/>
          </a:p>
        </p:txBody>
      </p:sp>
      <p:sp>
        <p:nvSpPr>
          <p:cNvPr id="56323" name="Rectangle 12"/>
          <p:cNvSpPr txBox="1">
            <a:spLocks noGrp="1" noChangeArrowheads="1"/>
          </p:cNvSpPr>
          <p:nvPr/>
        </p:nvSpPr>
        <p:spPr bwMode="auto">
          <a:xfrm>
            <a:off x="3881438" y="8686800"/>
            <a:ext cx="29670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lnSpc>
                <a:spcPct val="95000"/>
              </a:lnSpc>
              <a:spcBef>
                <a:spcPct val="0"/>
              </a:spcBef>
            </a:pPr>
            <a:fld id="{F7E78A06-685B-41C6-A419-CC7231EEFD3E}" type="slidenum">
              <a:rPr lang="ru-RU" altLang="ru-RU" sz="1400">
                <a:ea typeface="宋体" pitchFamily="2" charset="-122"/>
              </a:rPr>
              <a:pPr algn="r" eaLnBrk="1" hangingPunct="1">
                <a:lnSpc>
                  <a:spcPct val="95000"/>
                </a:lnSpc>
                <a:spcBef>
                  <a:spcPct val="0"/>
                </a:spcBef>
              </a:pPr>
              <a:t>18</a:t>
            </a:fld>
            <a:endParaRPr lang="ru-RU" altLang="ru-RU" sz="1400">
              <a:ea typeface="宋体" pitchFamily="2" charset="-122"/>
            </a:endParaRPr>
          </a:p>
        </p:txBody>
      </p:sp>
      <p:sp>
        <p:nvSpPr>
          <p:cNvPr id="563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5325"/>
            <a:ext cx="4567237" cy="3425825"/>
          </a:xfrm>
          <a:ln/>
        </p:spPr>
      </p:sp>
      <p:sp>
        <p:nvSpPr>
          <p:cNvPr id="5632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defTabSz="449263" eaLnBrk="1" hangingPunct="1"/>
            <a:endParaRPr lang="ru-RU" altLang="ru-RU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1400736" y="914977"/>
            <a:ext cx="4055129" cy="313459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2058" tIns="41029" rIns="82058" bIns="41029" anchor="ctr"/>
          <a:lstStyle/>
          <a:p>
            <a:endParaRPr lang="ru-RU"/>
          </a:p>
        </p:txBody>
      </p:sp>
      <p:sp>
        <p:nvSpPr>
          <p:cNvPr id="4098" name="Text Box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1046350" y="4352637"/>
            <a:ext cx="4770904" cy="347806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marL="76930" indent="-76930">
              <a:lnSpc>
                <a:spcPct val="93000"/>
              </a:lnSpc>
              <a:spcBef>
                <a:spcPct val="0"/>
              </a:spcBef>
              <a:buSzPct val="45000"/>
              <a:tabLst>
                <a:tab pos="649628" algn="l"/>
                <a:tab pos="1299256" algn="l"/>
                <a:tab pos="1948884" algn="l"/>
                <a:tab pos="2598511" algn="l"/>
                <a:tab pos="3248139" algn="l"/>
                <a:tab pos="3897767" algn="l"/>
                <a:tab pos="4547395" algn="l"/>
              </a:tabLst>
            </a:pP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Example of patient with upper left lung NSCLC: </a:t>
            </a:r>
            <a:r>
              <a:rPr lang="en-GB" altLang="ru-RU" baseline="33000">
                <a:latin typeface="Arial" charset="0"/>
                <a:ea typeface="msgothic" charset="0"/>
                <a:cs typeface="msgothic" charset="0"/>
              </a:rPr>
              <a:t>18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F-FDG (A); </a:t>
            </a:r>
            <a:r>
              <a:rPr lang="en-GB" altLang="ru-RU" baseline="33000">
                <a:latin typeface="Arial" charset="0"/>
                <a:ea typeface="msgothic" charset="0"/>
                <a:cs typeface="msgothic" charset="0"/>
              </a:rPr>
              <a:t>18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F-FDG PET/CT (B); planning radiotherapy based on </a:t>
            </a:r>
            <a:r>
              <a:rPr lang="en-GB" altLang="ru-RU" baseline="33000">
                <a:latin typeface="Arial" charset="0"/>
                <a:ea typeface="msgothic" charset="0"/>
                <a:cs typeface="msgothic" charset="0"/>
              </a:rPr>
              <a:t>18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F-FDG (66 Gy) with BTV</a:t>
            </a:r>
            <a:r>
              <a:rPr lang="en-GB" altLang="ru-RU" baseline="-33000">
                <a:latin typeface="Arial" charset="0"/>
                <a:ea typeface="msgothic" charset="0"/>
                <a:cs typeface="msgothic" charset="0"/>
              </a:rPr>
              <a:t>m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 (gross tumor volume), CTV, and PTV (C); PET </a:t>
            </a:r>
            <a:r>
              <a:rPr lang="en-GB" altLang="ru-RU" baseline="33000">
                <a:latin typeface="Arial" charset="0"/>
                <a:ea typeface="msgothic" charset="0"/>
                <a:cs typeface="msgothic" charset="0"/>
              </a:rPr>
              <a:t>18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F-FMISO (D); </a:t>
            </a:r>
            <a:r>
              <a:rPr lang="en-GB" altLang="ru-RU" baseline="33000">
                <a:latin typeface="Arial" charset="0"/>
                <a:ea typeface="msgothic" charset="0"/>
                <a:cs typeface="msgothic" charset="0"/>
              </a:rPr>
              <a:t>18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F-FMISO PET/CT (E); and boost based on </a:t>
            </a:r>
            <a:r>
              <a:rPr lang="en-GB" altLang="ru-RU" baseline="33000">
                <a:latin typeface="Arial" charset="0"/>
                <a:ea typeface="msgothic" charset="0"/>
                <a:cs typeface="msgothic" charset="0"/>
              </a:rPr>
              <a:t>18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F-FMISO PET (76 Gy) with BTV</a:t>
            </a:r>
            <a:r>
              <a:rPr lang="en-GB" altLang="ru-RU" baseline="-33000">
                <a:latin typeface="Arial" charset="0"/>
                <a:ea typeface="msgothic" charset="0"/>
                <a:cs typeface="msgothic" charset="0"/>
              </a:rPr>
              <a:t>h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 and PTV boost (F).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1400736" y="914977"/>
            <a:ext cx="4055129" cy="313459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2058" tIns="41029" rIns="82058" bIns="41029" anchor="ctr"/>
          <a:lstStyle/>
          <a:p>
            <a:endParaRPr lang="ru-RU"/>
          </a:p>
        </p:txBody>
      </p:sp>
      <p:sp>
        <p:nvSpPr>
          <p:cNvPr id="4098" name="Text Box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1046350" y="4352637"/>
            <a:ext cx="4770904" cy="347806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marL="76930" indent="-76930">
              <a:lnSpc>
                <a:spcPct val="93000"/>
              </a:lnSpc>
              <a:spcBef>
                <a:spcPct val="0"/>
              </a:spcBef>
              <a:buSzPct val="45000"/>
              <a:tabLst>
                <a:tab pos="649628" algn="l"/>
                <a:tab pos="1299256" algn="l"/>
                <a:tab pos="1948884" algn="l"/>
                <a:tab pos="2598511" algn="l"/>
                <a:tab pos="3248139" algn="l"/>
                <a:tab pos="3897767" algn="l"/>
                <a:tab pos="4547395" algn="l"/>
              </a:tabLst>
            </a:pP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OS (left) and DFS (right), for entire population (A and B) as well as separation for the </a:t>
            </a:r>
            <a:r>
              <a:rPr lang="en-GB" altLang="ru-RU" baseline="33000">
                <a:latin typeface="Arial" charset="0"/>
                <a:ea typeface="msgothic" charset="0"/>
                <a:cs typeface="msgothic" charset="0"/>
              </a:rPr>
              <a:t>18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F-FMISO PET result (C and D), dose radiation (E and F), and both </a:t>
            </a:r>
            <a:r>
              <a:rPr lang="en-GB" altLang="ru-RU" baseline="33000">
                <a:latin typeface="Arial" charset="0"/>
                <a:ea typeface="msgothic" charset="0"/>
                <a:cs typeface="msgothic" charset="0"/>
              </a:rPr>
              <a:t>18</a:t>
            </a:r>
            <a:r>
              <a:rPr lang="en-GB" altLang="ru-RU">
                <a:latin typeface="Arial" charset="0"/>
                <a:ea typeface="msgothic" charset="0"/>
                <a:cs typeface="msgothic" charset="0"/>
              </a:rPr>
              <a:t>F-FMISO PET and dose radiation (G and H).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731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336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572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224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104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334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525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968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24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210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628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2F0D7-B1A0-4AE8-9765-CCF1F7A026F2}" type="datetimeFigureOut">
              <a:rPr lang="ru-RU" smtClean="0"/>
              <a:t>17.05.2026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E43F7-F5AD-4687-BA7C-F62BBE2C4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09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2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4824536"/>
          </a:xfr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SBRT</a:t>
            </a:r>
            <a:r>
              <a:rPr lang="ru-RU" dirty="0">
                <a:solidFill>
                  <a:schemeClr val="bg1"/>
                </a:solidFill>
              </a:rPr>
              <a:t>: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клинико-радиобиологические особенности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5517232"/>
            <a:ext cx="6400800" cy="1198984"/>
          </a:xfrm>
        </p:spPr>
        <p:txBody>
          <a:bodyPr/>
          <a:lstStyle/>
          <a:p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Е.В. Хмелевский</a:t>
            </a:r>
            <a:endParaRPr lang="ru-RU" sz="2800" dirty="0"/>
          </a:p>
          <a:p>
            <a:r>
              <a:rPr lang="ru-RU" sz="2800" dirty="0">
                <a:solidFill>
                  <a:schemeClr val="accent4">
                    <a:lumMod val="75000"/>
                  </a:schemeClr>
                </a:solidFill>
              </a:rPr>
              <a:t>МНИОИ им. П.А. Герцена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964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Базовые принципы </a:t>
            </a:r>
            <a:r>
              <a:rPr lang="en-US" dirty="0"/>
              <a:t>SBRT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Создание максимального градиента дозы на границе мишени </a:t>
            </a:r>
            <a:r>
              <a:rPr lang="ru-RU" dirty="0"/>
              <a:t>путем:</a:t>
            </a:r>
          </a:p>
          <a:p>
            <a:pPr marL="0" indent="0">
              <a:buNone/>
            </a:pPr>
            <a:r>
              <a:rPr lang="ru-RU" dirty="0"/>
              <a:t> - </a:t>
            </a:r>
            <a:r>
              <a:rPr lang="ru-RU" i="1" dirty="0"/>
              <a:t>использования всех пространственных направлений для подведения дозы (</a:t>
            </a:r>
            <a:r>
              <a:rPr lang="ru-RU" i="1" dirty="0" err="1"/>
              <a:t>нонкопланарные</a:t>
            </a:r>
            <a:r>
              <a:rPr lang="ru-RU" i="1" dirty="0"/>
              <a:t> поля)</a:t>
            </a:r>
          </a:p>
          <a:p>
            <a:pPr marL="0" indent="0">
              <a:buNone/>
            </a:pPr>
            <a:r>
              <a:rPr lang="ru-RU" i="1" dirty="0"/>
              <a:t> - применения узких высокоэнергетических фотонных (протонных –</a:t>
            </a:r>
            <a:r>
              <a:rPr lang="en-US" i="1" dirty="0"/>
              <a:t>SBPT) </a:t>
            </a:r>
            <a:r>
              <a:rPr lang="ru-RU" i="1" dirty="0"/>
              <a:t>пучков</a:t>
            </a:r>
          </a:p>
          <a:p>
            <a:r>
              <a:rPr lang="ru-RU" dirty="0"/>
              <a:t>Максимальная </a:t>
            </a:r>
            <a:r>
              <a:rPr lang="ru-RU" dirty="0" err="1"/>
              <a:t>компактизация</a:t>
            </a:r>
            <a:r>
              <a:rPr lang="ru-RU" dirty="0"/>
              <a:t> облучаемых объемов</a:t>
            </a:r>
            <a:endParaRPr lang="en-US" dirty="0"/>
          </a:p>
          <a:p>
            <a:r>
              <a:rPr lang="ru-RU" dirty="0"/>
              <a:t>Обеспечение максимально высокого уровня контроля позиционирования/подведения дозы к мишени</a:t>
            </a:r>
          </a:p>
          <a:p>
            <a:r>
              <a:rPr lang="ru-RU" dirty="0"/>
              <a:t>Применение </a:t>
            </a:r>
            <a:r>
              <a:rPr lang="ru-RU" dirty="0" err="1"/>
              <a:t>гипо</a:t>
            </a:r>
            <a:r>
              <a:rPr lang="ru-RU" dirty="0"/>
              <a:t>- и </a:t>
            </a:r>
            <a:r>
              <a:rPr lang="ru-RU" dirty="0" err="1"/>
              <a:t>ультрагипофракионирования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338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908720"/>
            <a:ext cx="5328592" cy="1714217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Эффективность </a:t>
            </a:r>
            <a:r>
              <a:rPr lang="en-US" sz="3200" dirty="0"/>
              <a:t>SBRT  </a:t>
            </a:r>
            <a:r>
              <a:rPr lang="ru-RU" sz="3200" dirty="0"/>
              <a:t>при локализованном раке простаты </a:t>
            </a:r>
            <a:br>
              <a:rPr lang="ru-RU" sz="3200" dirty="0"/>
            </a:br>
            <a:r>
              <a:rPr lang="ru-RU" sz="3200" dirty="0"/>
              <a:t>(результаты мета-анализа)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9483357"/>
              </p:ext>
            </p:extLst>
          </p:nvPr>
        </p:nvGraphicFramePr>
        <p:xfrm>
          <a:off x="539552" y="3284984"/>
          <a:ext cx="8229600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5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33449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Источник</a:t>
                      </a:r>
                      <a:endParaRPr lang="en-US" dirty="0"/>
                    </a:p>
                    <a:p>
                      <a:r>
                        <a:rPr lang="ru-RU" dirty="0"/>
                        <a:t>результатов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К-во больных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Режим ЛТ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Риск</a:t>
                      </a:r>
                    </a:p>
                    <a:p>
                      <a:r>
                        <a:rPr lang="ru-RU" sz="2000" dirty="0" err="1"/>
                        <a:t>прогрессир</a:t>
                      </a:r>
                      <a:r>
                        <a:rPr lang="ru-RU" sz="2000" dirty="0"/>
                        <a:t>.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5-лет</a:t>
                      </a:r>
                    </a:p>
                    <a:p>
                      <a:r>
                        <a:rPr lang="ru-RU" sz="2000" dirty="0" err="1"/>
                        <a:t>безрец</a:t>
                      </a:r>
                      <a:r>
                        <a:rPr lang="ru-RU" sz="2000" dirty="0"/>
                        <a:t>. выжив.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Частота поздних </a:t>
                      </a:r>
                      <a:r>
                        <a:rPr lang="ru-RU" sz="2000" dirty="0" err="1"/>
                        <a:t>осложн</a:t>
                      </a:r>
                      <a:r>
                        <a:rPr lang="ru-RU" sz="2000" dirty="0"/>
                        <a:t>.</a:t>
                      </a:r>
                    </a:p>
                    <a:p>
                      <a:r>
                        <a:rPr lang="en-US" sz="2000" dirty="0"/>
                        <a:t>Gr-3+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0" dirty="0"/>
                        <a:t>Meta-analysis</a:t>
                      </a:r>
                    </a:p>
                    <a:p>
                      <a:r>
                        <a:rPr lang="en-US" sz="2000" b="1" dirty="0"/>
                        <a:t>Jackson </a:t>
                      </a:r>
                      <a:r>
                        <a:rPr lang="en-US" sz="2000" b="1" dirty="0" err="1"/>
                        <a:t>e.a</a:t>
                      </a:r>
                      <a:r>
                        <a:rPr lang="en-US" sz="2000" b="1" dirty="0"/>
                        <a:t>.</a:t>
                      </a:r>
                      <a:r>
                        <a:rPr lang="ru-RU" sz="2000" b="1" dirty="0"/>
                        <a:t>,</a:t>
                      </a:r>
                    </a:p>
                    <a:p>
                      <a:r>
                        <a:rPr lang="ru-RU" sz="2000" b="1" dirty="0"/>
                        <a:t>(2019)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6116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36.25Гр</a:t>
                      </a:r>
                      <a:r>
                        <a:rPr lang="ru-RU" b="0" dirty="0"/>
                        <a:t>/5фр (наиболее</a:t>
                      </a:r>
                    </a:p>
                    <a:p>
                      <a:r>
                        <a:rPr lang="ru-RU" b="0" dirty="0"/>
                        <a:t>часто)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err="1"/>
                        <a:t>Низк</a:t>
                      </a:r>
                      <a:r>
                        <a:rPr lang="ru-RU" sz="2000" b="0" dirty="0"/>
                        <a:t>. – 45%</a:t>
                      </a:r>
                    </a:p>
                    <a:p>
                      <a:r>
                        <a:rPr lang="ru-RU" sz="2000" b="0" dirty="0" err="1"/>
                        <a:t>Пром</a:t>
                      </a:r>
                      <a:r>
                        <a:rPr lang="ru-RU" sz="2000" b="0" dirty="0"/>
                        <a:t>.- 47%</a:t>
                      </a:r>
                    </a:p>
                    <a:p>
                      <a:r>
                        <a:rPr lang="ru-RU" sz="2000" b="0" dirty="0"/>
                        <a:t>Высок.-  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  <a:p>
                      <a:pPr algn="ctr"/>
                      <a:r>
                        <a:rPr lang="ru-RU" sz="2400" b="1" dirty="0"/>
                        <a:t>95,3%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/>
                        <a:t>GU</a:t>
                      </a:r>
                      <a:r>
                        <a:rPr lang="en-US" sz="2400" b="1" dirty="0"/>
                        <a:t>-2,0%</a:t>
                      </a:r>
                    </a:p>
                    <a:p>
                      <a:pPr algn="ctr"/>
                      <a:r>
                        <a:rPr lang="en-US" sz="2400" b="0" dirty="0"/>
                        <a:t>GI</a:t>
                      </a:r>
                      <a:r>
                        <a:rPr lang="en-US" sz="2400" b="1" dirty="0"/>
                        <a:t>-1,1%</a:t>
                      </a:r>
                      <a:endParaRPr lang="ru-RU" sz="24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888" y="891248"/>
            <a:ext cx="3266568" cy="217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407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9F001E-A194-4C88-947E-CD90E84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958" y="260648"/>
            <a:ext cx="8729042" cy="570983"/>
          </a:xfrm>
        </p:spPr>
        <p:txBody>
          <a:bodyPr>
            <a:normAutofit/>
          </a:bodyPr>
          <a:lstStyle/>
          <a:p>
            <a:r>
              <a:rPr lang="en-US" sz="3000" dirty="0"/>
              <a:t>SBRT </a:t>
            </a:r>
            <a:r>
              <a:rPr lang="ru-RU" sz="3000" dirty="0"/>
              <a:t>рака простаты</a:t>
            </a:r>
            <a:r>
              <a:rPr lang="en-US" sz="3000" dirty="0"/>
              <a:t>: </a:t>
            </a:r>
            <a:r>
              <a:rPr lang="ru-RU" sz="3000" dirty="0"/>
              <a:t>сравнительные исследования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87A4AC5-8D7C-4C51-8A60-0D110A6CDA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5451173"/>
              </p:ext>
            </p:extLst>
          </p:nvPr>
        </p:nvGraphicFramePr>
        <p:xfrm>
          <a:off x="245992" y="831631"/>
          <a:ext cx="8652016" cy="40668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0714">
                  <a:extLst>
                    <a:ext uri="{9D8B030D-6E8A-4147-A177-3AD203B41FA5}">
                      <a16:colId xmlns="" xmlns:a16="http://schemas.microsoft.com/office/drawing/2014/main" val="93912350"/>
                    </a:ext>
                  </a:extLst>
                </a:gridCol>
                <a:gridCol w="1372245">
                  <a:extLst>
                    <a:ext uri="{9D8B030D-6E8A-4147-A177-3AD203B41FA5}">
                      <a16:colId xmlns="" xmlns:a16="http://schemas.microsoft.com/office/drawing/2014/main" val="784323490"/>
                    </a:ext>
                  </a:extLst>
                </a:gridCol>
                <a:gridCol w="978109">
                  <a:extLst>
                    <a:ext uri="{9D8B030D-6E8A-4147-A177-3AD203B41FA5}">
                      <a16:colId xmlns="" xmlns:a16="http://schemas.microsoft.com/office/drawing/2014/main" val="3401007518"/>
                    </a:ext>
                  </a:extLst>
                </a:gridCol>
                <a:gridCol w="593916">
                  <a:extLst>
                    <a:ext uri="{9D8B030D-6E8A-4147-A177-3AD203B41FA5}">
                      <a16:colId xmlns="" xmlns:a16="http://schemas.microsoft.com/office/drawing/2014/main" val="630925754"/>
                    </a:ext>
                  </a:extLst>
                </a:gridCol>
                <a:gridCol w="986576">
                  <a:extLst>
                    <a:ext uri="{9D8B030D-6E8A-4147-A177-3AD203B41FA5}">
                      <a16:colId xmlns="" xmlns:a16="http://schemas.microsoft.com/office/drawing/2014/main" val="1937694756"/>
                    </a:ext>
                  </a:extLst>
                </a:gridCol>
                <a:gridCol w="976237">
                  <a:extLst>
                    <a:ext uri="{9D8B030D-6E8A-4147-A177-3AD203B41FA5}">
                      <a16:colId xmlns="" xmlns:a16="http://schemas.microsoft.com/office/drawing/2014/main" val="3722431166"/>
                    </a:ext>
                  </a:extLst>
                </a:gridCol>
                <a:gridCol w="964140">
                  <a:extLst>
                    <a:ext uri="{9D8B030D-6E8A-4147-A177-3AD203B41FA5}">
                      <a16:colId xmlns="" xmlns:a16="http://schemas.microsoft.com/office/drawing/2014/main" val="830826569"/>
                    </a:ext>
                  </a:extLst>
                </a:gridCol>
                <a:gridCol w="1620079">
                  <a:extLst>
                    <a:ext uri="{9D8B030D-6E8A-4147-A177-3AD203B41FA5}">
                      <a16:colId xmlns="" xmlns:a16="http://schemas.microsoft.com/office/drawing/2014/main" val="1042674245"/>
                    </a:ext>
                  </a:extLst>
                </a:gridCol>
              </a:tblGrid>
              <a:tr h="605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Авторы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/год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Хар-тер поражения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n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Мед набл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SBRT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Контр метод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Эффект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Токсичность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4000786332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Van As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 (PACE-A), 2024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Prostate, 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 err="1">
                          <a:effectLst/>
                        </a:rPr>
                        <a:t>Intrmed</a:t>
                      </a:r>
                      <a:r>
                        <a:rPr lang="en-US" sz="1400" dirty="0">
                          <a:effectLst/>
                        </a:rPr>
                        <a:t>-risk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123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60</a:t>
                      </a:r>
                      <a:r>
                        <a:rPr lang="ru-RU" sz="1400">
                          <a:effectLst/>
                        </a:rPr>
                        <a:t>,7 м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36,25Гр/5ф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</a:rPr>
                        <a:t>Хир</a:t>
                      </a:r>
                      <a:r>
                        <a:rPr lang="ru-RU" sz="1400" b="1" dirty="0">
                          <a:effectLst/>
                        </a:rPr>
                        <a:t> </a:t>
                      </a:r>
                      <a:r>
                        <a:rPr lang="ru-RU" sz="1400" b="0" dirty="0">
                          <a:effectLst/>
                        </a:rPr>
                        <a:t>(</a:t>
                      </a:r>
                      <a:r>
                        <a:rPr lang="ru-RU" sz="1400" b="0" dirty="0" err="1">
                          <a:effectLst/>
                        </a:rPr>
                        <a:t>простатэк</a:t>
                      </a:r>
                      <a:r>
                        <a:rPr lang="ru-RU" sz="1400" b="0" dirty="0">
                          <a:effectLst/>
                        </a:rPr>
                        <a:t>)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Поздние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GU</a:t>
                      </a:r>
                      <a:r>
                        <a:rPr lang="ru-RU" sz="1400" b="1" dirty="0">
                          <a:effectLst/>
                        </a:rPr>
                        <a:t>&gt;</a:t>
                      </a:r>
                      <a:r>
                        <a:rPr lang="ru-RU" sz="1400" dirty="0" err="1">
                          <a:effectLst/>
                        </a:rPr>
                        <a:t>Хир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GI</a:t>
                      </a:r>
                      <a:r>
                        <a:rPr lang="ru-RU" sz="1400" b="1" dirty="0">
                          <a:effectLst/>
                        </a:rPr>
                        <a:t>&gt;</a:t>
                      </a:r>
                      <a:r>
                        <a:rPr lang="ru-RU" sz="1400" dirty="0">
                          <a:effectLst/>
                        </a:rPr>
                        <a:t>ЛТ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2689437349"/>
                  </a:ext>
                </a:extLst>
              </a:tr>
              <a:tr h="807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Tree </a:t>
                      </a:r>
                      <a:endParaRPr lang="ru-RU" sz="140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(PACE-C), 2025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Prostate, Intrmed/high-risk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1208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36,25Гр/5ф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IMRT</a:t>
                      </a:r>
                      <a:r>
                        <a:rPr lang="ru-RU" sz="1400" b="1" dirty="0">
                          <a:effectLst/>
                        </a:rPr>
                        <a:t>: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>
                          <a:effectLst/>
                        </a:rPr>
                        <a:t>60Гр/20ф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Острые*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GU</a:t>
                      </a:r>
                      <a:r>
                        <a:rPr lang="ru-RU" sz="1400" dirty="0">
                          <a:effectLst/>
                        </a:rPr>
                        <a:t>2+ </a:t>
                      </a:r>
                      <a:r>
                        <a:rPr lang="en-US" sz="1400" dirty="0">
                          <a:effectLst/>
                        </a:rPr>
                        <a:t>SBRT</a:t>
                      </a:r>
                      <a:r>
                        <a:rPr lang="ru-RU" sz="1400" dirty="0">
                          <a:effectLst/>
                        </a:rPr>
                        <a:t>&gt;/=</a:t>
                      </a:r>
                      <a:r>
                        <a:rPr lang="en-US" sz="1400" dirty="0">
                          <a:effectLst/>
                        </a:rPr>
                        <a:t>IMRT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GI</a:t>
                      </a:r>
                      <a:r>
                        <a:rPr lang="ru-RU" sz="1400" dirty="0">
                          <a:effectLst/>
                        </a:rPr>
                        <a:t>2+ </a:t>
                      </a:r>
                      <a:r>
                        <a:rPr lang="en-US" sz="1400" dirty="0">
                          <a:effectLst/>
                        </a:rPr>
                        <a:t>SBRT</a:t>
                      </a:r>
                      <a:r>
                        <a:rPr lang="ru-RU" sz="1400" dirty="0">
                          <a:effectLst/>
                        </a:rPr>
                        <a:t>&gt;/=</a:t>
                      </a:r>
                      <a:r>
                        <a:rPr lang="en-US" sz="1400" dirty="0">
                          <a:effectLst/>
                        </a:rPr>
                        <a:t>IMRT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363635860"/>
                  </a:ext>
                </a:extLst>
              </a:tr>
              <a:tr h="16259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Shen</a:t>
                      </a:r>
                      <a:endParaRPr lang="ru-RU" sz="140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review, 2024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Prostate, low/Intrmed/high-risk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Medicare –date,</a:t>
                      </a:r>
                      <a:endParaRPr lang="ru-RU" sz="140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NCDB–date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Разл. реж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IMRT, </a:t>
                      </a:r>
                      <a:endParaRPr lang="ru-RU" sz="1400" b="1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b="0" dirty="0" err="1">
                          <a:effectLst/>
                        </a:rPr>
                        <a:t>Разл</a:t>
                      </a:r>
                      <a:r>
                        <a:rPr lang="ru-RU" sz="1400" b="0" dirty="0">
                          <a:effectLst/>
                        </a:rPr>
                        <a:t>. </a:t>
                      </a:r>
                      <a:r>
                        <a:rPr lang="ru-RU" sz="1400" b="0" dirty="0" err="1">
                          <a:effectLst/>
                        </a:rPr>
                        <a:t>реж</a:t>
                      </a:r>
                      <a:r>
                        <a:rPr lang="ru-RU" sz="1400" b="0" dirty="0">
                          <a:effectLst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8</a:t>
                      </a:r>
                      <a:r>
                        <a:rPr lang="ru-RU" sz="1400" dirty="0">
                          <a:effectLst/>
                        </a:rPr>
                        <a:t>л-</a:t>
                      </a:r>
                      <a:r>
                        <a:rPr lang="en-US" sz="1400" dirty="0">
                          <a:effectLst/>
                        </a:rPr>
                        <a:t>OS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SBRT=IMRT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Поздние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GU</a:t>
                      </a:r>
                      <a:r>
                        <a:rPr lang="ru-RU" sz="1400" dirty="0">
                          <a:effectLst/>
                        </a:rPr>
                        <a:t>: </a:t>
                      </a:r>
                      <a:r>
                        <a:rPr lang="en-US" sz="1400" dirty="0">
                          <a:effectLst/>
                        </a:rPr>
                        <a:t>SBRT</a:t>
                      </a:r>
                      <a:r>
                        <a:rPr lang="ru-RU" sz="1400" dirty="0">
                          <a:effectLst/>
                        </a:rPr>
                        <a:t>&gt;</a:t>
                      </a:r>
                      <a:r>
                        <a:rPr lang="en-US" sz="1400" dirty="0">
                          <a:effectLst/>
                        </a:rPr>
                        <a:t>IMRT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(24м:43%</a:t>
                      </a:r>
                      <a:r>
                        <a:rPr lang="en-US" sz="1400" dirty="0">
                          <a:effectLst/>
                        </a:rPr>
                        <a:t>vs36%)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GI</a:t>
                      </a:r>
                      <a:r>
                        <a:rPr lang="ru-RU" sz="1400" dirty="0">
                          <a:effectLst/>
                        </a:rPr>
                        <a:t>: </a:t>
                      </a:r>
                      <a:r>
                        <a:rPr lang="en-US" sz="1400" dirty="0">
                          <a:effectLst/>
                        </a:rPr>
                        <a:t>SBRT=IMRT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480426277"/>
                  </a:ext>
                </a:extLst>
              </a:tr>
            </a:tbl>
          </a:graphicData>
        </a:graphic>
      </p:graphicFrame>
      <p:graphicFrame>
        <p:nvGraphicFramePr>
          <p:cNvPr id="5" name="Объект 3">
            <a:extLst>
              <a:ext uri="{FF2B5EF4-FFF2-40B4-BE49-F238E27FC236}">
                <a16:creationId xmlns="" xmlns:a16="http://schemas.microsoft.com/office/drawing/2014/main" id="{1DA2D3DF-5A4E-4422-8D0A-4FF50811D4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6065348"/>
              </p:ext>
            </p:extLst>
          </p:nvPr>
        </p:nvGraphicFramePr>
        <p:xfrm>
          <a:off x="240737" y="5100818"/>
          <a:ext cx="5256585" cy="17378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2739">
                  <a:extLst>
                    <a:ext uri="{9D8B030D-6E8A-4147-A177-3AD203B41FA5}">
                      <a16:colId xmlns="" xmlns:a16="http://schemas.microsoft.com/office/drawing/2014/main" val="4116293961"/>
                    </a:ext>
                  </a:extLst>
                </a:gridCol>
                <a:gridCol w="996635">
                  <a:extLst>
                    <a:ext uri="{9D8B030D-6E8A-4147-A177-3AD203B41FA5}">
                      <a16:colId xmlns="" xmlns:a16="http://schemas.microsoft.com/office/drawing/2014/main" val="1676409004"/>
                    </a:ext>
                  </a:extLst>
                </a:gridCol>
                <a:gridCol w="1095737">
                  <a:extLst>
                    <a:ext uri="{9D8B030D-6E8A-4147-A177-3AD203B41FA5}">
                      <a16:colId xmlns="" xmlns:a16="http://schemas.microsoft.com/office/drawing/2014/main" val="3647884031"/>
                    </a:ext>
                  </a:extLst>
                </a:gridCol>
                <a:gridCol w="1095737">
                  <a:extLst>
                    <a:ext uri="{9D8B030D-6E8A-4147-A177-3AD203B41FA5}">
                      <a16:colId xmlns="" xmlns:a16="http://schemas.microsoft.com/office/drawing/2014/main" val="3245347975"/>
                    </a:ext>
                  </a:extLst>
                </a:gridCol>
                <a:gridCol w="1095737">
                  <a:extLst>
                    <a:ext uri="{9D8B030D-6E8A-4147-A177-3AD203B41FA5}">
                      <a16:colId xmlns="" xmlns:a16="http://schemas.microsoft.com/office/drawing/2014/main" val="3073399924"/>
                    </a:ext>
                  </a:extLst>
                </a:gridCol>
              </a:tblGrid>
              <a:tr h="7233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RTOG</a:t>
                      </a:r>
                      <a:endParaRPr lang="ru-RU" sz="14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GU 2+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CTCAE</a:t>
                      </a:r>
                      <a:endParaRPr lang="ru-RU" sz="14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GU</a:t>
                      </a:r>
                      <a:r>
                        <a:rPr lang="ru-RU" sz="1400">
                          <a:effectLst/>
                        </a:rPr>
                        <a:t> 2+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RTOG</a:t>
                      </a:r>
                      <a:endParaRPr lang="ru-RU" sz="14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GI</a:t>
                      </a:r>
                      <a:r>
                        <a:rPr lang="ru-RU" sz="1400">
                          <a:effectLst/>
                        </a:rPr>
                        <a:t> 2</a:t>
                      </a:r>
                      <a:r>
                        <a:rPr lang="en-US" sz="1400">
                          <a:effectLst/>
                        </a:rPr>
                        <a:t>+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CTCAE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GI 2+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328629902"/>
                  </a:ext>
                </a:extLst>
              </a:tr>
              <a:tr h="2618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IMRT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27.3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28,1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11,4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9,9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545386023"/>
                  </a:ext>
                </a:extLst>
              </a:tr>
              <a:tr h="2618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SBRT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27,8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33,6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12,7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16,5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787115238"/>
                  </a:ext>
                </a:extLst>
              </a:tr>
              <a:tr h="2618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               P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               0,89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              0,05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            0,53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              0,001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7797718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62A1F61A-4374-43B3-A95C-8348FD6A71E4}"/>
              </a:ext>
            </a:extLst>
          </p:cNvPr>
          <p:cNvSpPr txBox="1"/>
          <p:nvPr/>
        </p:nvSpPr>
        <p:spPr>
          <a:xfrm>
            <a:off x="5580112" y="5223852"/>
            <a:ext cx="3400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Значение выбора критери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ев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токсичности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CTCAE vs RTOG       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[по материалам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Tree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(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PACE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2025]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="" xmlns:a16="http://schemas.microsoft.com/office/drawing/2014/main" id="{4D010783-BC44-4DFD-BB8B-C115ABB1D837}"/>
              </a:ext>
            </a:extLst>
          </p:cNvPr>
          <p:cNvSpPr/>
          <p:nvPr/>
        </p:nvSpPr>
        <p:spPr>
          <a:xfrm>
            <a:off x="6876256" y="2348879"/>
            <a:ext cx="2267744" cy="996357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: изогнутая влево 6">
            <a:extLst>
              <a:ext uri="{FF2B5EF4-FFF2-40B4-BE49-F238E27FC236}">
                <a16:creationId xmlns="" xmlns:a16="http://schemas.microsoft.com/office/drawing/2014/main" id="{24DFE843-7AF7-47E1-9DC3-2E1CB717A2C8}"/>
              </a:ext>
            </a:extLst>
          </p:cNvPr>
          <p:cNvSpPr/>
          <p:nvPr/>
        </p:nvSpPr>
        <p:spPr>
          <a:xfrm>
            <a:off x="8526676" y="3252448"/>
            <a:ext cx="442594" cy="250158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09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9F001E-A194-4C88-947E-CD90E84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141" y="976520"/>
            <a:ext cx="8652015" cy="536713"/>
          </a:xfrm>
        </p:spPr>
        <p:txBody>
          <a:bodyPr>
            <a:normAutofit fontScale="90000"/>
          </a:bodyPr>
          <a:lstStyle/>
          <a:p>
            <a:r>
              <a:rPr lang="en-US" sz="3300" dirty="0"/>
              <a:t>SBRT </a:t>
            </a:r>
            <a:r>
              <a:rPr lang="ru-RU" sz="3300" dirty="0"/>
              <a:t>рака легкого</a:t>
            </a:r>
            <a:r>
              <a:rPr lang="en-US" sz="3300" dirty="0"/>
              <a:t>: </a:t>
            </a:r>
            <a:r>
              <a:rPr lang="ru-RU" sz="3300" dirty="0"/>
              <a:t>сравнительные исследования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87A4AC5-8D7C-4C51-8A60-0D110A6CDA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45993" y="1643158"/>
          <a:ext cx="8652016" cy="44861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0714">
                  <a:extLst>
                    <a:ext uri="{9D8B030D-6E8A-4147-A177-3AD203B41FA5}">
                      <a16:colId xmlns="" xmlns:a16="http://schemas.microsoft.com/office/drawing/2014/main" val="93912350"/>
                    </a:ext>
                  </a:extLst>
                </a:gridCol>
                <a:gridCol w="1372245">
                  <a:extLst>
                    <a:ext uri="{9D8B030D-6E8A-4147-A177-3AD203B41FA5}">
                      <a16:colId xmlns="" xmlns:a16="http://schemas.microsoft.com/office/drawing/2014/main" val="784323490"/>
                    </a:ext>
                  </a:extLst>
                </a:gridCol>
                <a:gridCol w="978109">
                  <a:extLst>
                    <a:ext uri="{9D8B030D-6E8A-4147-A177-3AD203B41FA5}">
                      <a16:colId xmlns="" xmlns:a16="http://schemas.microsoft.com/office/drawing/2014/main" val="3401007518"/>
                    </a:ext>
                  </a:extLst>
                </a:gridCol>
                <a:gridCol w="593916">
                  <a:extLst>
                    <a:ext uri="{9D8B030D-6E8A-4147-A177-3AD203B41FA5}">
                      <a16:colId xmlns="" xmlns:a16="http://schemas.microsoft.com/office/drawing/2014/main" val="630925754"/>
                    </a:ext>
                  </a:extLst>
                </a:gridCol>
                <a:gridCol w="986576">
                  <a:extLst>
                    <a:ext uri="{9D8B030D-6E8A-4147-A177-3AD203B41FA5}">
                      <a16:colId xmlns="" xmlns:a16="http://schemas.microsoft.com/office/drawing/2014/main" val="1937694756"/>
                    </a:ext>
                  </a:extLst>
                </a:gridCol>
                <a:gridCol w="976237">
                  <a:extLst>
                    <a:ext uri="{9D8B030D-6E8A-4147-A177-3AD203B41FA5}">
                      <a16:colId xmlns="" xmlns:a16="http://schemas.microsoft.com/office/drawing/2014/main" val="3722431166"/>
                    </a:ext>
                  </a:extLst>
                </a:gridCol>
                <a:gridCol w="964140">
                  <a:extLst>
                    <a:ext uri="{9D8B030D-6E8A-4147-A177-3AD203B41FA5}">
                      <a16:colId xmlns="" xmlns:a16="http://schemas.microsoft.com/office/drawing/2014/main" val="830826569"/>
                    </a:ext>
                  </a:extLst>
                </a:gridCol>
                <a:gridCol w="1620079">
                  <a:extLst>
                    <a:ext uri="{9D8B030D-6E8A-4147-A177-3AD203B41FA5}">
                      <a16:colId xmlns="" xmlns:a16="http://schemas.microsoft.com/office/drawing/2014/main" val="1042674245"/>
                    </a:ext>
                  </a:extLst>
                </a:gridCol>
              </a:tblGrid>
              <a:tr h="605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Авторы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/год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Хар-тер поражения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n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Мед набл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SBRT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Контр метод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Эффект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Токсичность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4000786332"/>
                  </a:ext>
                </a:extLst>
              </a:tr>
              <a:tr h="1122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Ball (TROG), 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NSCLC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ст.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2,4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48-54Гр/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3-4ф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CRT: 50-66</a:t>
                      </a: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Гр/25-33ф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-LC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SBRT&gt;CRT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(86%vs. 69%)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2689437349"/>
                  </a:ext>
                </a:extLst>
              </a:tr>
              <a:tr h="2355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Swaminas (LUSTRE), 2024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NSCLC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ст.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48Гр/4ф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Гр/8ф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CRT: </a:t>
                      </a: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60/15ф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-LC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SBRT=CRT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(87,6%vs. 81,9%)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-OS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SBRT=CRT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(63,5%vs. 68,5%)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Острые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Gr3+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SBRT=CRT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(1%vs.1%)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Поздние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Gr3+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SBRT=CRT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(6%vs.2%)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363635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79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9F001E-A194-4C88-947E-CD90E84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72676"/>
            <a:ext cx="7886700" cy="562669"/>
          </a:xfrm>
        </p:spPr>
        <p:txBody>
          <a:bodyPr>
            <a:normAutofit fontScale="90000"/>
          </a:bodyPr>
          <a:lstStyle/>
          <a:p>
            <a:r>
              <a:rPr lang="en-US" sz="3300" dirty="0"/>
              <a:t>SBRT </a:t>
            </a:r>
            <a:r>
              <a:rPr lang="ru-RU" dirty="0"/>
              <a:t>ГЦР</a:t>
            </a:r>
            <a:r>
              <a:rPr lang="en-US" sz="3300" dirty="0"/>
              <a:t>: </a:t>
            </a:r>
            <a:r>
              <a:rPr lang="ru-RU" sz="3300" dirty="0"/>
              <a:t>сравнительные исследования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87A4AC5-8D7C-4C51-8A60-0D110A6CDA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56540" y="1435345"/>
          <a:ext cx="8652016" cy="47577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0714">
                  <a:extLst>
                    <a:ext uri="{9D8B030D-6E8A-4147-A177-3AD203B41FA5}">
                      <a16:colId xmlns="" xmlns:a16="http://schemas.microsoft.com/office/drawing/2014/main" val="93912350"/>
                    </a:ext>
                  </a:extLst>
                </a:gridCol>
                <a:gridCol w="1372245">
                  <a:extLst>
                    <a:ext uri="{9D8B030D-6E8A-4147-A177-3AD203B41FA5}">
                      <a16:colId xmlns="" xmlns:a16="http://schemas.microsoft.com/office/drawing/2014/main" val="784323490"/>
                    </a:ext>
                  </a:extLst>
                </a:gridCol>
                <a:gridCol w="520841">
                  <a:extLst>
                    <a:ext uri="{9D8B030D-6E8A-4147-A177-3AD203B41FA5}">
                      <a16:colId xmlns="" xmlns:a16="http://schemas.microsoft.com/office/drawing/2014/main" val="3401007518"/>
                    </a:ext>
                  </a:extLst>
                </a:gridCol>
                <a:gridCol w="616226">
                  <a:extLst>
                    <a:ext uri="{9D8B030D-6E8A-4147-A177-3AD203B41FA5}">
                      <a16:colId xmlns="" xmlns:a16="http://schemas.microsoft.com/office/drawing/2014/main" val="630925754"/>
                    </a:ext>
                  </a:extLst>
                </a:gridCol>
                <a:gridCol w="834887">
                  <a:extLst>
                    <a:ext uri="{9D8B030D-6E8A-4147-A177-3AD203B41FA5}">
                      <a16:colId xmlns="" xmlns:a16="http://schemas.microsoft.com/office/drawing/2014/main" val="1937694756"/>
                    </a:ext>
                  </a:extLst>
                </a:gridCol>
                <a:gridCol w="854765">
                  <a:extLst>
                    <a:ext uri="{9D8B030D-6E8A-4147-A177-3AD203B41FA5}">
                      <a16:colId xmlns="" xmlns:a16="http://schemas.microsoft.com/office/drawing/2014/main" val="3722431166"/>
                    </a:ext>
                  </a:extLst>
                </a:gridCol>
                <a:gridCol w="1672259">
                  <a:extLst>
                    <a:ext uri="{9D8B030D-6E8A-4147-A177-3AD203B41FA5}">
                      <a16:colId xmlns="" xmlns:a16="http://schemas.microsoft.com/office/drawing/2014/main" val="830826569"/>
                    </a:ext>
                  </a:extLst>
                </a:gridCol>
                <a:gridCol w="1620079">
                  <a:extLst>
                    <a:ext uri="{9D8B030D-6E8A-4147-A177-3AD203B41FA5}">
                      <a16:colId xmlns="" xmlns:a16="http://schemas.microsoft.com/office/drawing/2014/main" val="1042674245"/>
                    </a:ext>
                  </a:extLst>
                </a:gridCol>
              </a:tblGrid>
              <a:tr h="605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Авторы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/год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Хар-тер поражения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n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Мед набл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SBRT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Контр метод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Эффект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Токсичность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4000786332"/>
                  </a:ext>
                </a:extLst>
              </a:tr>
              <a:tr h="874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Komiyama,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(meta-an), 2024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HCC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Разл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реж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Вн</a:t>
                      </a: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2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артер</a:t>
                      </a: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хемо-</a:t>
                      </a:r>
                      <a:r>
                        <a:rPr lang="ru-RU" sz="12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эмболиз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LC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SBRT&gt;</a:t>
                      </a:r>
                      <a:r>
                        <a:rPr lang="en-US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CEm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SBRT=</a:t>
                      </a:r>
                      <a:r>
                        <a:rPr lang="en-US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CEm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Острые,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Поздние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</a:t>
                      </a: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3+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en-US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CEm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2689437349"/>
                  </a:ext>
                </a:extLst>
              </a:tr>
              <a:tr h="13576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 (retrosp-an), 2017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HCC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(small)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117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Разл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реж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Хир-резек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г-</a:t>
                      </a: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PFS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SBRT=</a:t>
                      </a:r>
                      <a:r>
                        <a:rPr lang="ru-RU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Хир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(59,2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%vs. 6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,5%)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-OS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SBRT=</a:t>
                      </a:r>
                      <a:r>
                        <a:rPr lang="ru-RU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Хир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91,8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%vs.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89,3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363635860"/>
                  </a:ext>
                </a:extLst>
              </a:tr>
              <a:tr h="1625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Xi, 2024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HCC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(post-Surg Rc small)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166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</a:t>
                      </a:r>
                      <a:r>
                        <a:rPr lang="ru-RU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Разл. реж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RFA</a:t>
                      </a:r>
                      <a:endParaRPr lang="ru-RU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-PFS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SBRT&gt;RFA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(92,7%vs. 75,8%)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-OS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SBRT=RFA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(97,6%vs. 93,9%)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480426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91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9F001E-A194-4C88-947E-CD90E84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958" y="1168198"/>
            <a:ext cx="7914034" cy="5709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dirty="0"/>
              <a:t>SBRT </a:t>
            </a:r>
            <a:r>
              <a:rPr lang="ru-RU" sz="3000" dirty="0"/>
              <a:t>рака поджелудочной железы</a:t>
            </a:r>
            <a:r>
              <a:rPr lang="en-US" sz="3000" dirty="0"/>
              <a:t>: </a:t>
            </a:r>
            <a:r>
              <a:rPr lang="ru-RU" sz="3000" dirty="0"/>
              <a:t/>
            </a:r>
            <a:br>
              <a:rPr lang="ru-RU" sz="3000" dirty="0"/>
            </a:br>
            <a:r>
              <a:rPr lang="ru-RU" sz="3000" dirty="0"/>
              <a:t>сравнительные исследования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87A4AC5-8D7C-4C51-8A60-0D110A6CDA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45993" y="2131082"/>
          <a:ext cx="8652016" cy="33776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0714">
                  <a:extLst>
                    <a:ext uri="{9D8B030D-6E8A-4147-A177-3AD203B41FA5}">
                      <a16:colId xmlns="" xmlns:a16="http://schemas.microsoft.com/office/drawing/2014/main" val="93912350"/>
                    </a:ext>
                  </a:extLst>
                </a:gridCol>
                <a:gridCol w="1372245">
                  <a:extLst>
                    <a:ext uri="{9D8B030D-6E8A-4147-A177-3AD203B41FA5}">
                      <a16:colId xmlns="" xmlns:a16="http://schemas.microsoft.com/office/drawing/2014/main" val="784323490"/>
                    </a:ext>
                  </a:extLst>
                </a:gridCol>
                <a:gridCol w="978109">
                  <a:extLst>
                    <a:ext uri="{9D8B030D-6E8A-4147-A177-3AD203B41FA5}">
                      <a16:colId xmlns="" xmlns:a16="http://schemas.microsoft.com/office/drawing/2014/main" val="3401007518"/>
                    </a:ext>
                  </a:extLst>
                </a:gridCol>
                <a:gridCol w="593916">
                  <a:extLst>
                    <a:ext uri="{9D8B030D-6E8A-4147-A177-3AD203B41FA5}">
                      <a16:colId xmlns="" xmlns:a16="http://schemas.microsoft.com/office/drawing/2014/main" val="630925754"/>
                    </a:ext>
                  </a:extLst>
                </a:gridCol>
                <a:gridCol w="986576">
                  <a:extLst>
                    <a:ext uri="{9D8B030D-6E8A-4147-A177-3AD203B41FA5}">
                      <a16:colId xmlns="" xmlns:a16="http://schemas.microsoft.com/office/drawing/2014/main" val="1937694756"/>
                    </a:ext>
                  </a:extLst>
                </a:gridCol>
                <a:gridCol w="976237">
                  <a:extLst>
                    <a:ext uri="{9D8B030D-6E8A-4147-A177-3AD203B41FA5}">
                      <a16:colId xmlns="" xmlns:a16="http://schemas.microsoft.com/office/drawing/2014/main" val="3722431166"/>
                    </a:ext>
                  </a:extLst>
                </a:gridCol>
                <a:gridCol w="1389038">
                  <a:extLst>
                    <a:ext uri="{9D8B030D-6E8A-4147-A177-3AD203B41FA5}">
                      <a16:colId xmlns="" xmlns:a16="http://schemas.microsoft.com/office/drawing/2014/main" val="830826569"/>
                    </a:ext>
                  </a:extLst>
                </a:gridCol>
                <a:gridCol w="1195181">
                  <a:extLst>
                    <a:ext uri="{9D8B030D-6E8A-4147-A177-3AD203B41FA5}">
                      <a16:colId xmlns="" xmlns:a16="http://schemas.microsoft.com/office/drawing/2014/main" val="1042674245"/>
                    </a:ext>
                  </a:extLst>
                </a:gridCol>
              </a:tblGrid>
              <a:tr h="605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Авторы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/год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Хар-тер поражения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n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Мед набл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SBRT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Контр метод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Эффект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Токсичность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4000786332"/>
                  </a:ext>
                </a:extLst>
              </a:tr>
              <a:tr h="8863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Zhong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(NCDB-date),2017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Pancreas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(loc-advanc)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Разл. Реж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РОД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≥4Гр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CRT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РОД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≤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2Гр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-OS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SBRT&gt;CRT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(21,7%vs. 16,5%)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2689437349"/>
                  </a:ext>
                </a:extLst>
              </a:tr>
              <a:tr h="15500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Montesi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(meta-an), 2026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Pancreas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(loc-</a:t>
                      </a:r>
                      <a:r>
                        <a:rPr lang="en-US" sz="1400" b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advanc</a:t>
                      </a:r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Разл. Реж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CRT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(conv-fr)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PFS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≤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CRT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тенденция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OS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CRT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Острые,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</a:t>
                      </a: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&lt;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CRT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363635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877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9F001E-A194-4C88-947E-CD90E84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958" y="1168198"/>
            <a:ext cx="8033303" cy="570983"/>
          </a:xfrm>
        </p:spPr>
        <p:txBody>
          <a:bodyPr>
            <a:normAutofit/>
          </a:bodyPr>
          <a:lstStyle/>
          <a:p>
            <a:r>
              <a:rPr lang="en-US" sz="3000" dirty="0"/>
              <a:t>SBRT </a:t>
            </a:r>
            <a:r>
              <a:rPr lang="ru-RU" sz="3000" dirty="0"/>
              <a:t>рака почки</a:t>
            </a:r>
            <a:r>
              <a:rPr lang="en-US" sz="3000" dirty="0"/>
              <a:t>: </a:t>
            </a:r>
            <a:r>
              <a:rPr lang="ru-RU" sz="3000" dirty="0"/>
              <a:t>сравнительные исследования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87A4AC5-8D7C-4C51-8A60-0D110A6CDAD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25505" y="2051569"/>
          <a:ext cx="8652016" cy="33776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0714">
                  <a:extLst>
                    <a:ext uri="{9D8B030D-6E8A-4147-A177-3AD203B41FA5}">
                      <a16:colId xmlns="" xmlns:a16="http://schemas.microsoft.com/office/drawing/2014/main" val="93912350"/>
                    </a:ext>
                  </a:extLst>
                </a:gridCol>
                <a:gridCol w="1372245">
                  <a:extLst>
                    <a:ext uri="{9D8B030D-6E8A-4147-A177-3AD203B41FA5}">
                      <a16:colId xmlns="" xmlns:a16="http://schemas.microsoft.com/office/drawing/2014/main" val="784323490"/>
                    </a:ext>
                  </a:extLst>
                </a:gridCol>
                <a:gridCol w="978109">
                  <a:extLst>
                    <a:ext uri="{9D8B030D-6E8A-4147-A177-3AD203B41FA5}">
                      <a16:colId xmlns="" xmlns:a16="http://schemas.microsoft.com/office/drawing/2014/main" val="3401007518"/>
                    </a:ext>
                  </a:extLst>
                </a:gridCol>
                <a:gridCol w="593916">
                  <a:extLst>
                    <a:ext uri="{9D8B030D-6E8A-4147-A177-3AD203B41FA5}">
                      <a16:colId xmlns="" xmlns:a16="http://schemas.microsoft.com/office/drawing/2014/main" val="630925754"/>
                    </a:ext>
                  </a:extLst>
                </a:gridCol>
                <a:gridCol w="986576">
                  <a:extLst>
                    <a:ext uri="{9D8B030D-6E8A-4147-A177-3AD203B41FA5}">
                      <a16:colId xmlns="" xmlns:a16="http://schemas.microsoft.com/office/drawing/2014/main" val="1937694756"/>
                    </a:ext>
                  </a:extLst>
                </a:gridCol>
                <a:gridCol w="976237">
                  <a:extLst>
                    <a:ext uri="{9D8B030D-6E8A-4147-A177-3AD203B41FA5}">
                      <a16:colId xmlns="" xmlns:a16="http://schemas.microsoft.com/office/drawing/2014/main" val="3722431166"/>
                    </a:ext>
                  </a:extLst>
                </a:gridCol>
                <a:gridCol w="964140">
                  <a:extLst>
                    <a:ext uri="{9D8B030D-6E8A-4147-A177-3AD203B41FA5}">
                      <a16:colId xmlns="" xmlns:a16="http://schemas.microsoft.com/office/drawing/2014/main" val="830826569"/>
                    </a:ext>
                  </a:extLst>
                </a:gridCol>
                <a:gridCol w="1620079">
                  <a:extLst>
                    <a:ext uri="{9D8B030D-6E8A-4147-A177-3AD203B41FA5}">
                      <a16:colId xmlns="" xmlns:a16="http://schemas.microsoft.com/office/drawing/2014/main" val="1042674245"/>
                    </a:ext>
                  </a:extLst>
                </a:gridCol>
              </a:tblGrid>
              <a:tr h="605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Авторы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/год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Хар-тер поражения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n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Мед набл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SBRT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Контр метод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Эффект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Токсичность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4000786332"/>
                  </a:ext>
                </a:extLst>
              </a:tr>
              <a:tr h="8863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Siva,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(FASTRACK)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RenalCC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(&lt;5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см)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1-3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fr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Single-arm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LC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Острые,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Поздние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</a:t>
                      </a: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2689437349"/>
                  </a:ext>
                </a:extLst>
              </a:tr>
              <a:tr h="15500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Huang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(meta-an), 2025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RenalCC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(localized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Разл. Реж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RFA, MWA, CryoAb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л-</a:t>
                      </a: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LC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SBRT-95%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RFA- 92%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MWA-86%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CRA-90%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Поздние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Gr3+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SBRT-2%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RFA- 2%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MWA-1%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CRA-3%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363635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425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9F001E-A194-4C88-947E-CD90E84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1661" y="914751"/>
            <a:ext cx="5864087" cy="5709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dirty="0"/>
              <a:t>SBRT </a:t>
            </a:r>
            <a:r>
              <a:rPr lang="ru-RU" sz="3000" dirty="0"/>
              <a:t>при олиго-прогрессировании</a:t>
            </a:r>
            <a:r>
              <a:rPr lang="en-US" sz="3000" dirty="0"/>
              <a:t>: </a:t>
            </a:r>
            <a:r>
              <a:rPr lang="ru-RU" sz="3000" dirty="0"/>
              <a:t/>
            </a:r>
            <a:br>
              <a:rPr lang="ru-RU" sz="3000" dirty="0"/>
            </a:br>
            <a:r>
              <a:rPr lang="ru-RU" sz="3000" dirty="0"/>
              <a:t>сравнительные исследования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87A4AC5-8D7C-4C51-8A60-0D110A6CDA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6005148"/>
              </p:ext>
            </p:extLst>
          </p:nvPr>
        </p:nvGraphicFramePr>
        <p:xfrm>
          <a:off x="245993" y="1530367"/>
          <a:ext cx="8652016" cy="45817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0714">
                  <a:extLst>
                    <a:ext uri="{9D8B030D-6E8A-4147-A177-3AD203B41FA5}">
                      <a16:colId xmlns="" xmlns:a16="http://schemas.microsoft.com/office/drawing/2014/main" val="93912350"/>
                    </a:ext>
                  </a:extLst>
                </a:gridCol>
                <a:gridCol w="1372245">
                  <a:extLst>
                    <a:ext uri="{9D8B030D-6E8A-4147-A177-3AD203B41FA5}">
                      <a16:colId xmlns="" xmlns:a16="http://schemas.microsoft.com/office/drawing/2014/main" val="784323490"/>
                    </a:ext>
                  </a:extLst>
                </a:gridCol>
                <a:gridCol w="978109">
                  <a:extLst>
                    <a:ext uri="{9D8B030D-6E8A-4147-A177-3AD203B41FA5}">
                      <a16:colId xmlns="" xmlns:a16="http://schemas.microsoft.com/office/drawing/2014/main" val="3401007518"/>
                    </a:ext>
                  </a:extLst>
                </a:gridCol>
                <a:gridCol w="593916">
                  <a:extLst>
                    <a:ext uri="{9D8B030D-6E8A-4147-A177-3AD203B41FA5}">
                      <a16:colId xmlns="" xmlns:a16="http://schemas.microsoft.com/office/drawing/2014/main" val="630925754"/>
                    </a:ext>
                  </a:extLst>
                </a:gridCol>
                <a:gridCol w="986576">
                  <a:extLst>
                    <a:ext uri="{9D8B030D-6E8A-4147-A177-3AD203B41FA5}">
                      <a16:colId xmlns="" xmlns:a16="http://schemas.microsoft.com/office/drawing/2014/main" val="1937694756"/>
                    </a:ext>
                  </a:extLst>
                </a:gridCol>
                <a:gridCol w="976237">
                  <a:extLst>
                    <a:ext uri="{9D8B030D-6E8A-4147-A177-3AD203B41FA5}">
                      <a16:colId xmlns="" xmlns:a16="http://schemas.microsoft.com/office/drawing/2014/main" val="3722431166"/>
                    </a:ext>
                  </a:extLst>
                </a:gridCol>
                <a:gridCol w="1438733">
                  <a:extLst>
                    <a:ext uri="{9D8B030D-6E8A-4147-A177-3AD203B41FA5}">
                      <a16:colId xmlns="" xmlns:a16="http://schemas.microsoft.com/office/drawing/2014/main" val="830826569"/>
                    </a:ext>
                  </a:extLst>
                </a:gridCol>
                <a:gridCol w="1145486">
                  <a:extLst>
                    <a:ext uri="{9D8B030D-6E8A-4147-A177-3AD203B41FA5}">
                      <a16:colId xmlns="" xmlns:a16="http://schemas.microsoft.com/office/drawing/2014/main" val="1042674245"/>
                    </a:ext>
                  </a:extLst>
                </a:gridCol>
              </a:tblGrid>
              <a:tr h="605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Авторы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/год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Хар-тер поражения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n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Мед набл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SBRT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Контр метод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Эффект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Токсичность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4000786332"/>
                  </a:ext>
                </a:extLst>
              </a:tr>
              <a:tr h="16345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Palma (SABR COMET), 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Oligo-mts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≤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(Breast-18, lung-18, colorect-18, prostate-16)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1-3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fr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все очаги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Станд. тер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medPFS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(11,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6м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vs. 5,4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medOS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50м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vs. 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28м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2689437349"/>
                  </a:ext>
                </a:extLst>
              </a:tr>
              <a:tr h="1122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Marvaso (RADIOSA), 2025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Oligo-rec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≤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5sait) </a:t>
                      </a: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ProstateCa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-только: 30Гр/3 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все очаги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Комбин: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SBRT+ADT (6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мес)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medPFS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Комб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32,2м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vs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15,1м)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363635860"/>
                  </a:ext>
                </a:extLst>
              </a:tr>
              <a:tr h="1049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Kishan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(LUNAR), 2025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Oligo-rec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≤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5sait) </a:t>
                      </a:r>
                      <a:r>
                        <a:rPr lang="en-US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ProstateCa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-только: 1-5 </a:t>
                      </a:r>
                      <a:r>
                        <a:rPr lang="en-US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все очаги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Комбин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177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Lu-PSMA +SBRT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medPFS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Комб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&gt;SBRT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(17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vs. 7,4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Остр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Gr3+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Комб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=SBRT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6,7%vs4,8%</a:t>
                      </a: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480426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361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49F001E-A194-4C88-947E-CD90E84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125" y="1030845"/>
            <a:ext cx="6482799" cy="570983"/>
          </a:xfrm>
        </p:spPr>
        <p:txBody>
          <a:bodyPr>
            <a:normAutofit/>
          </a:bodyPr>
          <a:lstStyle/>
          <a:p>
            <a:r>
              <a:rPr lang="en-US" sz="3000" dirty="0"/>
              <a:t>SBRT </a:t>
            </a:r>
            <a:r>
              <a:rPr lang="ru-RU" sz="3000" dirty="0"/>
              <a:t>при повторной лучевой терапии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387A4AC5-8D7C-4C51-8A60-0D110A6CDA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4340963"/>
              </p:ext>
            </p:extLst>
          </p:nvPr>
        </p:nvGraphicFramePr>
        <p:xfrm>
          <a:off x="28575" y="1601827"/>
          <a:ext cx="8818496" cy="47436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3048">
                  <a:extLst>
                    <a:ext uri="{9D8B030D-6E8A-4147-A177-3AD203B41FA5}">
                      <a16:colId xmlns="" xmlns:a16="http://schemas.microsoft.com/office/drawing/2014/main" val="93912350"/>
                    </a:ext>
                  </a:extLst>
                </a:gridCol>
                <a:gridCol w="1398650">
                  <a:extLst>
                    <a:ext uri="{9D8B030D-6E8A-4147-A177-3AD203B41FA5}">
                      <a16:colId xmlns="" xmlns:a16="http://schemas.microsoft.com/office/drawing/2014/main" val="784323490"/>
                    </a:ext>
                  </a:extLst>
                </a:gridCol>
                <a:gridCol w="996929">
                  <a:extLst>
                    <a:ext uri="{9D8B030D-6E8A-4147-A177-3AD203B41FA5}">
                      <a16:colId xmlns="" xmlns:a16="http://schemas.microsoft.com/office/drawing/2014/main" val="3401007518"/>
                    </a:ext>
                  </a:extLst>
                </a:gridCol>
                <a:gridCol w="605344">
                  <a:extLst>
                    <a:ext uri="{9D8B030D-6E8A-4147-A177-3AD203B41FA5}">
                      <a16:colId xmlns="" xmlns:a16="http://schemas.microsoft.com/office/drawing/2014/main" val="630925754"/>
                    </a:ext>
                  </a:extLst>
                </a:gridCol>
                <a:gridCol w="1005560">
                  <a:extLst>
                    <a:ext uri="{9D8B030D-6E8A-4147-A177-3AD203B41FA5}">
                      <a16:colId xmlns="" xmlns:a16="http://schemas.microsoft.com/office/drawing/2014/main" val="1937694756"/>
                    </a:ext>
                  </a:extLst>
                </a:gridCol>
                <a:gridCol w="995021">
                  <a:extLst>
                    <a:ext uri="{9D8B030D-6E8A-4147-A177-3AD203B41FA5}">
                      <a16:colId xmlns="" xmlns:a16="http://schemas.microsoft.com/office/drawing/2014/main" val="3722431166"/>
                    </a:ext>
                  </a:extLst>
                </a:gridCol>
                <a:gridCol w="1213157">
                  <a:extLst>
                    <a:ext uri="{9D8B030D-6E8A-4147-A177-3AD203B41FA5}">
                      <a16:colId xmlns="" xmlns:a16="http://schemas.microsoft.com/office/drawing/2014/main" val="830826569"/>
                    </a:ext>
                  </a:extLst>
                </a:gridCol>
                <a:gridCol w="1420787">
                  <a:extLst>
                    <a:ext uri="{9D8B030D-6E8A-4147-A177-3AD203B41FA5}">
                      <a16:colId xmlns="" xmlns:a16="http://schemas.microsoft.com/office/drawing/2014/main" val="1042674245"/>
                    </a:ext>
                  </a:extLst>
                </a:gridCol>
              </a:tblGrid>
              <a:tr h="605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Авторы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/год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Хар-тер поражения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n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Мед набл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>
                          <a:effectLst/>
                        </a:rPr>
                        <a:t>SBRT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Контр метод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500">
                          <a:effectLst/>
                        </a:rPr>
                        <a:t>Эффект</a:t>
                      </a:r>
                      <a:endParaRPr lang="ru-RU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500" dirty="0">
                          <a:effectLst/>
                        </a:rPr>
                        <a:t>Токсичность</a:t>
                      </a:r>
                      <a:endParaRPr lang="ru-RU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4000786332"/>
                  </a:ext>
                </a:extLst>
              </a:tr>
              <a:tr h="1208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Valle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meta-an MASTER), 2021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Post-RT Rc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Prostate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11322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Разл. реж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Хир </a:t>
                      </a: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HDR-br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LDR-br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HIFU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Cryother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-PFS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HDR-br/ SBRT&gt;Cryo (60%vs. 50%)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Поздн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GU3+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Хир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  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%vs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SBRT-    5,6%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HDR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- 9,6%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LDR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- 9,1%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2689437349"/>
                  </a:ext>
                </a:extLst>
              </a:tr>
              <a:tr h="12182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Caivano, 2018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Post-RT </a:t>
                      </a:r>
                      <a:r>
                        <a:rPr lang="en-US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Rc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NSCLC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lung-mts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22/27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30-54Гр/1-5ф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1RT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Med EQD2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α/β-10)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93,8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-LC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54%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-OS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63%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Поздн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Gr3+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363635860"/>
                  </a:ext>
                </a:extLst>
              </a:tr>
              <a:tr h="13670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Wang, 2023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Post-RT </a:t>
                      </a:r>
                      <a:r>
                        <a:rPr lang="en-US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Rc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NSCLC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lung-mts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17/17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Гр/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ru-RU" sz="1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1RT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Med EQD2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α/β-10)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-LC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85,6%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-OS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46,8%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Поздн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Поздн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Gr4</a:t>
                      </a:r>
                      <a:r>
                        <a:rPr lang="ru-RU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="" xmlns:a16="http://schemas.microsoft.com/office/drawing/2014/main" val="1480426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174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404813"/>
            <a:ext cx="5364163" cy="24479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/>
              <a:t>Обязательное условие эффективного применения новых технологий лучевой терапии – </a:t>
            </a:r>
            <a:br>
              <a:rPr lang="ru-RU" sz="3600" dirty="0"/>
            </a:br>
            <a:r>
              <a:rPr lang="ru-RU" sz="3600" dirty="0"/>
              <a:t>их сбалансированность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0213" y="3429000"/>
            <a:ext cx="8497887" cy="22463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rgbClr val="C00000"/>
                </a:solidFill>
              </a:rPr>
              <a:t>Более точные технологии подведения доз (</a:t>
            </a:r>
            <a:r>
              <a:rPr lang="en-US" sz="2800" dirty="0">
                <a:solidFill>
                  <a:srgbClr val="C00000"/>
                </a:solidFill>
              </a:rPr>
              <a:t>IMRT/</a:t>
            </a:r>
            <a:r>
              <a:rPr lang="en-US" sz="2800" dirty="0" err="1">
                <a:solidFill>
                  <a:srgbClr val="C00000"/>
                </a:solidFill>
              </a:rPr>
              <a:t>ViMAT</a:t>
            </a:r>
            <a:r>
              <a:rPr lang="en-US" sz="2800" dirty="0">
                <a:solidFill>
                  <a:srgbClr val="C00000"/>
                </a:solidFill>
              </a:rPr>
              <a:t>/SRT-SBRT)</a:t>
            </a:r>
            <a:r>
              <a:rPr lang="ru-RU" sz="2800" dirty="0">
                <a:solidFill>
                  <a:srgbClr val="C00000"/>
                </a:solidFill>
              </a:rPr>
              <a:t> требуют:</a:t>
            </a:r>
          </a:p>
          <a:p>
            <a:pPr marL="457200" indent="-457200" algn="ctr"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srgbClr val="C00000"/>
                </a:solidFill>
              </a:rPr>
              <a:t> более тщательного выбора облучаемых объемов (</a:t>
            </a:r>
            <a:r>
              <a:rPr lang="en-US" sz="2800" dirty="0">
                <a:solidFill>
                  <a:srgbClr val="C00000"/>
                </a:solidFill>
              </a:rPr>
              <a:t>CTV/PTV</a:t>
            </a:r>
            <a:r>
              <a:rPr lang="ru-RU" sz="2800" dirty="0">
                <a:solidFill>
                  <a:srgbClr val="C00000"/>
                </a:solidFill>
              </a:rPr>
              <a:t>) и </a:t>
            </a:r>
          </a:p>
          <a:p>
            <a:pPr marL="457200" indent="-457200" algn="ctr"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srgbClr val="C00000"/>
                </a:solidFill>
              </a:rPr>
              <a:t>более прецизионного позиционирования </a:t>
            </a: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4813"/>
            <a:ext cx="3168650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638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Всегда ли новые технологии обеспечивают выигрыш?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480914890"/>
              </p:ext>
            </p:extLst>
          </p:nvPr>
        </p:nvGraphicFramePr>
        <p:xfrm>
          <a:off x="251520" y="1916832"/>
          <a:ext cx="864096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39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844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413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834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67286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Патология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Технол.ЛТ</a:t>
                      </a:r>
                      <a:r>
                        <a:rPr lang="ru-RU" dirty="0"/>
                        <a:t>/</a:t>
                      </a:r>
                    </a:p>
                    <a:p>
                      <a:pPr algn="ctr"/>
                      <a:r>
                        <a:rPr lang="ru-RU" dirty="0"/>
                        <a:t>(Доза)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Отступ</a:t>
                      </a:r>
                    </a:p>
                    <a:p>
                      <a:pPr algn="ctr"/>
                      <a:r>
                        <a:rPr lang="en-US" dirty="0"/>
                        <a:t>CTV-PTV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Контр.</a:t>
                      </a:r>
                    </a:p>
                    <a:p>
                      <a:pPr algn="ctr"/>
                      <a:r>
                        <a:rPr lang="ru-RU" dirty="0" err="1"/>
                        <a:t>Позиц</a:t>
                      </a:r>
                      <a:r>
                        <a:rPr lang="ru-RU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 лет.</a:t>
                      </a:r>
                      <a:r>
                        <a:rPr lang="en-US" dirty="0"/>
                        <a:t>BRFS</a:t>
                      </a:r>
                      <a:r>
                        <a:rPr lang="ru-RU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238 б-х РПЖ:</a:t>
                      </a:r>
                    </a:p>
                    <a:p>
                      <a:r>
                        <a:rPr lang="en-US" dirty="0"/>
                        <a:t>&gt;75%</a:t>
                      </a:r>
                      <a:r>
                        <a:rPr lang="en-US" baseline="0" dirty="0"/>
                        <a:t> </a:t>
                      </a:r>
                      <a:r>
                        <a:rPr lang="ru-RU" baseline="0" dirty="0"/>
                        <a:t>низ/</a:t>
                      </a:r>
                      <a:r>
                        <a:rPr lang="ru-RU" baseline="0" dirty="0" err="1"/>
                        <a:t>пром.риска</a:t>
                      </a:r>
                      <a:endParaRPr lang="ru-RU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IGRT c </a:t>
                      </a:r>
                      <a:r>
                        <a:rPr lang="ru-RU" dirty="0" err="1"/>
                        <a:t>марк</a:t>
                      </a:r>
                      <a:r>
                        <a:rPr lang="ru-RU" dirty="0"/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IGRT </a:t>
                      </a:r>
                      <a:r>
                        <a:rPr lang="ru-RU" baseline="0" dirty="0"/>
                        <a:t> без </a:t>
                      </a:r>
                      <a:r>
                        <a:rPr lang="ru-RU" dirty="0" err="1"/>
                        <a:t>марк</a:t>
                      </a:r>
                      <a:r>
                        <a:rPr lang="ru-RU" dirty="0"/>
                        <a:t>.</a:t>
                      </a:r>
                    </a:p>
                    <a:p>
                      <a:r>
                        <a:rPr lang="ru-RU" dirty="0"/>
                        <a:t>(70-78Гр)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5mm</a:t>
                      </a:r>
                    </a:p>
                    <a:p>
                      <a:r>
                        <a:rPr lang="en-US" dirty="0"/>
                        <a:t>10mm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kv-Rg</a:t>
                      </a:r>
                      <a:r>
                        <a:rPr lang="en-US" dirty="0"/>
                        <a:t>+</a:t>
                      </a:r>
                      <a:r>
                        <a:rPr lang="ru-RU" dirty="0"/>
                        <a:t>ИК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IGRT c </a:t>
                      </a:r>
                      <a:r>
                        <a:rPr lang="ru-RU" dirty="0" err="1"/>
                        <a:t>марк</a:t>
                      </a:r>
                      <a:r>
                        <a:rPr lang="ru-RU" dirty="0"/>
                        <a:t>.     -   </a:t>
                      </a:r>
                      <a:r>
                        <a:rPr lang="ru-RU" b="1" dirty="0"/>
                        <a:t>58</a:t>
                      </a:r>
                      <a:r>
                        <a:rPr lang="ru-RU" dirty="0"/>
                        <a:t>%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IGRT </a:t>
                      </a:r>
                      <a:r>
                        <a:rPr lang="ru-RU" baseline="0" dirty="0"/>
                        <a:t> без </a:t>
                      </a:r>
                      <a:r>
                        <a:rPr lang="ru-RU" dirty="0" err="1"/>
                        <a:t>марк</a:t>
                      </a:r>
                      <a:r>
                        <a:rPr lang="ru-RU" dirty="0"/>
                        <a:t>. – </a:t>
                      </a:r>
                      <a:r>
                        <a:rPr lang="ru-RU" b="1" dirty="0"/>
                        <a:t>91</a:t>
                      </a:r>
                      <a:r>
                        <a:rPr lang="ru-RU" dirty="0"/>
                        <a:t>%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                            (р=0.02)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34420158"/>
              </p:ext>
            </p:extLst>
          </p:nvPr>
        </p:nvGraphicFramePr>
        <p:xfrm>
          <a:off x="395536" y="4077072"/>
          <a:ext cx="814705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0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442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67464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Патология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err="1"/>
                        <a:t>Технол.ЛТ</a:t>
                      </a:r>
                      <a:r>
                        <a:rPr lang="ru-RU" dirty="0"/>
                        <a:t>/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(Доза)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Оценка</a:t>
                      </a:r>
                      <a:r>
                        <a:rPr lang="ru-RU" baseline="0" dirty="0"/>
                        <a:t> </a:t>
                      </a:r>
                    </a:p>
                    <a:p>
                      <a:pPr algn="ctr"/>
                      <a:r>
                        <a:rPr lang="ru-RU" baseline="0" dirty="0" err="1"/>
                        <a:t>Точн</a:t>
                      </a:r>
                      <a:r>
                        <a:rPr lang="ru-RU" baseline="0" dirty="0"/>
                        <a:t>. </a:t>
                      </a:r>
                      <a:r>
                        <a:rPr lang="ru-RU" baseline="0" dirty="0" err="1"/>
                        <a:t>позиц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Лок</a:t>
                      </a:r>
                      <a:r>
                        <a:rPr lang="ru-RU" dirty="0"/>
                        <a:t>. контроль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709 б-х РПЖ:</a:t>
                      </a:r>
                    </a:p>
                    <a:p>
                      <a:r>
                        <a:rPr lang="en-US" dirty="0"/>
                        <a:t>&gt;7</a:t>
                      </a:r>
                      <a:r>
                        <a:rPr lang="ru-RU" dirty="0"/>
                        <a:t>0</a:t>
                      </a:r>
                      <a:r>
                        <a:rPr lang="en-US" dirty="0"/>
                        <a:t>%</a:t>
                      </a:r>
                      <a:r>
                        <a:rPr lang="en-US" baseline="0" dirty="0"/>
                        <a:t> </a:t>
                      </a:r>
                      <a:r>
                        <a:rPr lang="ru-RU" baseline="0" dirty="0" err="1"/>
                        <a:t>пром</a:t>
                      </a:r>
                      <a:r>
                        <a:rPr lang="ru-RU" baseline="0" dirty="0"/>
                        <a:t>/</a:t>
                      </a:r>
                      <a:r>
                        <a:rPr lang="ru-RU" baseline="0" dirty="0" err="1"/>
                        <a:t>выс.риска</a:t>
                      </a:r>
                      <a:endParaRPr lang="ru-RU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3-</a:t>
                      </a:r>
                      <a:r>
                        <a:rPr lang="ru-RU" dirty="0" err="1"/>
                        <a:t>польн</a:t>
                      </a:r>
                      <a:r>
                        <a:rPr lang="ru-RU" dirty="0"/>
                        <a:t>. 3</a:t>
                      </a:r>
                      <a:r>
                        <a:rPr lang="en-US" dirty="0"/>
                        <a:t>D-CRT</a:t>
                      </a:r>
                      <a:endParaRPr lang="ru-RU" dirty="0"/>
                    </a:p>
                    <a:p>
                      <a:r>
                        <a:rPr lang="en-US" dirty="0"/>
                        <a:t>IMRT/IGRT</a:t>
                      </a:r>
                      <a:endParaRPr lang="ru-RU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/>
                        <a:t>(66-74Гр)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Смещение</a:t>
                      </a:r>
                      <a:r>
                        <a:rPr lang="ru-RU" baseline="0" dirty="0"/>
                        <a:t> </a:t>
                      </a:r>
                    </a:p>
                    <a:p>
                      <a:r>
                        <a:rPr lang="ru-RU" baseline="0" dirty="0"/>
                        <a:t>изоцентра (</a:t>
                      </a:r>
                      <a:r>
                        <a:rPr lang="ru-RU" baseline="0" dirty="0" err="1"/>
                        <a:t>иц</a:t>
                      </a:r>
                      <a:r>
                        <a:rPr lang="ru-RU" baseline="0" dirty="0"/>
                        <a:t>) </a:t>
                      </a:r>
                    </a:p>
                    <a:p>
                      <a:r>
                        <a:rPr lang="en-US" baseline="0" dirty="0"/>
                        <a:t>&lt; </a:t>
                      </a:r>
                      <a:r>
                        <a:rPr lang="ru-RU" baseline="0" dirty="0"/>
                        <a:t>или </a:t>
                      </a:r>
                      <a:r>
                        <a:rPr lang="en-US" baseline="0" dirty="0"/>
                        <a:t>&gt; </a:t>
                      </a:r>
                      <a:r>
                        <a:rPr lang="ru-RU" baseline="0" dirty="0" err="1"/>
                        <a:t>средн</a:t>
                      </a:r>
                      <a:r>
                        <a:rPr lang="ru-RU" baseline="0" dirty="0"/>
                        <a:t>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3-</a:t>
                      </a:r>
                      <a:r>
                        <a:rPr lang="ru-RU" dirty="0" err="1"/>
                        <a:t>польн</a:t>
                      </a:r>
                      <a:r>
                        <a:rPr lang="ru-RU" dirty="0"/>
                        <a:t>. 3</a:t>
                      </a:r>
                      <a:r>
                        <a:rPr lang="en-US" dirty="0"/>
                        <a:t>D-CRT</a:t>
                      </a:r>
                      <a:r>
                        <a:rPr lang="ru-RU" dirty="0"/>
                        <a:t> </a:t>
                      </a:r>
                      <a:r>
                        <a:rPr lang="en-US" dirty="0"/>
                        <a:t>  </a:t>
                      </a:r>
                      <a:r>
                        <a:rPr lang="ru-RU" b="1" dirty="0"/>
                        <a:t>лучше</a:t>
                      </a:r>
                    </a:p>
                    <a:p>
                      <a:r>
                        <a:rPr lang="ru-RU" dirty="0"/>
                        <a:t>7</a:t>
                      </a:r>
                      <a:r>
                        <a:rPr lang="en-US" dirty="0"/>
                        <a:t>-</a:t>
                      </a:r>
                      <a:r>
                        <a:rPr lang="ru-RU" dirty="0" err="1"/>
                        <a:t>польн</a:t>
                      </a:r>
                      <a:r>
                        <a:rPr lang="ru-RU" dirty="0"/>
                        <a:t> </a:t>
                      </a:r>
                      <a:r>
                        <a:rPr lang="en-US" dirty="0"/>
                        <a:t>IMRT        </a:t>
                      </a:r>
                      <a:r>
                        <a:rPr lang="ru-RU" dirty="0"/>
                        <a:t>хуже</a:t>
                      </a:r>
                      <a:endParaRPr lang="en-US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&gt;</a:t>
                      </a:r>
                      <a:r>
                        <a:rPr lang="ru-RU" baseline="0" dirty="0" err="1"/>
                        <a:t>средн.смещ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иц</a:t>
                      </a:r>
                      <a:r>
                        <a:rPr lang="ru-RU" baseline="0" dirty="0"/>
                        <a:t> </a:t>
                      </a:r>
                      <a:r>
                        <a:rPr lang="en-US" baseline="0" dirty="0"/>
                        <a:t>  </a:t>
                      </a:r>
                      <a:r>
                        <a:rPr lang="ru-RU" b="1" dirty="0"/>
                        <a:t>лучше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&lt;</a:t>
                      </a:r>
                      <a:r>
                        <a:rPr lang="ru-RU" baseline="0" dirty="0" err="1"/>
                        <a:t>средн.смещ</a:t>
                      </a:r>
                      <a:r>
                        <a:rPr lang="ru-RU" baseline="0" dirty="0"/>
                        <a:t> </a:t>
                      </a:r>
                      <a:r>
                        <a:rPr lang="ru-RU" baseline="0" dirty="0" err="1"/>
                        <a:t>иц</a:t>
                      </a:r>
                      <a:r>
                        <a:rPr lang="ru-RU" baseline="0" dirty="0"/>
                        <a:t>    </a:t>
                      </a:r>
                      <a:r>
                        <a:rPr lang="ru-RU" dirty="0"/>
                        <a:t>хуже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528" y="148478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Engels </a:t>
            </a:r>
            <a:r>
              <a:rPr lang="en-US" dirty="0" err="1"/>
              <a:t>ea</a:t>
            </a:r>
            <a:r>
              <a:rPr lang="en-US" dirty="0"/>
              <a:t>, 2008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3717032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Marcello ea,2018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738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Парадокс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1268760"/>
            <a:ext cx="86409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Благодаря высокому градиенту дозы на границе мишени, </a:t>
            </a:r>
            <a:r>
              <a:rPr lang="en-US" sz="3200" dirty="0"/>
              <a:t>SBRT </a:t>
            </a:r>
            <a:r>
              <a:rPr lang="ru-RU" sz="3200" dirty="0"/>
              <a:t>кажется </a:t>
            </a:r>
            <a:r>
              <a:rPr lang="ru-RU" sz="3200" b="1" dirty="0"/>
              <a:t>наиболее оправданной </a:t>
            </a:r>
            <a:r>
              <a:rPr lang="ru-RU" sz="3200" dirty="0"/>
              <a:t>именно</a:t>
            </a:r>
            <a:r>
              <a:rPr lang="ru-RU" sz="3200" b="1" dirty="0"/>
              <a:t> </a:t>
            </a:r>
            <a:r>
              <a:rPr lang="ru-RU" sz="3200" dirty="0"/>
              <a:t>при близком расположении мишени и органа риска , но она же и </a:t>
            </a:r>
            <a:r>
              <a:rPr lang="ru-RU" sz="3200" b="1" dirty="0"/>
              <a:t>наиболее опасна </a:t>
            </a:r>
            <a:r>
              <a:rPr lang="ru-RU" sz="3200" dirty="0"/>
              <a:t>при непосредственном контакте с ним - в особенности с </a:t>
            </a:r>
            <a:r>
              <a:rPr lang="en-US" sz="3200" dirty="0"/>
              <a:t>OAR</a:t>
            </a:r>
            <a:r>
              <a:rPr lang="ru-RU" sz="3200" dirty="0"/>
              <a:t>, сформированном, как «последовательная» структура: полый орган, спинной мозг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03648" y="5445773"/>
            <a:ext cx="6768752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Полное прорастание опухоли в полый орган –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наиболее очевидное ограничение для </a:t>
            </a:r>
            <a:r>
              <a:rPr lang="en-US" sz="2400" dirty="0">
                <a:solidFill>
                  <a:srgbClr val="FF0000"/>
                </a:solidFill>
              </a:rPr>
              <a:t>SBRT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84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188639"/>
            <a:ext cx="8229600" cy="1032403"/>
          </a:xfrm>
        </p:spPr>
        <p:txBody>
          <a:bodyPr>
            <a:normAutofit fontScale="90000"/>
          </a:bodyPr>
          <a:lstStyle/>
          <a:p>
            <a:r>
              <a:rPr lang="ru-RU" dirty="0"/>
              <a:t>Купирование рисков </a:t>
            </a:r>
            <a:r>
              <a:rPr lang="en-US" dirty="0"/>
              <a:t>SBRT</a:t>
            </a:r>
            <a:r>
              <a:rPr lang="ru-RU" dirty="0"/>
              <a:t>:</a:t>
            </a:r>
            <a:br>
              <a:rPr lang="ru-RU" dirty="0"/>
            </a:br>
            <a:r>
              <a:rPr lang="ru-RU" sz="4000" dirty="0"/>
              <a:t>концепция </a:t>
            </a:r>
            <a:r>
              <a:rPr lang="en-US" sz="4000" dirty="0"/>
              <a:t>SIP </a:t>
            </a:r>
            <a:endParaRPr lang="ru-RU" sz="4000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928" y="2420888"/>
            <a:ext cx="6228456" cy="2448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1043"/>
            <a:ext cx="2927350" cy="21971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3103690" y="1221043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Brunner T. </a:t>
            </a:r>
            <a:r>
              <a:rPr lang="en-US" dirty="0" err="1"/>
              <a:t>e.a</a:t>
            </a:r>
            <a:r>
              <a:rPr lang="en-US" dirty="0"/>
              <a:t>., Simultaneous integrated protection A new concept for high-precision radiation therapy. </a:t>
            </a:r>
            <a:r>
              <a:rPr lang="ru-RU" dirty="0" err="1"/>
              <a:t>Strahlenther</a:t>
            </a:r>
            <a:r>
              <a:rPr lang="ru-RU" dirty="0"/>
              <a:t> </a:t>
            </a:r>
            <a:r>
              <a:rPr lang="ru-RU" dirty="0" err="1"/>
              <a:t>Onkol</a:t>
            </a:r>
            <a:r>
              <a:rPr lang="ru-RU" dirty="0"/>
              <a:t> (2016) 192:886–894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86000" y="4869160"/>
            <a:ext cx="6912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SIP</a:t>
            </a:r>
            <a:r>
              <a:rPr lang="ru-RU" sz="2400" dirty="0"/>
              <a:t>-концепция: формирование зоны «симультанно интегрированной защиты» (на </a:t>
            </a:r>
            <a:r>
              <a:rPr lang="ru-RU" sz="2400" b="1" dirty="0"/>
              <a:t>с</a:t>
            </a:r>
            <a:r>
              <a:rPr lang="ru-RU" sz="2400" dirty="0"/>
              <a:t> -розовый) </a:t>
            </a:r>
          </a:p>
          <a:p>
            <a:r>
              <a:rPr lang="ru-RU" sz="2400" dirty="0"/>
              <a:t>в области перекреста </a:t>
            </a:r>
            <a:r>
              <a:rPr lang="en-US" sz="2400" dirty="0"/>
              <a:t>PTV</a:t>
            </a:r>
            <a:r>
              <a:rPr lang="ru-RU" sz="2400" dirty="0"/>
              <a:t> (на </a:t>
            </a:r>
            <a:r>
              <a:rPr lang="ru-RU" sz="2400" b="1" dirty="0"/>
              <a:t>а</a:t>
            </a:r>
            <a:r>
              <a:rPr lang="ru-RU" sz="2400" dirty="0"/>
              <a:t> -розовый) </a:t>
            </a:r>
          </a:p>
          <a:p>
            <a:r>
              <a:rPr lang="ru-RU" sz="2400" dirty="0"/>
              <a:t>и </a:t>
            </a:r>
            <a:r>
              <a:rPr lang="en-US" sz="2400" dirty="0"/>
              <a:t>PRV </a:t>
            </a:r>
            <a:r>
              <a:rPr lang="ru-RU" sz="2400" dirty="0"/>
              <a:t>(на </a:t>
            </a:r>
            <a:r>
              <a:rPr lang="ru-RU" sz="2400" b="1" dirty="0"/>
              <a:t>а</a:t>
            </a:r>
            <a:r>
              <a:rPr lang="ru-RU" sz="2400" dirty="0"/>
              <a:t> –зеленый) </a:t>
            </a:r>
          </a:p>
        </p:txBody>
      </p:sp>
    </p:spTree>
    <p:extLst>
      <p:ext uri="{BB962C8B-B14F-4D97-AF65-F5344CB8AC3E}">
        <p14:creationId xmlns:p14="http://schemas.microsoft.com/office/powerpoint/2010/main" val="223679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dirty="0"/>
              <a:t>Купирование рисков </a:t>
            </a:r>
            <a:r>
              <a:rPr lang="en-US" dirty="0"/>
              <a:t>SBRT</a:t>
            </a:r>
            <a:r>
              <a:rPr lang="ru-RU" dirty="0"/>
              <a:t>:</a:t>
            </a:r>
            <a:br>
              <a:rPr lang="ru-RU" dirty="0"/>
            </a:br>
            <a:r>
              <a:rPr lang="ru-RU" sz="3100" dirty="0"/>
              <a:t>«оптимизация» предписанных </a:t>
            </a:r>
            <a:r>
              <a:rPr lang="ru-RU" sz="3100" dirty="0" err="1"/>
              <a:t>дозо</a:t>
            </a:r>
            <a:r>
              <a:rPr lang="ru-RU" sz="3100" dirty="0"/>
              <a:t>-объемных параметров в зависимости от «сложности» ситуации</a:t>
            </a: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7881567"/>
              </p:ext>
            </p:extLst>
          </p:nvPr>
        </p:nvGraphicFramePr>
        <p:xfrm>
          <a:off x="467544" y="2780928"/>
          <a:ext cx="8229600" cy="170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Локализация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/>
                        <a:t>Солитарный</a:t>
                      </a:r>
                      <a:r>
                        <a:rPr lang="ru-RU" sz="2000" dirty="0"/>
                        <a:t> очаг в ГМ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Очаг в легком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Спинальный очаг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Рекомендуемое </a:t>
                      </a:r>
                      <a:r>
                        <a:rPr lang="ru-RU" sz="2000" b="1" dirty="0"/>
                        <a:t>оптимальное</a:t>
                      </a:r>
                      <a:r>
                        <a:rPr lang="ru-RU" sz="2000" dirty="0"/>
                        <a:t> покрытие </a:t>
                      </a:r>
                      <a:r>
                        <a:rPr lang="en-US" sz="2000" dirty="0"/>
                        <a:t>PTV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95%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80-85%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39752" y="4725144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Wilke L.,  </a:t>
            </a:r>
            <a:r>
              <a:rPr lang="en-US" dirty="0" err="1"/>
              <a:t>Andratschke</a:t>
            </a:r>
            <a:r>
              <a:rPr lang="en-US" dirty="0"/>
              <a:t> N.,  </a:t>
            </a:r>
            <a:r>
              <a:rPr lang="en-US" dirty="0" err="1"/>
              <a:t>Blanck</a:t>
            </a:r>
            <a:r>
              <a:rPr lang="en-US" dirty="0"/>
              <a:t> O. </a:t>
            </a:r>
            <a:r>
              <a:rPr lang="en-US" dirty="0" err="1"/>
              <a:t>e.a</a:t>
            </a:r>
            <a:r>
              <a:rPr lang="en-US" dirty="0"/>
              <a:t>. </a:t>
            </a:r>
            <a:endParaRPr lang="ru-RU" dirty="0"/>
          </a:p>
          <a:p>
            <a:r>
              <a:rPr lang="en-US" b="1" dirty="0"/>
              <a:t>ICRU report 91 on prescribing, recording, and reporting of stereotactic treatments with small photon beams</a:t>
            </a:r>
            <a:r>
              <a:rPr lang="en-US" dirty="0"/>
              <a:t>. Statement from the DEGRO/DGMP working group stereotactic radiotherapy and radiosurgery.  </a:t>
            </a:r>
            <a:endParaRPr lang="ru-RU" dirty="0"/>
          </a:p>
          <a:p>
            <a:r>
              <a:rPr lang="en-US" dirty="0" err="1"/>
              <a:t>Strahlenther</a:t>
            </a:r>
            <a:r>
              <a:rPr lang="en-US" dirty="0"/>
              <a:t> </a:t>
            </a:r>
            <a:r>
              <a:rPr lang="en-US" dirty="0" err="1"/>
              <a:t>Onkol</a:t>
            </a:r>
            <a:r>
              <a:rPr lang="en-US" dirty="0"/>
              <a:t> (2019) 195:193–198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035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144463"/>
            <a:ext cx="9144000" cy="1214438"/>
          </a:xfrm>
        </p:spPr>
        <p:txBody>
          <a:bodyPr lIns="90000" tIns="46800" rIns="90000" bIns="46800"/>
          <a:lstStyle/>
          <a:p>
            <a:pPr defTabSz="449263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600" b="1"/>
              <a:t>Фракционированное vs. однократное воздействие</a:t>
            </a:r>
            <a:r>
              <a:rPr lang="ru-RU" altLang="ru-RU" sz="2800" b="1"/>
              <a:t>: усреднение эффектов</a:t>
            </a: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69374" y="5437666"/>
            <a:ext cx="90011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</a:pPr>
            <a:r>
              <a:rPr lang="ru-RU" altLang="ru-RU" sz="2000" dirty="0">
                <a:ea typeface="宋体" pitchFamily="2" charset="-122"/>
              </a:rPr>
              <a:t>Чем меньше величина терапевтического интервала, тем выше разброс эффектов при </a:t>
            </a:r>
            <a:r>
              <a:rPr lang="ru-RU" altLang="ru-RU" sz="2000" b="1" dirty="0">
                <a:ea typeface="宋体" pitchFamily="2" charset="-122"/>
              </a:rPr>
              <a:t>однократном</a:t>
            </a:r>
            <a:r>
              <a:rPr lang="ru-RU" altLang="ru-RU" sz="2000" dirty="0">
                <a:ea typeface="宋体" pitchFamily="2" charset="-122"/>
              </a:rPr>
              <a:t> облучении (больше случаев «все» или «ничего»), т. е. - </a:t>
            </a:r>
            <a:r>
              <a:rPr lang="ru-RU" altLang="ru-RU" sz="2000" b="1" dirty="0">
                <a:ea typeface="宋体" pitchFamily="2" charset="-122"/>
              </a:rPr>
              <a:t>ниже предсказуемость результатов воздействия</a:t>
            </a:r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0" y="863600"/>
            <a:ext cx="1671638" cy="241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</a:pPr>
            <a:r>
              <a:rPr lang="ru-RU" altLang="ru-RU" sz="1600" b="1">
                <a:ea typeface="宋体" pitchFamily="2" charset="-122"/>
              </a:rPr>
              <a:t>Колебания уровня эффекта, связанные с колебаниями радиочувств. опухоли и нормальных тканей</a:t>
            </a:r>
          </a:p>
        </p:txBody>
      </p:sp>
      <p:sp>
        <p:nvSpPr>
          <p:cNvPr id="27653" name="Line 4"/>
          <p:cNvSpPr>
            <a:spLocks noChangeShapeType="1"/>
          </p:cNvSpPr>
          <p:nvPr/>
        </p:nvSpPr>
        <p:spPr bwMode="auto">
          <a:xfrm flipV="1">
            <a:off x="1439863" y="1792288"/>
            <a:ext cx="720725" cy="87312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54" name="Line 5"/>
          <p:cNvSpPr>
            <a:spLocks noChangeShapeType="1"/>
          </p:cNvSpPr>
          <p:nvPr/>
        </p:nvSpPr>
        <p:spPr bwMode="auto">
          <a:xfrm>
            <a:off x="1439863" y="1944688"/>
            <a:ext cx="647700" cy="215900"/>
          </a:xfrm>
          <a:prstGeom prst="line">
            <a:avLst/>
          </a:prstGeom>
          <a:noFill/>
          <a:ln w="936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27655" name="Group 6"/>
          <p:cNvGrpSpPr>
            <a:grpSpLocks/>
          </p:cNvGrpSpPr>
          <p:nvPr/>
        </p:nvGrpSpPr>
        <p:grpSpPr bwMode="auto">
          <a:xfrm>
            <a:off x="2046288" y="1152525"/>
            <a:ext cx="7035800" cy="4275138"/>
            <a:chOff x="1289" y="726"/>
            <a:chExt cx="4432" cy="2693"/>
          </a:xfrm>
        </p:grpSpPr>
        <p:sp>
          <p:nvSpPr>
            <p:cNvPr id="27656" name="AutoShape 7"/>
            <p:cNvSpPr>
              <a:spLocks noChangeArrowheads="1"/>
            </p:cNvSpPr>
            <p:nvPr/>
          </p:nvSpPr>
          <p:spPr bwMode="auto">
            <a:xfrm>
              <a:off x="1289" y="726"/>
              <a:ext cx="4432" cy="2693"/>
            </a:xfrm>
            <a:prstGeom prst="roundRect">
              <a:avLst>
                <a:gd name="adj" fmla="val 3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57" name="Freeform 8"/>
            <p:cNvSpPr>
              <a:spLocks noChangeArrowheads="1"/>
            </p:cNvSpPr>
            <p:nvPr/>
          </p:nvSpPr>
          <p:spPr bwMode="auto">
            <a:xfrm>
              <a:off x="1376" y="987"/>
              <a:ext cx="1474" cy="344"/>
            </a:xfrm>
            <a:custGeom>
              <a:avLst/>
              <a:gdLst>
                <a:gd name="T0" fmla="*/ 0 w 4140"/>
                <a:gd name="T1" fmla="*/ 0 h 720"/>
                <a:gd name="T2" fmla="*/ 0 w 4140"/>
                <a:gd name="T3" fmla="*/ 0 h 720"/>
                <a:gd name="T4" fmla="*/ 0 w 4140"/>
                <a:gd name="T5" fmla="*/ 0 h 720"/>
                <a:gd name="T6" fmla="*/ 0 w 4140"/>
                <a:gd name="T7" fmla="*/ 0 h 720"/>
                <a:gd name="T8" fmla="*/ 0 w 4140"/>
                <a:gd name="T9" fmla="*/ 0 h 720"/>
                <a:gd name="T10" fmla="*/ 0 w 4140"/>
                <a:gd name="T11" fmla="*/ 0 h 720"/>
                <a:gd name="T12" fmla="*/ 0 w 4140"/>
                <a:gd name="T13" fmla="*/ 0 h 720"/>
                <a:gd name="T14" fmla="*/ 0 w 4140"/>
                <a:gd name="T15" fmla="*/ 0 h 720"/>
                <a:gd name="T16" fmla="*/ 0 w 4140"/>
                <a:gd name="T17" fmla="*/ 0 h 720"/>
                <a:gd name="T18" fmla="*/ 0 w 4140"/>
                <a:gd name="T19" fmla="*/ 0 h 720"/>
                <a:gd name="T20" fmla="*/ 0 w 4140"/>
                <a:gd name="T21" fmla="*/ 0 h 720"/>
                <a:gd name="T22" fmla="*/ 0 w 4140"/>
                <a:gd name="T23" fmla="*/ 0 h 720"/>
                <a:gd name="T24" fmla="*/ 0 w 4140"/>
                <a:gd name="T25" fmla="*/ 0 h 720"/>
                <a:gd name="T26" fmla="*/ 0 w 4140"/>
                <a:gd name="T27" fmla="*/ 0 h 720"/>
                <a:gd name="T28" fmla="*/ 0 w 4140"/>
                <a:gd name="T29" fmla="*/ 0 h 720"/>
                <a:gd name="T30" fmla="*/ 0 w 4140"/>
                <a:gd name="T31" fmla="*/ 0 h 720"/>
                <a:gd name="T32" fmla="*/ 0 w 4140"/>
                <a:gd name="T33" fmla="*/ 0 h 720"/>
                <a:gd name="T34" fmla="*/ 0 w 4140"/>
                <a:gd name="T35" fmla="*/ 0 h 720"/>
                <a:gd name="T36" fmla="*/ 0 w 4140"/>
                <a:gd name="T37" fmla="*/ 0 h 720"/>
                <a:gd name="T38" fmla="*/ 0 w 4140"/>
                <a:gd name="T39" fmla="*/ 0 h 72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140"/>
                <a:gd name="T61" fmla="*/ 0 h 720"/>
                <a:gd name="T62" fmla="*/ 4140 w 4140"/>
                <a:gd name="T63" fmla="*/ 720 h 72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140" h="720">
                  <a:moveTo>
                    <a:pt x="0" y="450"/>
                  </a:moveTo>
                  <a:cubicBezTo>
                    <a:pt x="60" y="300"/>
                    <a:pt x="120" y="150"/>
                    <a:pt x="180" y="90"/>
                  </a:cubicBezTo>
                  <a:cubicBezTo>
                    <a:pt x="240" y="30"/>
                    <a:pt x="300" y="30"/>
                    <a:pt x="360" y="90"/>
                  </a:cubicBezTo>
                  <a:cubicBezTo>
                    <a:pt x="420" y="150"/>
                    <a:pt x="480" y="360"/>
                    <a:pt x="540" y="450"/>
                  </a:cubicBezTo>
                  <a:cubicBezTo>
                    <a:pt x="600" y="540"/>
                    <a:pt x="660" y="690"/>
                    <a:pt x="720" y="630"/>
                  </a:cubicBezTo>
                  <a:cubicBezTo>
                    <a:pt x="780" y="570"/>
                    <a:pt x="840" y="180"/>
                    <a:pt x="900" y="90"/>
                  </a:cubicBezTo>
                  <a:cubicBezTo>
                    <a:pt x="960" y="0"/>
                    <a:pt x="1020" y="30"/>
                    <a:pt x="1080" y="90"/>
                  </a:cubicBezTo>
                  <a:cubicBezTo>
                    <a:pt x="1140" y="150"/>
                    <a:pt x="1200" y="360"/>
                    <a:pt x="1260" y="450"/>
                  </a:cubicBezTo>
                  <a:cubicBezTo>
                    <a:pt x="1320" y="540"/>
                    <a:pt x="1380" y="690"/>
                    <a:pt x="1440" y="630"/>
                  </a:cubicBezTo>
                  <a:cubicBezTo>
                    <a:pt x="1500" y="570"/>
                    <a:pt x="1560" y="90"/>
                    <a:pt x="1620" y="90"/>
                  </a:cubicBezTo>
                  <a:cubicBezTo>
                    <a:pt x="1680" y="90"/>
                    <a:pt x="1710" y="570"/>
                    <a:pt x="1800" y="630"/>
                  </a:cubicBezTo>
                  <a:cubicBezTo>
                    <a:pt x="1890" y="690"/>
                    <a:pt x="2070" y="540"/>
                    <a:pt x="2160" y="450"/>
                  </a:cubicBezTo>
                  <a:cubicBezTo>
                    <a:pt x="2250" y="360"/>
                    <a:pt x="2250" y="120"/>
                    <a:pt x="2340" y="90"/>
                  </a:cubicBezTo>
                  <a:cubicBezTo>
                    <a:pt x="2430" y="60"/>
                    <a:pt x="2610" y="180"/>
                    <a:pt x="2700" y="270"/>
                  </a:cubicBezTo>
                  <a:cubicBezTo>
                    <a:pt x="2790" y="360"/>
                    <a:pt x="2790" y="570"/>
                    <a:pt x="2880" y="630"/>
                  </a:cubicBezTo>
                  <a:cubicBezTo>
                    <a:pt x="2970" y="690"/>
                    <a:pt x="3150" y="720"/>
                    <a:pt x="3240" y="630"/>
                  </a:cubicBezTo>
                  <a:cubicBezTo>
                    <a:pt x="3330" y="540"/>
                    <a:pt x="3330" y="180"/>
                    <a:pt x="3420" y="90"/>
                  </a:cubicBezTo>
                  <a:cubicBezTo>
                    <a:pt x="3510" y="0"/>
                    <a:pt x="3690" y="0"/>
                    <a:pt x="3780" y="90"/>
                  </a:cubicBezTo>
                  <a:cubicBezTo>
                    <a:pt x="3870" y="180"/>
                    <a:pt x="3900" y="540"/>
                    <a:pt x="3960" y="630"/>
                  </a:cubicBezTo>
                  <a:cubicBezTo>
                    <a:pt x="4020" y="720"/>
                    <a:pt x="4080" y="675"/>
                    <a:pt x="4140" y="630"/>
                  </a:cubicBezTo>
                </a:path>
              </a:pathLst>
            </a:custGeom>
            <a:noFill/>
            <a:ln w="19080" cap="sq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58" name="Freeform 9"/>
            <p:cNvSpPr>
              <a:spLocks noChangeArrowheads="1"/>
            </p:cNvSpPr>
            <p:nvPr/>
          </p:nvSpPr>
          <p:spPr bwMode="auto">
            <a:xfrm>
              <a:off x="1376" y="1161"/>
              <a:ext cx="1474" cy="343"/>
            </a:xfrm>
            <a:custGeom>
              <a:avLst/>
              <a:gdLst>
                <a:gd name="T0" fmla="*/ 0 w 4140"/>
                <a:gd name="T1" fmla="*/ 0 h 720"/>
                <a:gd name="T2" fmla="*/ 0 w 4140"/>
                <a:gd name="T3" fmla="*/ 0 h 720"/>
                <a:gd name="T4" fmla="*/ 0 w 4140"/>
                <a:gd name="T5" fmla="*/ 0 h 720"/>
                <a:gd name="T6" fmla="*/ 0 w 4140"/>
                <a:gd name="T7" fmla="*/ 0 h 720"/>
                <a:gd name="T8" fmla="*/ 0 w 4140"/>
                <a:gd name="T9" fmla="*/ 0 h 720"/>
                <a:gd name="T10" fmla="*/ 0 w 4140"/>
                <a:gd name="T11" fmla="*/ 0 h 720"/>
                <a:gd name="T12" fmla="*/ 0 w 4140"/>
                <a:gd name="T13" fmla="*/ 0 h 720"/>
                <a:gd name="T14" fmla="*/ 0 w 4140"/>
                <a:gd name="T15" fmla="*/ 0 h 720"/>
                <a:gd name="T16" fmla="*/ 0 w 4140"/>
                <a:gd name="T17" fmla="*/ 0 h 720"/>
                <a:gd name="T18" fmla="*/ 0 w 4140"/>
                <a:gd name="T19" fmla="*/ 0 h 720"/>
                <a:gd name="T20" fmla="*/ 0 w 4140"/>
                <a:gd name="T21" fmla="*/ 0 h 720"/>
                <a:gd name="T22" fmla="*/ 0 w 4140"/>
                <a:gd name="T23" fmla="*/ 0 h 720"/>
                <a:gd name="T24" fmla="*/ 0 w 4140"/>
                <a:gd name="T25" fmla="*/ 0 h 720"/>
                <a:gd name="T26" fmla="*/ 0 w 4140"/>
                <a:gd name="T27" fmla="*/ 0 h 720"/>
                <a:gd name="T28" fmla="*/ 0 w 4140"/>
                <a:gd name="T29" fmla="*/ 0 h 720"/>
                <a:gd name="T30" fmla="*/ 0 w 4140"/>
                <a:gd name="T31" fmla="*/ 0 h 720"/>
                <a:gd name="T32" fmla="*/ 0 w 4140"/>
                <a:gd name="T33" fmla="*/ 0 h 720"/>
                <a:gd name="T34" fmla="*/ 0 w 4140"/>
                <a:gd name="T35" fmla="*/ 0 h 720"/>
                <a:gd name="T36" fmla="*/ 0 w 4140"/>
                <a:gd name="T37" fmla="*/ 0 h 720"/>
                <a:gd name="T38" fmla="*/ 0 w 4140"/>
                <a:gd name="T39" fmla="*/ 0 h 72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140"/>
                <a:gd name="T61" fmla="*/ 0 h 720"/>
                <a:gd name="T62" fmla="*/ 4140 w 4140"/>
                <a:gd name="T63" fmla="*/ 720 h 72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140" h="720">
                  <a:moveTo>
                    <a:pt x="0" y="450"/>
                  </a:moveTo>
                  <a:cubicBezTo>
                    <a:pt x="60" y="300"/>
                    <a:pt x="120" y="150"/>
                    <a:pt x="180" y="90"/>
                  </a:cubicBezTo>
                  <a:cubicBezTo>
                    <a:pt x="240" y="30"/>
                    <a:pt x="300" y="30"/>
                    <a:pt x="360" y="90"/>
                  </a:cubicBezTo>
                  <a:cubicBezTo>
                    <a:pt x="420" y="150"/>
                    <a:pt x="480" y="360"/>
                    <a:pt x="540" y="450"/>
                  </a:cubicBezTo>
                  <a:cubicBezTo>
                    <a:pt x="600" y="540"/>
                    <a:pt x="660" y="690"/>
                    <a:pt x="720" y="630"/>
                  </a:cubicBezTo>
                  <a:cubicBezTo>
                    <a:pt x="780" y="570"/>
                    <a:pt x="840" y="180"/>
                    <a:pt x="900" y="90"/>
                  </a:cubicBezTo>
                  <a:cubicBezTo>
                    <a:pt x="960" y="0"/>
                    <a:pt x="1020" y="30"/>
                    <a:pt x="1080" y="90"/>
                  </a:cubicBezTo>
                  <a:cubicBezTo>
                    <a:pt x="1140" y="150"/>
                    <a:pt x="1200" y="360"/>
                    <a:pt x="1260" y="450"/>
                  </a:cubicBezTo>
                  <a:cubicBezTo>
                    <a:pt x="1320" y="540"/>
                    <a:pt x="1380" y="690"/>
                    <a:pt x="1440" y="630"/>
                  </a:cubicBezTo>
                  <a:cubicBezTo>
                    <a:pt x="1500" y="570"/>
                    <a:pt x="1560" y="90"/>
                    <a:pt x="1620" y="90"/>
                  </a:cubicBezTo>
                  <a:cubicBezTo>
                    <a:pt x="1680" y="90"/>
                    <a:pt x="1710" y="570"/>
                    <a:pt x="1800" y="630"/>
                  </a:cubicBezTo>
                  <a:cubicBezTo>
                    <a:pt x="1890" y="690"/>
                    <a:pt x="2070" y="540"/>
                    <a:pt x="2160" y="450"/>
                  </a:cubicBezTo>
                  <a:cubicBezTo>
                    <a:pt x="2250" y="360"/>
                    <a:pt x="2250" y="120"/>
                    <a:pt x="2340" y="90"/>
                  </a:cubicBezTo>
                  <a:cubicBezTo>
                    <a:pt x="2430" y="60"/>
                    <a:pt x="2610" y="180"/>
                    <a:pt x="2700" y="270"/>
                  </a:cubicBezTo>
                  <a:cubicBezTo>
                    <a:pt x="2790" y="360"/>
                    <a:pt x="2790" y="570"/>
                    <a:pt x="2880" y="630"/>
                  </a:cubicBezTo>
                  <a:cubicBezTo>
                    <a:pt x="2970" y="690"/>
                    <a:pt x="3150" y="720"/>
                    <a:pt x="3240" y="630"/>
                  </a:cubicBezTo>
                  <a:cubicBezTo>
                    <a:pt x="3330" y="540"/>
                    <a:pt x="3330" y="180"/>
                    <a:pt x="3420" y="90"/>
                  </a:cubicBezTo>
                  <a:cubicBezTo>
                    <a:pt x="3510" y="0"/>
                    <a:pt x="3690" y="0"/>
                    <a:pt x="3780" y="90"/>
                  </a:cubicBezTo>
                  <a:cubicBezTo>
                    <a:pt x="3870" y="180"/>
                    <a:pt x="3900" y="540"/>
                    <a:pt x="3960" y="630"/>
                  </a:cubicBezTo>
                  <a:cubicBezTo>
                    <a:pt x="4020" y="720"/>
                    <a:pt x="4080" y="675"/>
                    <a:pt x="4140" y="630"/>
                  </a:cubicBezTo>
                </a:path>
              </a:pathLst>
            </a:custGeom>
            <a:noFill/>
            <a:ln w="19080" cap="sq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59" name="Freeform 10"/>
            <p:cNvSpPr>
              <a:spLocks noChangeArrowheads="1"/>
            </p:cNvSpPr>
            <p:nvPr/>
          </p:nvSpPr>
          <p:spPr bwMode="auto">
            <a:xfrm>
              <a:off x="3638" y="987"/>
              <a:ext cx="431" cy="389"/>
            </a:xfrm>
            <a:custGeom>
              <a:avLst/>
              <a:gdLst>
                <a:gd name="T0" fmla="*/ 0 w 900"/>
                <a:gd name="T1" fmla="*/ 0 h 810"/>
                <a:gd name="T2" fmla="*/ 0 w 900"/>
                <a:gd name="T3" fmla="*/ 0 h 810"/>
                <a:gd name="T4" fmla="*/ 0 w 900"/>
                <a:gd name="T5" fmla="*/ 0 h 810"/>
                <a:gd name="T6" fmla="*/ 0 w 900"/>
                <a:gd name="T7" fmla="*/ 0 h 810"/>
                <a:gd name="T8" fmla="*/ 0 w 900"/>
                <a:gd name="T9" fmla="*/ 0 h 810"/>
                <a:gd name="T10" fmla="*/ 0 w 900"/>
                <a:gd name="T11" fmla="*/ 0 h 8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00"/>
                <a:gd name="T19" fmla="*/ 0 h 810"/>
                <a:gd name="T20" fmla="*/ 900 w 900"/>
                <a:gd name="T21" fmla="*/ 810 h 8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00" h="810">
                  <a:moveTo>
                    <a:pt x="0" y="570"/>
                  </a:moveTo>
                  <a:cubicBezTo>
                    <a:pt x="60" y="435"/>
                    <a:pt x="120" y="300"/>
                    <a:pt x="180" y="210"/>
                  </a:cubicBezTo>
                  <a:cubicBezTo>
                    <a:pt x="240" y="120"/>
                    <a:pt x="300" y="0"/>
                    <a:pt x="360" y="30"/>
                  </a:cubicBezTo>
                  <a:cubicBezTo>
                    <a:pt x="420" y="60"/>
                    <a:pt x="480" y="270"/>
                    <a:pt x="540" y="390"/>
                  </a:cubicBezTo>
                  <a:cubicBezTo>
                    <a:pt x="600" y="510"/>
                    <a:pt x="660" y="690"/>
                    <a:pt x="720" y="750"/>
                  </a:cubicBezTo>
                  <a:cubicBezTo>
                    <a:pt x="780" y="810"/>
                    <a:pt x="870" y="750"/>
                    <a:pt x="900" y="750"/>
                  </a:cubicBezTo>
                </a:path>
              </a:pathLst>
            </a:custGeom>
            <a:noFill/>
            <a:ln w="19080" cap="sq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60" name="Freeform 11"/>
            <p:cNvSpPr>
              <a:spLocks noChangeArrowheads="1"/>
            </p:cNvSpPr>
            <p:nvPr/>
          </p:nvSpPr>
          <p:spPr bwMode="auto">
            <a:xfrm>
              <a:off x="3638" y="1161"/>
              <a:ext cx="431" cy="388"/>
            </a:xfrm>
            <a:custGeom>
              <a:avLst/>
              <a:gdLst>
                <a:gd name="T0" fmla="*/ 0 w 900"/>
                <a:gd name="T1" fmla="*/ 0 h 810"/>
                <a:gd name="T2" fmla="*/ 0 w 900"/>
                <a:gd name="T3" fmla="*/ 0 h 810"/>
                <a:gd name="T4" fmla="*/ 0 w 900"/>
                <a:gd name="T5" fmla="*/ 0 h 810"/>
                <a:gd name="T6" fmla="*/ 0 w 900"/>
                <a:gd name="T7" fmla="*/ 0 h 810"/>
                <a:gd name="T8" fmla="*/ 0 w 900"/>
                <a:gd name="T9" fmla="*/ 0 h 810"/>
                <a:gd name="T10" fmla="*/ 0 w 900"/>
                <a:gd name="T11" fmla="*/ 0 h 8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00"/>
                <a:gd name="T19" fmla="*/ 0 h 810"/>
                <a:gd name="T20" fmla="*/ 900 w 900"/>
                <a:gd name="T21" fmla="*/ 810 h 8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00" h="810">
                  <a:moveTo>
                    <a:pt x="0" y="570"/>
                  </a:moveTo>
                  <a:cubicBezTo>
                    <a:pt x="60" y="435"/>
                    <a:pt x="120" y="300"/>
                    <a:pt x="180" y="210"/>
                  </a:cubicBezTo>
                  <a:cubicBezTo>
                    <a:pt x="240" y="120"/>
                    <a:pt x="300" y="0"/>
                    <a:pt x="360" y="30"/>
                  </a:cubicBezTo>
                  <a:cubicBezTo>
                    <a:pt x="420" y="60"/>
                    <a:pt x="480" y="270"/>
                    <a:pt x="540" y="390"/>
                  </a:cubicBezTo>
                  <a:cubicBezTo>
                    <a:pt x="600" y="510"/>
                    <a:pt x="660" y="690"/>
                    <a:pt x="720" y="750"/>
                  </a:cubicBezTo>
                  <a:cubicBezTo>
                    <a:pt x="780" y="810"/>
                    <a:pt x="870" y="750"/>
                    <a:pt x="900" y="750"/>
                  </a:cubicBezTo>
                </a:path>
              </a:pathLst>
            </a:custGeom>
            <a:noFill/>
            <a:ln w="19080" cap="sq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61" name="Freeform 12"/>
            <p:cNvSpPr>
              <a:spLocks noChangeArrowheads="1"/>
            </p:cNvSpPr>
            <p:nvPr/>
          </p:nvSpPr>
          <p:spPr bwMode="auto">
            <a:xfrm>
              <a:off x="4246" y="1161"/>
              <a:ext cx="344" cy="285"/>
            </a:xfrm>
            <a:custGeom>
              <a:avLst/>
              <a:gdLst>
                <a:gd name="T0" fmla="*/ 0 w 720"/>
                <a:gd name="T1" fmla="*/ 0 h 600"/>
                <a:gd name="T2" fmla="*/ 0 w 720"/>
                <a:gd name="T3" fmla="*/ 0 h 600"/>
                <a:gd name="T4" fmla="*/ 0 w 720"/>
                <a:gd name="T5" fmla="*/ 0 h 600"/>
                <a:gd name="T6" fmla="*/ 0 w 720"/>
                <a:gd name="T7" fmla="*/ 0 h 600"/>
                <a:gd name="T8" fmla="*/ 0 w 720"/>
                <a:gd name="T9" fmla="*/ 0 h 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0"/>
                <a:gd name="T16" fmla="*/ 0 h 600"/>
                <a:gd name="T17" fmla="*/ 720 w 720"/>
                <a:gd name="T18" fmla="*/ 600 h 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0" h="600">
                  <a:moveTo>
                    <a:pt x="0" y="180"/>
                  </a:moveTo>
                  <a:cubicBezTo>
                    <a:pt x="60" y="330"/>
                    <a:pt x="120" y="480"/>
                    <a:pt x="180" y="540"/>
                  </a:cubicBezTo>
                  <a:cubicBezTo>
                    <a:pt x="240" y="600"/>
                    <a:pt x="300" y="600"/>
                    <a:pt x="360" y="540"/>
                  </a:cubicBezTo>
                  <a:cubicBezTo>
                    <a:pt x="420" y="480"/>
                    <a:pt x="480" y="270"/>
                    <a:pt x="540" y="180"/>
                  </a:cubicBezTo>
                  <a:cubicBezTo>
                    <a:pt x="600" y="90"/>
                    <a:pt x="690" y="30"/>
                    <a:pt x="720" y="0"/>
                  </a:cubicBezTo>
                </a:path>
              </a:pathLst>
            </a:custGeom>
            <a:noFill/>
            <a:ln w="19080" cap="sq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62" name="Freeform 13"/>
            <p:cNvSpPr>
              <a:spLocks noChangeArrowheads="1"/>
            </p:cNvSpPr>
            <p:nvPr/>
          </p:nvSpPr>
          <p:spPr bwMode="auto">
            <a:xfrm>
              <a:off x="4246" y="1335"/>
              <a:ext cx="344" cy="286"/>
            </a:xfrm>
            <a:custGeom>
              <a:avLst/>
              <a:gdLst>
                <a:gd name="T0" fmla="*/ 0 w 720"/>
                <a:gd name="T1" fmla="*/ 0 h 600"/>
                <a:gd name="T2" fmla="*/ 0 w 720"/>
                <a:gd name="T3" fmla="*/ 0 h 600"/>
                <a:gd name="T4" fmla="*/ 0 w 720"/>
                <a:gd name="T5" fmla="*/ 0 h 600"/>
                <a:gd name="T6" fmla="*/ 0 w 720"/>
                <a:gd name="T7" fmla="*/ 0 h 600"/>
                <a:gd name="T8" fmla="*/ 0 w 720"/>
                <a:gd name="T9" fmla="*/ 0 h 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0"/>
                <a:gd name="T16" fmla="*/ 0 h 600"/>
                <a:gd name="T17" fmla="*/ 720 w 720"/>
                <a:gd name="T18" fmla="*/ 600 h 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0" h="600">
                  <a:moveTo>
                    <a:pt x="0" y="180"/>
                  </a:moveTo>
                  <a:cubicBezTo>
                    <a:pt x="60" y="330"/>
                    <a:pt x="120" y="480"/>
                    <a:pt x="180" y="540"/>
                  </a:cubicBezTo>
                  <a:cubicBezTo>
                    <a:pt x="240" y="600"/>
                    <a:pt x="300" y="600"/>
                    <a:pt x="360" y="540"/>
                  </a:cubicBezTo>
                  <a:cubicBezTo>
                    <a:pt x="420" y="480"/>
                    <a:pt x="480" y="270"/>
                    <a:pt x="540" y="180"/>
                  </a:cubicBezTo>
                  <a:cubicBezTo>
                    <a:pt x="600" y="90"/>
                    <a:pt x="690" y="30"/>
                    <a:pt x="720" y="0"/>
                  </a:cubicBezTo>
                </a:path>
              </a:pathLst>
            </a:custGeom>
            <a:noFill/>
            <a:ln w="19080" cap="sq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63" name="Freeform 14"/>
            <p:cNvSpPr>
              <a:spLocks noChangeArrowheads="1"/>
            </p:cNvSpPr>
            <p:nvPr/>
          </p:nvSpPr>
          <p:spPr bwMode="auto">
            <a:xfrm>
              <a:off x="4768" y="973"/>
              <a:ext cx="344" cy="271"/>
            </a:xfrm>
            <a:custGeom>
              <a:avLst/>
              <a:gdLst>
                <a:gd name="T0" fmla="*/ 0 w 720"/>
                <a:gd name="T1" fmla="*/ 0 h 570"/>
                <a:gd name="T2" fmla="*/ 0 w 720"/>
                <a:gd name="T3" fmla="*/ 0 h 570"/>
                <a:gd name="T4" fmla="*/ 0 w 720"/>
                <a:gd name="T5" fmla="*/ 0 h 570"/>
                <a:gd name="T6" fmla="*/ 0 w 720"/>
                <a:gd name="T7" fmla="*/ 0 h 570"/>
                <a:gd name="T8" fmla="*/ 0 w 720"/>
                <a:gd name="T9" fmla="*/ 0 h 5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0"/>
                <a:gd name="T16" fmla="*/ 0 h 570"/>
                <a:gd name="T17" fmla="*/ 720 w 720"/>
                <a:gd name="T18" fmla="*/ 570 h 5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0" h="570">
                  <a:moveTo>
                    <a:pt x="0" y="390"/>
                  </a:moveTo>
                  <a:cubicBezTo>
                    <a:pt x="60" y="225"/>
                    <a:pt x="120" y="60"/>
                    <a:pt x="180" y="30"/>
                  </a:cubicBezTo>
                  <a:cubicBezTo>
                    <a:pt x="240" y="0"/>
                    <a:pt x="330" y="150"/>
                    <a:pt x="360" y="210"/>
                  </a:cubicBezTo>
                  <a:cubicBezTo>
                    <a:pt x="390" y="270"/>
                    <a:pt x="300" y="330"/>
                    <a:pt x="360" y="390"/>
                  </a:cubicBezTo>
                  <a:cubicBezTo>
                    <a:pt x="420" y="450"/>
                    <a:pt x="570" y="510"/>
                    <a:pt x="720" y="570"/>
                  </a:cubicBezTo>
                </a:path>
              </a:pathLst>
            </a:custGeom>
            <a:noFill/>
            <a:ln w="19080" cap="sq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64" name="Freeform 15"/>
            <p:cNvSpPr>
              <a:spLocks noChangeArrowheads="1"/>
            </p:cNvSpPr>
            <p:nvPr/>
          </p:nvSpPr>
          <p:spPr bwMode="auto">
            <a:xfrm>
              <a:off x="4768" y="1161"/>
              <a:ext cx="344" cy="271"/>
            </a:xfrm>
            <a:custGeom>
              <a:avLst/>
              <a:gdLst>
                <a:gd name="T0" fmla="*/ 0 w 720"/>
                <a:gd name="T1" fmla="*/ 0 h 570"/>
                <a:gd name="T2" fmla="*/ 0 w 720"/>
                <a:gd name="T3" fmla="*/ 0 h 570"/>
                <a:gd name="T4" fmla="*/ 0 w 720"/>
                <a:gd name="T5" fmla="*/ 0 h 570"/>
                <a:gd name="T6" fmla="*/ 0 w 720"/>
                <a:gd name="T7" fmla="*/ 0 h 570"/>
                <a:gd name="T8" fmla="*/ 0 w 720"/>
                <a:gd name="T9" fmla="*/ 0 h 5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0"/>
                <a:gd name="T16" fmla="*/ 0 h 570"/>
                <a:gd name="T17" fmla="*/ 720 w 720"/>
                <a:gd name="T18" fmla="*/ 570 h 5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0" h="570">
                  <a:moveTo>
                    <a:pt x="0" y="390"/>
                  </a:moveTo>
                  <a:cubicBezTo>
                    <a:pt x="60" y="225"/>
                    <a:pt x="120" y="60"/>
                    <a:pt x="180" y="30"/>
                  </a:cubicBezTo>
                  <a:cubicBezTo>
                    <a:pt x="240" y="0"/>
                    <a:pt x="330" y="150"/>
                    <a:pt x="360" y="210"/>
                  </a:cubicBezTo>
                  <a:cubicBezTo>
                    <a:pt x="390" y="270"/>
                    <a:pt x="300" y="330"/>
                    <a:pt x="360" y="390"/>
                  </a:cubicBezTo>
                  <a:cubicBezTo>
                    <a:pt x="420" y="450"/>
                    <a:pt x="570" y="510"/>
                    <a:pt x="720" y="570"/>
                  </a:cubicBezTo>
                </a:path>
              </a:pathLst>
            </a:custGeom>
            <a:noFill/>
            <a:ln w="19080" cap="sq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65" name="Freeform 16"/>
            <p:cNvSpPr>
              <a:spLocks noChangeArrowheads="1"/>
            </p:cNvSpPr>
            <p:nvPr/>
          </p:nvSpPr>
          <p:spPr bwMode="auto">
            <a:xfrm>
              <a:off x="5203" y="1335"/>
              <a:ext cx="344" cy="286"/>
            </a:xfrm>
            <a:custGeom>
              <a:avLst/>
              <a:gdLst>
                <a:gd name="T0" fmla="*/ 0 w 720"/>
                <a:gd name="T1" fmla="*/ 0 h 600"/>
                <a:gd name="T2" fmla="*/ 0 w 720"/>
                <a:gd name="T3" fmla="*/ 0 h 600"/>
                <a:gd name="T4" fmla="*/ 0 w 720"/>
                <a:gd name="T5" fmla="*/ 0 h 600"/>
                <a:gd name="T6" fmla="*/ 0 w 720"/>
                <a:gd name="T7" fmla="*/ 0 h 600"/>
                <a:gd name="T8" fmla="*/ 0 w 720"/>
                <a:gd name="T9" fmla="*/ 0 h 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0"/>
                <a:gd name="T16" fmla="*/ 0 h 600"/>
                <a:gd name="T17" fmla="*/ 720 w 720"/>
                <a:gd name="T18" fmla="*/ 600 h 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0" h="600">
                  <a:moveTo>
                    <a:pt x="0" y="180"/>
                  </a:moveTo>
                  <a:cubicBezTo>
                    <a:pt x="60" y="330"/>
                    <a:pt x="120" y="480"/>
                    <a:pt x="180" y="540"/>
                  </a:cubicBezTo>
                  <a:cubicBezTo>
                    <a:pt x="240" y="600"/>
                    <a:pt x="300" y="570"/>
                    <a:pt x="360" y="540"/>
                  </a:cubicBezTo>
                  <a:cubicBezTo>
                    <a:pt x="420" y="510"/>
                    <a:pt x="480" y="450"/>
                    <a:pt x="540" y="360"/>
                  </a:cubicBezTo>
                  <a:cubicBezTo>
                    <a:pt x="600" y="270"/>
                    <a:pt x="690" y="60"/>
                    <a:pt x="720" y="0"/>
                  </a:cubicBezTo>
                </a:path>
              </a:pathLst>
            </a:custGeom>
            <a:noFill/>
            <a:ln w="19080" cap="sq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66" name="Freeform 17"/>
            <p:cNvSpPr>
              <a:spLocks noChangeArrowheads="1"/>
            </p:cNvSpPr>
            <p:nvPr/>
          </p:nvSpPr>
          <p:spPr bwMode="auto">
            <a:xfrm>
              <a:off x="5203" y="1161"/>
              <a:ext cx="344" cy="285"/>
            </a:xfrm>
            <a:custGeom>
              <a:avLst/>
              <a:gdLst>
                <a:gd name="T0" fmla="*/ 0 w 720"/>
                <a:gd name="T1" fmla="*/ 0 h 600"/>
                <a:gd name="T2" fmla="*/ 0 w 720"/>
                <a:gd name="T3" fmla="*/ 0 h 600"/>
                <a:gd name="T4" fmla="*/ 0 w 720"/>
                <a:gd name="T5" fmla="*/ 0 h 600"/>
                <a:gd name="T6" fmla="*/ 0 w 720"/>
                <a:gd name="T7" fmla="*/ 0 h 600"/>
                <a:gd name="T8" fmla="*/ 0 w 720"/>
                <a:gd name="T9" fmla="*/ 0 h 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0"/>
                <a:gd name="T16" fmla="*/ 0 h 600"/>
                <a:gd name="T17" fmla="*/ 720 w 720"/>
                <a:gd name="T18" fmla="*/ 600 h 6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0" h="600">
                  <a:moveTo>
                    <a:pt x="0" y="180"/>
                  </a:moveTo>
                  <a:cubicBezTo>
                    <a:pt x="60" y="330"/>
                    <a:pt x="120" y="480"/>
                    <a:pt x="180" y="540"/>
                  </a:cubicBezTo>
                  <a:cubicBezTo>
                    <a:pt x="240" y="600"/>
                    <a:pt x="300" y="570"/>
                    <a:pt x="360" y="540"/>
                  </a:cubicBezTo>
                  <a:cubicBezTo>
                    <a:pt x="420" y="510"/>
                    <a:pt x="480" y="450"/>
                    <a:pt x="540" y="360"/>
                  </a:cubicBezTo>
                  <a:cubicBezTo>
                    <a:pt x="600" y="270"/>
                    <a:pt x="690" y="60"/>
                    <a:pt x="720" y="0"/>
                  </a:cubicBezTo>
                </a:path>
              </a:pathLst>
            </a:custGeom>
            <a:noFill/>
            <a:ln w="19080" cap="sq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67" name="Line 18"/>
            <p:cNvSpPr>
              <a:spLocks noChangeShapeType="1"/>
            </p:cNvSpPr>
            <p:nvPr/>
          </p:nvSpPr>
          <p:spPr bwMode="auto">
            <a:xfrm>
              <a:off x="1376" y="1248"/>
              <a:ext cx="1736" cy="0"/>
            </a:xfrm>
            <a:prstGeom prst="line">
              <a:avLst/>
            </a:prstGeom>
            <a:noFill/>
            <a:ln w="28440" cap="sq">
              <a:solidFill>
                <a:srgbClr val="008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8" name="Line 19"/>
            <p:cNvSpPr>
              <a:spLocks noChangeShapeType="1"/>
            </p:cNvSpPr>
            <p:nvPr/>
          </p:nvSpPr>
          <p:spPr bwMode="auto">
            <a:xfrm>
              <a:off x="3551" y="1248"/>
              <a:ext cx="2083" cy="0"/>
            </a:xfrm>
            <a:prstGeom prst="line">
              <a:avLst/>
            </a:prstGeom>
            <a:noFill/>
            <a:ln w="28440" cap="sq">
              <a:solidFill>
                <a:srgbClr val="008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69" name="Line 20"/>
            <p:cNvSpPr>
              <a:spLocks noChangeShapeType="1"/>
            </p:cNvSpPr>
            <p:nvPr/>
          </p:nvSpPr>
          <p:spPr bwMode="auto">
            <a:xfrm flipV="1">
              <a:off x="3376" y="1243"/>
              <a:ext cx="169" cy="265"/>
            </a:xfrm>
            <a:prstGeom prst="line">
              <a:avLst/>
            </a:prstGeom>
            <a:noFill/>
            <a:ln w="9360" cap="sq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70" name="Line 21"/>
            <p:cNvSpPr>
              <a:spLocks noChangeShapeType="1"/>
            </p:cNvSpPr>
            <p:nvPr/>
          </p:nvSpPr>
          <p:spPr bwMode="auto">
            <a:xfrm flipH="1" flipV="1">
              <a:off x="3112" y="1243"/>
              <a:ext cx="177" cy="265"/>
            </a:xfrm>
            <a:prstGeom prst="line">
              <a:avLst/>
            </a:prstGeom>
            <a:noFill/>
            <a:ln w="9360" cap="sq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71" name="Text Box 22"/>
            <p:cNvSpPr txBox="1">
              <a:spLocks noChangeArrowheads="1"/>
            </p:cNvSpPr>
            <p:nvPr/>
          </p:nvSpPr>
          <p:spPr bwMode="auto">
            <a:xfrm>
              <a:off x="2941" y="1508"/>
              <a:ext cx="692" cy="2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600" b="1">
                  <a:latin typeface="Times New Roman" pitchFamily="18" charset="0"/>
                  <a:ea typeface="宋体" pitchFamily="2" charset="-122"/>
                </a:rPr>
                <a:t>Усредн. эффект</a:t>
              </a:r>
            </a:p>
          </p:txBody>
        </p:sp>
        <p:sp>
          <p:nvSpPr>
            <p:cNvPr id="27672" name="AutoShape 23"/>
            <p:cNvSpPr>
              <a:spLocks noChangeArrowheads="1"/>
            </p:cNvSpPr>
            <p:nvPr/>
          </p:nvSpPr>
          <p:spPr bwMode="auto">
            <a:xfrm rot="5400000">
              <a:off x="1425" y="856"/>
              <a:ext cx="170" cy="84"/>
            </a:xfrm>
            <a:prstGeom prst="rightArrow">
              <a:avLst>
                <a:gd name="adj1" fmla="val 50000"/>
                <a:gd name="adj2" fmla="val 50595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73" name="AutoShape 24"/>
            <p:cNvSpPr>
              <a:spLocks noChangeArrowheads="1"/>
            </p:cNvSpPr>
            <p:nvPr/>
          </p:nvSpPr>
          <p:spPr bwMode="auto">
            <a:xfrm rot="5400000">
              <a:off x="1599" y="856"/>
              <a:ext cx="170" cy="84"/>
            </a:xfrm>
            <a:prstGeom prst="rightArrow">
              <a:avLst>
                <a:gd name="adj1" fmla="val 50000"/>
                <a:gd name="adj2" fmla="val 50595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74" name="AutoShape 25"/>
            <p:cNvSpPr>
              <a:spLocks noChangeArrowheads="1"/>
            </p:cNvSpPr>
            <p:nvPr/>
          </p:nvSpPr>
          <p:spPr bwMode="auto">
            <a:xfrm rot="5400000">
              <a:off x="1773" y="856"/>
              <a:ext cx="170" cy="84"/>
            </a:xfrm>
            <a:prstGeom prst="rightArrow">
              <a:avLst>
                <a:gd name="adj1" fmla="val 50000"/>
                <a:gd name="adj2" fmla="val 50595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75" name="AutoShape 26"/>
            <p:cNvSpPr>
              <a:spLocks noChangeArrowheads="1"/>
            </p:cNvSpPr>
            <p:nvPr/>
          </p:nvSpPr>
          <p:spPr bwMode="auto">
            <a:xfrm rot="5400000">
              <a:off x="1947" y="856"/>
              <a:ext cx="170" cy="84"/>
            </a:xfrm>
            <a:prstGeom prst="rightArrow">
              <a:avLst>
                <a:gd name="adj1" fmla="val 50000"/>
                <a:gd name="adj2" fmla="val 50595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76" name="AutoShape 27"/>
            <p:cNvSpPr>
              <a:spLocks noChangeArrowheads="1"/>
            </p:cNvSpPr>
            <p:nvPr/>
          </p:nvSpPr>
          <p:spPr bwMode="auto">
            <a:xfrm rot="5400000">
              <a:off x="2121" y="856"/>
              <a:ext cx="170" cy="84"/>
            </a:xfrm>
            <a:prstGeom prst="rightArrow">
              <a:avLst>
                <a:gd name="adj1" fmla="val 50000"/>
                <a:gd name="adj2" fmla="val 50595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77" name="AutoShape 28"/>
            <p:cNvSpPr>
              <a:spLocks noChangeArrowheads="1"/>
            </p:cNvSpPr>
            <p:nvPr/>
          </p:nvSpPr>
          <p:spPr bwMode="auto">
            <a:xfrm rot="5400000">
              <a:off x="2294" y="856"/>
              <a:ext cx="170" cy="83"/>
            </a:xfrm>
            <a:prstGeom prst="rightArrow">
              <a:avLst>
                <a:gd name="adj1" fmla="val 50000"/>
                <a:gd name="adj2" fmla="val 51205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78" name="AutoShape 29"/>
            <p:cNvSpPr>
              <a:spLocks noChangeArrowheads="1"/>
            </p:cNvSpPr>
            <p:nvPr/>
          </p:nvSpPr>
          <p:spPr bwMode="auto">
            <a:xfrm rot="5400000">
              <a:off x="2468" y="856"/>
              <a:ext cx="170" cy="84"/>
            </a:xfrm>
            <a:prstGeom prst="rightArrow">
              <a:avLst>
                <a:gd name="adj1" fmla="val 50000"/>
                <a:gd name="adj2" fmla="val 50595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79" name="Text Box 30"/>
            <p:cNvSpPr txBox="1">
              <a:spLocks noChangeArrowheads="1"/>
            </p:cNvSpPr>
            <p:nvPr/>
          </p:nvSpPr>
          <p:spPr bwMode="auto">
            <a:xfrm>
              <a:off x="2593" y="726"/>
              <a:ext cx="605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400" b="1">
                  <a:latin typeface="Times New Roman" pitchFamily="18" charset="0"/>
                  <a:ea typeface="宋体" pitchFamily="2" charset="-122"/>
                </a:rPr>
                <a:t>фракц.</a:t>
              </a:r>
            </a:p>
          </p:txBody>
        </p:sp>
        <p:sp>
          <p:nvSpPr>
            <p:cNvPr id="27680" name="AutoShape 31"/>
            <p:cNvSpPr>
              <a:spLocks noChangeArrowheads="1"/>
            </p:cNvSpPr>
            <p:nvPr/>
          </p:nvSpPr>
          <p:spPr bwMode="auto">
            <a:xfrm rot="5400000">
              <a:off x="3816" y="813"/>
              <a:ext cx="170" cy="17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81" name="AutoShape 32"/>
            <p:cNvSpPr>
              <a:spLocks noChangeArrowheads="1"/>
            </p:cNvSpPr>
            <p:nvPr/>
          </p:nvSpPr>
          <p:spPr bwMode="auto">
            <a:xfrm rot="5400000">
              <a:off x="4252" y="813"/>
              <a:ext cx="170" cy="169"/>
            </a:xfrm>
            <a:prstGeom prst="rightArrow">
              <a:avLst>
                <a:gd name="adj1" fmla="val 50000"/>
                <a:gd name="adj2" fmla="val 25148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82" name="AutoShape 33"/>
            <p:cNvSpPr>
              <a:spLocks noChangeArrowheads="1"/>
            </p:cNvSpPr>
            <p:nvPr/>
          </p:nvSpPr>
          <p:spPr bwMode="auto">
            <a:xfrm rot="5400000">
              <a:off x="4774" y="813"/>
              <a:ext cx="170" cy="17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83" name="AutoShape 34"/>
            <p:cNvSpPr>
              <a:spLocks noChangeArrowheads="1"/>
            </p:cNvSpPr>
            <p:nvPr/>
          </p:nvSpPr>
          <p:spPr bwMode="auto">
            <a:xfrm rot="5400000">
              <a:off x="5296" y="813"/>
              <a:ext cx="170" cy="170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84" name="Text Box 35"/>
            <p:cNvSpPr txBox="1">
              <a:spLocks noChangeArrowheads="1"/>
            </p:cNvSpPr>
            <p:nvPr/>
          </p:nvSpPr>
          <p:spPr bwMode="auto">
            <a:xfrm>
              <a:off x="3289" y="726"/>
              <a:ext cx="605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400" b="1">
                  <a:latin typeface="Times New Roman" pitchFamily="18" charset="0"/>
                  <a:ea typeface="宋体" pitchFamily="2" charset="-122"/>
                </a:rPr>
                <a:t>однокр.</a:t>
              </a:r>
            </a:p>
          </p:txBody>
        </p:sp>
        <p:sp>
          <p:nvSpPr>
            <p:cNvPr id="27685" name="AutoShape 36"/>
            <p:cNvSpPr>
              <a:spLocks noChangeArrowheads="1"/>
            </p:cNvSpPr>
            <p:nvPr/>
          </p:nvSpPr>
          <p:spPr bwMode="auto">
            <a:xfrm>
              <a:off x="1376" y="1769"/>
              <a:ext cx="1910" cy="344"/>
            </a:xfrm>
            <a:prstGeom prst="upArrowCallout">
              <a:avLst>
                <a:gd name="adj1" fmla="val 138808"/>
                <a:gd name="adj2" fmla="val 95366"/>
                <a:gd name="adj3" fmla="val 16667"/>
                <a:gd name="adj4" fmla="val 72222"/>
              </a:avLst>
            </a:prstGeom>
            <a:noFill/>
            <a:ln w="9360" cap="sq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86" name="Text Box 37"/>
            <p:cNvSpPr txBox="1">
              <a:spLocks noChangeArrowheads="1"/>
            </p:cNvSpPr>
            <p:nvPr/>
          </p:nvSpPr>
          <p:spPr bwMode="auto">
            <a:xfrm>
              <a:off x="1550" y="1508"/>
              <a:ext cx="1213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1   п а ц и е н т к а</a:t>
              </a:r>
            </a:p>
          </p:txBody>
        </p:sp>
        <p:sp>
          <p:nvSpPr>
            <p:cNvPr id="27687" name="Text Box 38"/>
            <p:cNvSpPr txBox="1">
              <a:spLocks noChangeArrowheads="1"/>
            </p:cNvSpPr>
            <p:nvPr/>
          </p:nvSpPr>
          <p:spPr bwMode="auto">
            <a:xfrm>
              <a:off x="3550" y="1596"/>
              <a:ext cx="516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1 пац.</a:t>
              </a:r>
            </a:p>
          </p:txBody>
        </p:sp>
        <p:sp>
          <p:nvSpPr>
            <p:cNvPr id="27688" name="Text Box 39"/>
            <p:cNvSpPr txBox="1">
              <a:spLocks noChangeArrowheads="1"/>
            </p:cNvSpPr>
            <p:nvPr/>
          </p:nvSpPr>
          <p:spPr bwMode="auto">
            <a:xfrm>
              <a:off x="4159" y="1596"/>
              <a:ext cx="518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1 пац.</a:t>
              </a:r>
            </a:p>
          </p:txBody>
        </p:sp>
        <p:sp>
          <p:nvSpPr>
            <p:cNvPr id="27689" name="Text Box 40"/>
            <p:cNvSpPr txBox="1">
              <a:spLocks noChangeArrowheads="1"/>
            </p:cNvSpPr>
            <p:nvPr/>
          </p:nvSpPr>
          <p:spPr bwMode="auto">
            <a:xfrm>
              <a:off x="4680" y="1596"/>
              <a:ext cx="518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1 пац.</a:t>
              </a:r>
            </a:p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endParaRPr lang="ru-RU" altLang="ru-RU" sz="1200" b="1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90" name="Text Box 41"/>
            <p:cNvSpPr txBox="1">
              <a:spLocks noChangeArrowheads="1"/>
            </p:cNvSpPr>
            <p:nvPr/>
          </p:nvSpPr>
          <p:spPr bwMode="auto">
            <a:xfrm>
              <a:off x="5116" y="1596"/>
              <a:ext cx="518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1 пац.</a:t>
              </a:r>
            </a:p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endParaRPr lang="ru-RU" altLang="ru-RU" sz="1200" b="1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91" name="AutoShape 42"/>
            <p:cNvSpPr>
              <a:spLocks noChangeArrowheads="1"/>
            </p:cNvSpPr>
            <p:nvPr/>
          </p:nvSpPr>
          <p:spPr bwMode="auto">
            <a:xfrm>
              <a:off x="3551" y="1769"/>
              <a:ext cx="1996" cy="344"/>
            </a:xfrm>
            <a:prstGeom prst="upArrowCallout">
              <a:avLst>
                <a:gd name="adj1" fmla="val 145058"/>
                <a:gd name="adj2" fmla="val 99660"/>
                <a:gd name="adj3" fmla="val 16667"/>
                <a:gd name="adj4" fmla="val 72222"/>
              </a:avLst>
            </a:prstGeom>
            <a:noFill/>
            <a:ln w="9360" cap="sq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692" name="Text Box 43"/>
            <p:cNvSpPr txBox="1">
              <a:spLocks noChangeArrowheads="1"/>
            </p:cNvSpPr>
            <p:nvPr/>
          </p:nvSpPr>
          <p:spPr bwMode="auto">
            <a:xfrm>
              <a:off x="1376" y="1857"/>
              <a:ext cx="1910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400" b="1">
                  <a:latin typeface="Times New Roman" pitchFamily="18" charset="0"/>
                  <a:ea typeface="宋体" pitchFamily="2" charset="-122"/>
                </a:rPr>
                <a:t>    </a:t>
              </a:r>
              <a:r>
                <a:rPr lang="ru-RU" altLang="ru-RU" sz="1600" b="1">
                  <a:latin typeface="Times New Roman" pitchFamily="18" charset="0"/>
                  <a:ea typeface="宋体" pitchFamily="2" charset="-122"/>
                </a:rPr>
                <a:t>Усреднение у кажд. больной</a:t>
              </a:r>
            </a:p>
          </p:txBody>
        </p:sp>
        <p:sp>
          <p:nvSpPr>
            <p:cNvPr id="27693" name="Text Box 44"/>
            <p:cNvSpPr txBox="1">
              <a:spLocks noChangeArrowheads="1"/>
            </p:cNvSpPr>
            <p:nvPr/>
          </p:nvSpPr>
          <p:spPr bwMode="auto">
            <a:xfrm>
              <a:off x="3724" y="1857"/>
              <a:ext cx="1822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600" b="1">
                  <a:latin typeface="Times New Roman" pitchFamily="18" charset="0"/>
                  <a:ea typeface="宋体" pitchFamily="2" charset="-122"/>
                </a:rPr>
                <a:t>Усреднение в популяции</a:t>
              </a:r>
            </a:p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endParaRPr lang="ru-RU" altLang="ru-RU" sz="1600" b="1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94" name="Line 45"/>
            <p:cNvSpPr>
              <a:spLocks noChangeShapeType="1"/>
            </p:cNvSpPr>
            <p:nvPr/>
          </p:nvSpPr>
          <p:spPr bwMode="auto">
            <a:xfrm flipV="1">
              <a:off x="1463" y="2201"/>
              <a:ext cx="0" cy="1047"/>
            </a:xfrm>
            <a:prstGeom prst="line">
              <a:avLst/>
            </a:prstGeom>
            <a:noFill/>
            <a:ln w="9360" cap="sq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5" name="Line 46"/>
            <p:cNvSpPr>
              <a:spLocks noChangeShapeType="1"/>
            </p:cNvSpPr>
            <p:nvPr/>
          </p:nvSpPr>
          <p:spPr bwMode="auto">
            <a:xfrm flipV="1">
              <a:off x="3638" y="3244"/>
              <a:ext cx="1822" cy="5"/>
            </a:xfrm>
            <a:prstGeom prst="line">
              <a:avLst/>
            </a:prstGeom>
            <a:noFill/>
            <a:ln w="9360" cap="sq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6" name="Line 47"/>
            <p:cNvSpPr>
              <a:spLocks noChangeShapeType="1"/>
            </p:cNvSpPr>
            <p:nvPr/>
          </p:nvSpPr>
          <p:spPr bwMode="auto">
            <a:xfrm flipV="1">
              <a:off x="3638" y="2201"/>
              <a:ext cx="0" cy="1047"/>
            </a:xfrm>
            <a:prstGeom prst="line">
              <a:avLst/>
            </a:prstGeom>
            <a:noFill/>
            <a:ln w="9360" cap="sq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7" name="Line 48"/>
            <p:cNvSpPr>
              <a:spLocks noChangeShapeType="1"/>
            </p:cNvSpPr>
            <p:nvPr/>
          </p:nvSpPr>
          <p:spPr bwMode="auto">
            <a:xfrm>
              <a:off x="1460" y="3290"/>
              <a:ext cx="1822" cy="0"/>
            </a:xfrm>
            <a:prstGeom prst="line">
              <a:avLst/>
            </a:prstGeom>
            <a:noFill/>
            <a:ln w="9360" cap="sq">
              <a:solidFill>
                <a:srgbClr val="0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7698" name="Freeform 49"/>
            <p:cNvSpPr>
              <a:spLocks noChangeArrowheads="1"/>
            </p:cNvSpPr>
            <p:nvPr/>
          </p:nvSpPr>
          <p:spPr bwMode="auto">
            <a:xfrm>
              <a:off x="1550" y="2292"/>
              <a:ext cx="1475" cy="866"/>
            </a:xfrm>
            <a:custGeom>
              <a:avLst/>
              <a:gdLst>
                <a:gd name="T0" fmla="*/ 0 w 2520"/>
                <a:gd name="T1" fmla="*/ 0 h 1830"/>
                <a:gd name="T2" fmla="*/ 1 w 2520"/>
                <a:gd name="T3" fmla="*/ 0 h 1830"/>
                <a:gd name="T4" fmla="*/ 1 w 2520"/>
                <a:gd name="T5" fmla="*/ 0 h 1830"/>
                <a:gd name="T6" fmla="*/ 1 w 2520"/>
                <a:gd name="T7" fmla="*/ 0 h 1830"/>
                <a:gd name="T8" fmla="*/ 1 w 2520"/>
                <a:gd name="T9" fmla="*/ 0 h 1830"/>
                <a:gd name="T10" fmla="*/ 1 w 2520"/>
                <a:gd name="T11" fmla="*/ 0 h 1830"/>
                <a:gd name="T12" fmla="*/ 1 w 2520"/>
                <a:gd name="T13" fmla="*/ 0 h 18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520"/>
                <a:gd name="T22" fmla="*/ 0 h 1830"/>
                <a:gd name="T23" fmla="*/ 2520 w 2520"/>
                <a:gd name="T24" fmla="*/ 1830 h 18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520" h="1830">
                  <a:moveTo>
                    <a:pt x="0" y="1830"/>
                  </a:moveTo>
                  <a:cubicBezTo>
                    <a:pt x="120" y="1785"/>
                    <a:pt x="240" y="1740"/>
                    <a:pt x="360" y="1650"/>
                  </a:cubicBezTo>
                  <a:cubicBezTo>
                    <a:pt x="480" y="1560"/>
                    <a:pt x="600" y="1470"/>
                    <a:pt x="720" y="1290"/>
                  </a:cubicBezTo>
                  <a:cubicBezTo>
                    <a:pt x="840" y="1110"/>
                    <a:pt x="960" y="750"/>
                    <a:pt x="1080" y="570"/>
                  </a:cubicBezTo>
                  <a:cubicBezTo>
                    <a:pt x="1200" y="390"/>
                    <a:pt x="1290" y="300"/>
                    <a:pt x="1440" y="210"/>
                  </a:cubicBezTo>
                  <a:cubicBezTo>
                    <a:pt x="1590" y="120"/>
                    <a:pt x="1800" y="60"/>
                    <a:pt x="1980" y="30"/>
                  </a:cubicBezTo>
                  <a:cubicBezTo>
                    <a:pt x="2160" y="0"/>
                    <a:pt x="2430" y="30"/>
                    <a:pt x="2520" y="30"/>
                  </a:cubicBezTo>
                </a:path>
              </a:pathLst>
            </a:custGeom>
            <a:noFill/>
            <a:ln w="28440" cap="sq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699" name="Freeform 50"/>
            <p:cNvSpPr>
              <a:spLocks noChangeArrowheads="1"/>
            </p:cNvSpPr>
            <p:nvPr/>
          </p:nvSpPr>
          <p:spPr bwMode="auto">
            <a:xfrm>
              <a:off x="3724" y="2292"/>
              <a:ext cx="1474" cy="866"/>
            </a:xfrm>
            <a:custGeom>
              <a:avLst/>
              <a:gdLst>
                <a:gd name="T0" fmla="*/ 0 w 2520"/>
                <a:gd name="T1" fmla="*/ 0 h 1830"/>
                <a:gd name="T2" fmla="*/ 1 w 2520"/>
                <a:gd name="T3" fmla="*/ 0 h 1830"/>
                <a:gd name="T4" fmla="*/ 1 w 2520"/>
                <a:gd name="T5" fmla="*/ 0 h 1830"/>
                <a:gd name="T6" fmla="*/ 1 w 2520"/>
                <a:gd name="T7" fmla="*/ 0 h 1830"/>
                <a:gd name="T8" fmla="*/ 1 w 2520"/>
                <a:gd name="T9" fmla="*/ 0 h 1830"/>
                <a:gd name="T10" fmla="*/ 1 w 2520"/>
                <a:gd name="T11" fmla="*/ 0 h 1830"/>
                <a:gd name="T12" fmla="*/ 1 w 2520"/>
                <a:gd name="T13" fmla="*/ 0 h 18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520"/>
                <a:gd name="T22" fmla="*/ 0 h 1830"/>
                <a:gd name="T23" fmla="*/ 2520 w 2520"/>
                <a:gd name="T24" fmla="*/ 1830 h 18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520" h="1830">
                  <a:moveTo>
                    <a:pt x="0" y="1830"/>
                  </a:moveTo>
                  <a:cubicBezTo>
                    <a:pt x="120" y="1785"/>
                    <a:pt x="240" y="1740"/>
                    <a:pt x="360" y="1650"/>
                  </a:cubicBezTo>
                  <a:cubicBezTo>
                    <a:pt x="480" y="1560"/>
                    <a:pt x="600" y="1470"/>
                    <a:pt x="720" y="1290"/>
                  </a:cubicBezTo>
                  <a:cubicBezTo>
                    <a:pt x="840" y="1110"/>
                    <a:pt x="960" y="750"/>
                    <a:pt x="1080" y="570"/>
                  </a:cubicBezTo>
                  <a:cubicBezTo>
                    <a:pt x="1200" y="390"/>
                    <a:pt x="1290" y="300"/>
                    <a:pt x="1440" y="210"/>
                  </a:cubicBezTo>
                  <a:cubicBezTo>
                    <a:pt x="1590" y="120"/>
                    <a:pt x="1800" y="60"/>
                    <a:pt x="1980" y="30"/>
                  </a:cubicBezTo>
                  <a:cubicBezTo>
                    <a:pt x="2160" y="0"/>
                    <a:pt x="2430" y="30"/>
                    <a:pt x="2520" y="30"/>
                  </a:cubicBezTo>
                </a:path>
              </a:pathLst>
            </a:custGeom>
            <a:noFill/>
            <a:ln w="28440" cap="sq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700" name="AutoShape 51"/>
            <p:cNvSpPr>
              <a:spLocks noChangeArrowheads="1"/>
            </p:cNvSpPr>
            <p:nvPr/>
          </p:nvSpPr>
          <p:spPr bwMode="auto">
            <a:xfrm>
              <a:off x="1898" y="2988"/>
              <a:ext cx="84" cy="83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1" name="AutoShape 52"/>
            <p:cNvSpPr>
              <a:spLocks noChangeArrowheads="1"/>
            </p:cNvSpPr>
            <p:nvPr/>
          </p:nvSpPr>
          <p:spPr bwMode="auto">
            <a:xfrm>
              <a:off x="1984" y="2641"/>
              <a:ext cx="85" cy="83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2" name="AutoShape 53"/>
            <p:cNvSpPr>
              <a:spLocks noChangeArrowheads="1"/>
            </p:cNvSpPr>
            <p:nvPr/>
          </p:nvSpPr>
          <p:spPr bwMode="auto">
            <a:xfrm>
              <a:off x="2246" y="2465"/>
              <a:ext cx="84" cy="83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3" name="AutoShape 54"/>
            <p:cNvSpPr>
              <a:spLocks noChangeArrowheads="1"/>
            </p:cNvSpPr>
            <p:nvPr/>
          </p:nvSpPr>
          <p:spPr bwMode="auto">
            <a:xfrm>
              <a:off x="2419" y="2292"/>
              <a:ext cx="84" cy="84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4" name="AutoShape 55"/>
            <p:cNvSpPr>
              <a:spLocks noChangeArrowheads="1"/>
            </p:cNvSpPr>
            <p:nvPr/>
          </p:nvSpPr>
          <p:spPr bwMode="auto">
            <a:xfrm>
              <a:off x="2941" y="2205"/>
              <a:ext cx="85" cy="83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5" name="AutoShape 56"/>
            <p:cNvSpPr>
              <a:spLocks noChangeArrowheads="1"/>
            </p:cNvSpPr>
            <p:nvPr/>
          </p:nvSpPr>
          <p:spPr bwMode="auto">
            <a:xfrm>
              <a:off x="2681" y="2292"/>
              <a:ext cx="84" cy="84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6" name="AutoShape 57"/>
            <p:cNvSpPr>
              <a:spLocks noChangeArrowheads="1"/>
            </p:cNvSpPr>
            <p:nvPr/>
          </p:nvSpPr>
          <p:spPr bwMode="auto">
            <a:xfrm>
              <a:off x="4159" y="2292"/>
              <a:ext cx="84" cy="84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7" name="AutoShape 58"/>
            <p:cNvSpPr>
              <a:spLocks noChangeArrowheads="1"/>
            </p:cNvSpPr>
            <p:nvPr/>
          </p:nvSpPr>
          <p:spPr bwMode="auto">
            <a:xfrm>
              <a:off x="4420" y="2641"/>
              <a:ext cx="85" cy="83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8" name="AutoShape 59"/>
            <p:cNvSpPr>
              <a:spLocks noChangeArrowheads="1"/>
            </p:cNvSpPr>
            <p:nvPr/>
          </p:nvSpPr>
          <p:spPr bwMode="auto">
            <a:xfrm>
              <a:off x="4072" y="2553"/>
              <a:ext cx="85" cy="85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09" name="AutoShape 60"/>
            <p:cNvSpPr>
              <a:spLocks noChangeArrowheads="1"/>
            </p:cNvSpPr>
            <p:nvPr/>
          </p:nvSpPr>
          <p:spPr bwMode="auto">
            <a:xfrm>
              <a:off x="4246" y="2901"/>
              <a:ext cx="85" cy="83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10" name="AutoShape 61"/>
            <p:cNvSpPr>
              <a:spLocks noChangeArrowheads="1"/>
            </p:cNvSpPr>
            <p:nvPr/>
          </p:nvSpPr>
          <p:spPr bwMode="auto">
            <a:xfrm>
              <a:off x="3811" y="2988"/>
              <a:ext cx="84" cy="83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11" name="AutoShape 62"/>
            <p:cNvSpPr>
              <a:spLocks noChangeArrowheads="1"/>
            </p:cNvSpPr>
            <p:nvPr/>
          </p:nvSpPr>
          <p:spPr bwMode="auto">
            <a:xfrm>
              <a:off x="4420" y="2292"/>
              <a:ext cx="85" cy="84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12" name="AutoShape 63"/>
            <p:cNvSpPr>
              <a:spLocks noChangeArrowheads="1"/>
            </p:cNvSpPr>
            <p:nvPr/>
          </p:nvSpPr>
          <p:spPr bwMode="auto">
            <a:xfrm>
              <a:off x="5029" y="2119"/>
              <a:ext cx="84" cy="84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13" name="AutoShape 64"/>
            <p:cNvSpPr>
              <a:spLocks noChangeArrowheads="1"/>
            </p:cNvSpPr>
            <p:nvPr/>
          </p:nvSpPr>
          <p:spPr bwMode="auto">
            <a:xfrm>
              <a:off x="4768" y="2380"/>
              <a:ext cx="84" cy="84"/>
            </a:xfrm>
            <a:prstGeom prst="triangle">
              <a:avLst>
                <a:gd name="adj" fmla="val 50000"/>
              </a:avLst>
            </a:prstGeom>
            <a:solidFill>
              <a:srgbClr val="000000"/>
            </a:solidFill>
            <a:ln w="9360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itchFamily="18" charset="0"/>
                <a:buNone/>
              </a:pPr>
              <a:endParaRPr lang="ru-RU" altLang="ru-RU" sz="1800">
                <a:solidFill>
                  <a:schemeClr val="bg1"/>
                </a:solidFill>
                <a:ea typeface="宋体" pitchFamily="2" charset="-122"/>
              </a:endParaRPr>
            </a:p>
          </p:txBody>
        </p:sp>
        <p:sp>
          <p:nvSpPr>
            <p:cNvPr id="27714" name="Text Box 65"/>
            <p:cNvSpPr txBox="1">
              <a:spLocks noChangeArrowheads="1"/>
            </p:cNvSpPr>
            <p:nvPr/>
          </p:nvSpPr>
          <p:spPr bwMode="auto">
            <a:xfrm>
              <a:off x="1462" y="2119"/>
              <a:ext cx="430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доза</a:t>
              </a:r>
            </a:p>
          </p:txBody>
        </p:sp>
        <p:sp>
          <p:nvSpPr>
            <p:cNvPr id="27715" name="Text Box 66"/>
            <p:cNvSpPr txBox="1">
              <a:spLocks noChangeArrowheads="1"/>
            </p:cNvSpPr>
            <p:nvPr/>
          </p:nvSpPr>
          <p:spPr bwMode="auto">
            <a:xfrm>
              <a:off x="3638" y="2119"/>
              <a:ext cx="431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доза</a:t>
              </a:r>
            </a:p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endParaRPr lang="ru-RU" altLang="ru-RU" sz="1200" b="1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716" name="Text Box 67"/>
            <p:cNvSpPr txBox="1">
              <a:spLocks noChangeArrowheads="1"/>
            </p:cNvSpPr>
            <p:nvPr/>
          </p:nvSpPr>
          <p:spPr bwMode="auto">
            <a:xfrm>
              <a:off x="3029" y="3076"/>
              <a:ext cx="604" cy="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эффект</a:t>
              </a:r>
            </a:p>
          </p:txBody>
        </p:sp>
        <p:sp>
          <p:nvSpPr>
            <p:cNvPr id="27717" name="Text Box 68"/>
            <p:cNvSpPr txBox="1">
              <a:spLocks noChangeArrowheads="1"/>
            </p:cNvSpPr>
            <p:nvPr/>
          </p:nvSpPr>
          <p:spPr bwMode="auto">
            <a:xfrm>
              <a:off x="5116" y="3075"/>
              <a:ext cx="604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449263" eaLnBrk="0" hangingPunct="0">
                <a:spcBef>
                  <a:spcPct val="20000"/>
                </a:spcBef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449263" eaLnBrk="0" hangingPunct="0">
                <a:spcBef>
                  <a:spcPct val="20000"/>
                </a:spcBef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449263" eaLnBrk="0" hangingPunct="0">
                <a:spcBef>
                  <a:spcPct val="20000"/>
                </a:spcBef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</a:pPr>
              <a:r>
                <a:rPr lang="ru-RU" altLang="ru-RU" sz="1200" b="1">
                  <a:latin typeface="Times New Roman" pitchFamily="18" charset="0"/>
                  <a:ea typeface="宋体" pitchFamily="2" charset="-122"/>
                </a:rPr>
                <a:t>эффект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90053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17089" y="21298"/>
            <a:ext cx="8783638" cy="858093"/>
          </a:xfrm>
        </p:spPr>
        <p:txBody>
          <a:bodyPr lIns="90000" tIns="46800" rIns="90000" bIns="46800"/>
          <a:lstStyle/>
          <a:p>
            <a:pPr defTabSz="449263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/>
              <a:t>Результаты </a:t>
            </a:r>
            <a:r>
              <a:rPr lang="ru-RU" altLang="ru-RU" sz="2400" b="1" dirty="0" err="1"/>
              <a:t>рандомизированных</a:t>
            </a:r>
            <a:r>
              <a:rPr lang="ru-RU" altLang="ru-RU" sz="2400" b="1" dirty="0"/>
              <a:t> исследований ИОЛТ-ДЛТ</a:t>
            </a:r>
          </a:p>
        </p:txBody>
      </p:sp>
      <p:graphicFrame>
        <p:nvGraphicFramePr>
          <p:cNvPr id="10299" name="Group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591531"/>
              </p:ext>
            </p:extLst>
          </p:nvPr>
        </p:nvGraphicFramePr>
        <p:xfrm>
          <a:off x="251520" y="908720"/>
          <a:ext cx="7785100" cy="2609851"/>
        </p:xfrm>
        <a:graphic>
          <a:graphicData uri="http://schemas.openxmlformats.org/drawingml/2006/table">
            <a:tbl>
              <a:tblPr/>
              <a:tblGrid>
                <a:gridCol w="13938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145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177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59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801624"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Метод ЛТ</a:t>
                      </a:r>
                    </a:p>
                  </a:txBody>
                  <a:tcPr marL="89998" marR="89998" marT="442436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5-лет.Лок.рецид.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(%)</a:t>
                      </a:r>
                    </a:p>
                  </a:txBody>
                  <a:tcPr marL="89998" marR="89998" marT="442436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Рец в др.квадр.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</a:t>
                      </a:r>
                      <a:r>
                        <a:rPr kumimoji="0" lang="en-US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n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)</a:t>
                      </a:r>
                    </a:p>
                  </a:txBody>
                  <a:tcPr marL="89998" marR="89998" marT="364316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10-лет.общ.выж.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(%)</a:t>
                      </a:r>
                    </a:p>
                  </a:txBody>
                  <a:tcPr marL="89998" marR="89998" marT="364316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23839"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ИОЛТ</a:t>
                      </a:r>
                    </a:p>
                  </a:txBody>
                  <a:tcPr marL="89998" marR="89998" marT="395925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5,3</a:t>
                      </a:r>
                    </a:p>
                  </a:txBody>
                  <a:tcPr marL="89998" marR="89998" marT="395925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14</a:t>
                      </a:r>
                    </a:p>
                  </a:txBody>
                  <a:tcPr marL="89998" marR="89998" marT="395925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89,8</a:t>
                      </a:r>
                    </a:p>
                  </a:txBody>
                  <a:tcPr marL="89998" marR="89998" marT="395925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23839"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ДЛТ</a:t>
                      </a:r>
                    </a:p>
                  </a:txBody>
                  <a:tcPr marL="89998" marR="89998" marT="395925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0,7</a:t>
                      </a:r>
                    </a:p>
                  </a:txBody>
                  <a:tcPr marL="89998" marR="89998" marT="395925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0</a:t>
                      </a:r>
                    </a:p>
                  </a:txBody>
                  <a:tcPr marL="89998" marR="89998" marT="395925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92,0</a:t>
                      </a:r>
                    </a:p>
                  </a:txBody>
                  <a:tcPr marL="89998" marR="89998" marT="395925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60549"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р</a:t>
                      </a:r>
                    </a:p>
                  </a:txBody>
                  <a:tcPr marL="89998" marR="89998" marT="332709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&lt;0.0</a:t>
                      </a:r>
                      <a:r>
                        <a:rPr kumimoji="0" lang="en-US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002</a:t>
                      </a:r>
                    </a:p>
                  </a:txBody>
                  <a:tcPr marL="89998" marR="89998" marT="332709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&lt;0.0001</a:t>
                      </a:r>
                    </a:p>
                  </a:txBody>
                  <a:tcPr marL="89998" marR="89998" marT="332709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r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&gt;0.05</a:t>
                      </a:r>
                    </a:p>
                  </a:txBody>
                  <a:tcPr marL="89998" marR="89998" marT="332709" marB="46801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754" name="Text Box 117"/>
          <p:cNvSpPr txBox="1">
            <a:spLocks noChangeArrowheads="1"/>
          </p:cNvSpPr>
          <p:nvPr/>
        </p:nvSpPr>
        <p:spPr bwMode="auto">
          <a:xfrm>
            <a:off x="393315" y="620688"/>
            <a:ext cx="8231187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</a:pPr>
            <a:r>
              <a:rPr lang="ru-RU" altLang="ru-RU" sz="2200" b="1" dirty="0">
                <a:ea typeface="宋体" pitchFamily="2" charset="-122"/>
              </a:rPr>
              <a:t>ELIOT</a:t>
            </a:r>
            <a:r>
              <a:rPr lang="ru-RU" altLang="ru-RU" sz="2200" dirty="0">
                <a:ea typeface="宋体" pitchFamily="2" charset="-122"/>
              </a:rPr>
              <a:t>  (</a:t>
            </a:r>
            <a:r>
              <a:rPr lang="ru-RU" altLang="ru-RU" sz="2200" dirty="0" err="1">
                <a:ea typeface="宋体" pitchFamily="2" charset="-122"/>
              </a:rPr>
              <a:t>electr</a:t>
            </a:r>
            <a:r>
              <a:rPr lang="ru-RU" altLang="ru-RU" sz="2200" dirty="0">
                <a:ea typeface="宋体" pitchFamily="2" charset="-122"/>
              </a:rPr>
              <a:t>.)</a:t>
            </a:r>
            <a:r>
              <a:rPr lang="ru-RU" altLang="ru-RU" sz="1800" dirty="0">
                <a:ea typeface="宋体" pitchFamily="2" charset="-122"/>
              </a:rPr>
              <a:t>      </a:t>
            </a:r>
            <a:r>
              <a:rPr lang="en-US" altLang="ru-RU" sz="1800" dirty="0">
                <a:ea typeface="宋体" pitchFamily="2" charset="-122"/>
              </a:rPr>
              <a:t>n=1305; </a:t>
            </a:r>
            <a:r>
              <a:rPr lang="en-US" altLang="ru-RU" sz="1800" dirty="0" err="1">
                <a:ea typeface="宋体" pitchFamily="2" charset="-122"/>
              </a:rPr>
              <a:t>мед</a:t>
            </a:r>
            <a:r>
              <a:rPr lang="en-US" altLang="ru-RU" sz="1800" dirty="0">
                <a:ea typeface="宋体" pitchFamily="2" charset="-122"/>
              </a:rPr>
              <a:t>. </a:t>
            </a:r>
            <a:r>
              <a:rPr lang="en-US" altLang="ru-RU" sz="1800" dirty="0" err="1">
                <a:ea typeface="宋体" pitchFamily="2" charset="-122"/>
              </a:rPr>
              <a:t>набл</a:t>
            </a:r>
            <a:r>
              <a:rPr lang="en-US" altLang="ru-RU" sz="1800" dirty="0">
                <a:ea typeface="宋体" pitchFamily="2" charset="-122"/>
              </a:rPr>
              <a:t>.- 5,8г</a:t>
            </a:r>
            <a:r>
              <a:rPr lang="ru-RU" altLang="ru-RU" sz="1800" dirty="0">
                <a:ea typeface="宋体" pitchFamily="2" charset="-122"/>
              </a:rPr>
              <a:t>            по U.</a:t>
            </a:r>
            <a:r>
              <a:rPr lang="en-US" altLang="ru-RU" sz="1800" dirty="0">
                <a:ea typeface="宋体" pitchFamily="2" charset="-122"/>
              </a:rPr>
              <a:t>Veronesi., 2013</a:t>
            </a:r>
          </a:p>
        </p:txBody>
      </p:sp>
      <p:sp>
        <p:nvSpPr>
          <p:cNvPr id="29755" name="Oval 118"/>
          <p:cNvSpPr>
            <a:spLocks noChangeArrowheads="1"/>
          </p:cNvSpPr>
          <p:nvPr/>
        </p:nvSpPr>
        <p:spPr bwMode="auto">
          <a:xfrm>
            <a:off x="2267744" y="1916832"/>
            <a:ext cx="792162" cy="1223963"/>
          </a:xfrm>
          <a:prstGeom prst="ellipse">
            <a:avLst/>
          </a:prstGeom>
          <a:solidFill>
            <a:srgbClr val="CFE7F5">
              <a:alpha val="0"/>
            </a:srgbClr>
          </a:solidFill>
          <a:ln w="29160">
            <a:solidFill>
              <a:srgbClr val="FF3333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pic>
        <p:nvPicPr>
          <p:cNvPr id="10" name="Picture 6" descr=" The name of referred object is 14FF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528" y="3683894"/>
            <a:ext cx="2555776" cy="3117037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691965"/>
              </p:ext>
            </p:extLst>
          </p:nvPr>
        </p:nvGraphicFramePr>
        <p:xfrm>
          <a:off x="3275856" y="3501008"/>
          <a:ext cx="5723235" cy="3216432"/>
        </p:xfrm>
        <a:graphic>
          <a:graphicData uri="http://schemas.openxmlformats.org/drawingml/2006/table">
            <a:tbl>
              <a:tblPr/>
              <a:tblGrid>
                <a:gridCol w="8986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2769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2595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5467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503461"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Авт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Arial" charset="0"/>
                        <a:ea typeface="宋体" pitchFamily="2" charset="-122"/>
                        <a:cs typeface="Arial" charset="0"/>
                      </a:endParaRP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Мет.диагн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./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(срок)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Метод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ЛТ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Жир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некр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(%)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Фиброз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(%)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Кальцин.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(%)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4915">
                <a:tc rowSpan="2"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Veronesi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e.a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.,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2013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electr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.)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 rowSpan="2"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МГ*+УЗИ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(70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мес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)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ИОЛТ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15</a:t>
                      </a:r>
                    </a:p>
                  </a:txBody>
                  <a:tcPr marL="90001" marR="90001" marT="395900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Неизв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Неизв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ДЛТ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7</a:t>
                      </a:r>
                    </a:p>
                  </a:txBody>
                  <a:tcPr marL="90001" marR="90001" marT="395900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Неизв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</a:t>
                      </a:r>
                    </a:p>
                  </a:txBody>
                  <a:tcPr marL="90001" marR="90001" marT="402955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Неизв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</a:t>
                      </a:r>
                    </a:p>
                  </a:txBody>
                  <a:tcPr marL="90001" marR="90001" marT="402955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04915">
                <a:tc rowSpan="2"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Carvalho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e.a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.,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2011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electr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.)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 rowSpan="2"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МГ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(24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мес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)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ИОЛТ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33</a:t>
                      </a:r>
                    </a:p>
                  </a:txBody>
                  <a:tcPr marL="90001" marR="90001" marT="395900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47</a:t>
                      </a:r>
                    </a:p>
                  </a:txBody>
                  <a:tcPr marL="90001" marR="90001" marT="395900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60</a:t>
                      </a:r>
                    </a:p>
                  </a:txBody>
                  <a:tcPr marL="90001" marR="90001" marT="395900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49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ДЛТ</a:t>
                      </a:r>
                    </a:p>
                  </a:txBody>
                  <a:tcPr marL="90001" marR="90001" marT="332687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13</a:t>
                      </a:r>
                    </a:p>
                  </a:txBody>
                  <a:tcPr marL="90001" marR="90001" marT="395900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23</a:t>
                      </a:r>
                    </a:p>
                  </a:txBody>
                  <a:tcPr marL="90001" marR="90001" marT="395900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indent="-28575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indent="-228600" defTabSz="449263" eaLnBrk="0" hangingPunct="0">
                        <a:spcBef>
                          <a:spcPct val="20000"/>
                        </a:spcBef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indent="-228600" defTabSz="44926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449263" rtl="0" eaLnBrk="1" fontAlgn="base" latinLnBrk="0" hangingPunct="1">
                        <a:lnSpc>
                          <a:spcPct val="6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  <a:cs typeface="Arial" charset="0"/>
                        </a:rPr>
                        <a:t>47</a:t>
                      </a:r>
                    </a:p>
                  </a:txBody>
                  <a:tcPr marL="90001" marR="90001" marT="395900" marB="46796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18844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11163" y="80963"/>
            <a:ext cx="8229600" cy="1143000"/>
          </a:xfrm>
        </p:spPr>
        <p:txBody>
          <a:bodyPr lIns="90000" tIns="46800" rIns="90000" bIns="46800">
            <a:normAutofit fontScale="90000"/>
          </a:bodyPr>
          <a:lstStyle/>
          <a:p>
            <a:pPr defTabSz="449263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800" dirty="0" err="1"/>
              <a:t>Мультифокальность</a:t>
            </a:r>
            <a:r>
              <a:rPr lang="ru-RU" altLang="ru-RU" sz="2800" dirty="0"/>
              <a:t>: частота, характер и распределение очагов при инвазивном раке молочной железы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292600"/>
            <a:ext cx="935038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285750" y="1562100"/>
            <a:ext cx="8713788" cy="1885950"/>
          </a:xfrm>
          <a:prstGeom prst="rect">
            <a:avLst/>
          </a:prstGeom>
          <a:solidFill>
            <a:srgbClr val="6666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ts val="1250"/>
              </a:spcBef>
            </a:pPr>
            <a:r>
              <a:rPr lang="ru-RU" altLang="ru-RU" sz="2000" u="sng">
                <a:solidFill>
                  <a:srgbClr val="FFFFFF"/>
                </a:solidFill>
                <a:ea typeface="Gungsuh" pitchFamily="18" charset="-127"/>
              </a:rPr>
              <a:t>Мультицентричность/мультифокальность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 (по методике </a:t>
            </a:r>
            <a:r>
              <a:rPr lang="en-US" altLang="ru-RU" sz="2000">
                <a:solidFill>
                  <a:srgbClr val="FFFFFF"/>
                </a:solidFill>
                <a:ea typeface="Gungsuh" pitchFamily="18" charset="-127"/>
              </a:rPr>
              <a:t>R.Egan)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:</a:t>
            </a:r>
          </a:p>
          <a:p>
            <a:pPr eaLnBrk="1" hangingPunct="1">
              <a:lnSpc>
                <a:spcPct val="93000"/>
              </a:lnSpc>
              <a:spcBef>
                <a:spcPts val="1250"/>
              </a:spcBef>
            </a:pPr>
            <a:r>
              <a:rPr lang="ru-RU" altLang="ru-RU" sz="2000">
                <a:solidFill>
                  <a:srgbClr val="FFFFFF"/>
                </a:solidFill>
                <a:ea typeface="宋体" pitchFamily="2" charset="-122"/>
              </a:rPr>
              <a:t>               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 </a:t>
            </a:r>
            <a:r>
              <a:rPr lang="ru-RU" altLang="ru-RU" sz="2000">
                <a:solidFill>
                  <a:srgbClr val="FFFFFF"/>
                </a:solidFill>
                <a:ea typeface="宋体" pitchFamily="2" charset="-122"/>
              </a:rPr>
              <a:t>                       </a:t>
            </a:r>
            <a:r>
              <a:rPr lang="ru-RU" altLang="ru-RU" sz="2400" b="1">
                <a:solidFill>
                  <a:srgbClr val="FFFFFF"/>
                </a:solidFill>
                <a:ea typeface="Gungsuh" pitchFamily="18" charset="-127"/>
              </a:rPr>
              <a:t>60-65%,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 в т.ч. </a:t>
            </a:r>
            <a:r>
              <a:rPr lang="ru-RU" altLang="ru-RU" sz="2000">
                <a:solidFill>
                  <a:srgbClr val="FFFFFF"/>
                </a:solidFill>
                <a:ea typeface="宋体" pitchFamily="2" charset="-122"/>
              </a:rPr>
              <a:t> </a:t>
            </a:r>
            <a:r>
              <a:rPr lang="en-US" altLang="ru-RU" sz="2000">
                <a:solidFill>
                  <a:srgbClr val="FFFFFF"/>
                </a:solidFill>
                <a:ea typeface="Gungsuh" pitchFamily="18" charset="-127"/>
              </a:rPr>
              <a:t>- </a:t>
            </a:r>
            <a:r>
              <a:rPr lang="ru-RU" altLang="ru-RU" sz="2000" b="1">
                <a:solidFill>
                  <a:srgbClr val="FFFFFF"/>
                </a:solidFill>
                <a:ea typeface="Gungsuh" pitchFamily="18" charset="-127"/>
              </a:rPr>
              <a:t>инвазивных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 очагов</a:t>
            </a:r>
            <a:r>
              <a:rPr lang="ru-RU" altLang="ru-RU" sz="2000">
                <a:solidFill>
                  <a:srgbClr val="FFFFFF"/>
                </a:solidFill>
                <a:ea typeface="宋体" pitchFamily="2" charset="-122"/>
              </a:rPr>
              <a:t> </a:t>
            </a:r>
            <a:r>
              <a:rPr lang="en-US" altLang="ru-RU" sz="2000">
                <a:solidFill>
                  <a:srgbClr val="FFFFFF"/>
                </a:solidFill>
                <a:ea typeface="Gungsuh" pitchFamily="18" charset="-127"/>
              </a:rPr>
              <a:t>~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 </a:t>
            </a:r>
            <a:r>
              <a:rPr lang="ru-RU" altLang="ru-RU" sz="2000" b="1">
                <a:solidFill>
                  <a:srgbClr val="FFFFFF"/>
                </a:solidFill>
                <a:ea typeface="Gungsuh" pitchFamily="18" charset="-127"/>
              </a:rPr>
              <a:t>50%</a:t>
            </a:r>
          </a:p>
          <a:p>
            <a:pPr eaLnBrk="1" hangingPunct="1">
              <a:lnSpc>
                <a:spcPct val="93000"/>
              </a:lnSpc>
              <a:spcBef>
                <a:spcPts val="1250"/>
              </a:spcBef>
            </a:pPr>
            <a:r>
              <a:rPr lang="ru-RU" altLang="ru-RU" sz="2000">
                <a:solidFill>
                  <a:srgbClr val="FFFFFF"/>
                </a:solidFill>
                <a:ea typeface="宋体" pitchFamily="2" charset="-122"/>
              </a:rPr>
              <a:t>                                                                    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-</a:t>
            </a:r>
            <a:r>
              <a:rPr lang="en-US" altLang="ru-RU" sz="2000">
                <a:solidFill>
                  <a:srgbClr val="FFFFFF"/>
                </a:solidFill>
                <a:ea typeface="Gungsuh" pitchFamily="18" charset="-127"/>
              </a:rPr>
              <a:t> 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очагов </a:t>
            </a:r>
            <a:r>
              <a:rPr lang="en-US" altLang="ru-RU" sz="2000" b="1">
                <a:solidFill>
                  <a:srgbClr val="FFFFFF"/>
                </a:solidFill>
                <a:ea typeface="Gungsuh" pitchFamily="18" charset="-127"/>
              </a:rPr>
              <a:t>in situ</a:t>
            </a:r>
            <a:r>
              <a:rPr lang="en-US" altLang="ru-RU" sz="2000">
                <a:solidFill>
                  <a:srgbClr val="FFFFFF"/>
                </a:solidFill>
                <a:ea typeface="Gungsuh" pitchFamily="18" charset="-127"/>
              </a:rPr>
              <a:t>            ~</a:t>
            </a:r>
            <a:r>
              <a:rPr lang="ru-RU" altLang="ru-RU" sz="2000">
                <a:solidFill>
                  <a:srgbClr val="FFFFFF"/>
                </a:solidFill>
                <a:ea typeface="Gungsuh" pitchFamily="18" charset="-127"/>
              </a:rPr>
              <a:t> </a:t>
            </a:r>
            <a:r>
              <a:rPr lang="ru-RU" altLang="ru-RU" sz="2000" b="1">
                <a:solidFill>
                  <a:srgbClr val="FFFFFF"/>
                </a:solidFill>
                <a:ea typeface="Gungsuh" pitchFamily="18" charset="-127"/>
              </a:rPr>
              <a:t>50%</a:t>
            </a:r>
          </a:p>
        </p:txBody>
      </p:sp>
      <p:sp>
        <p:nvSpPr>
          <p:cNvPr id="21509" name="Oval 4"/>
          <p:cNvSpPr>
            <a:spLocks noChangeArrowheads="1"/>
          </p:cNvSpPr>
          <p:nvPr/>
        </p:nvSpPr>
        <p:spPr bwMode="auto">
          <a:xfrm>
            <a:off x="3203575" y="4076700"/>
            <a:ext cx="1368425" cy="1368425"/>
          </a:xfrm>
          <a:prstGeom prst="ellipse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10" name="Oval 5"/>
          <p:cNvSpPr>
            <a:spLocks noChangeArrowheads="1"/>
          </p:cNvSpPr>
          <p:nvPr/>
        </p:nvSpPr>
        <p:spPr bwMode="auto">
          <a:xfrm>
            <a:off x="2916238" y="3716338"/>
            <a:ext cx="1943100" cy="2017712"/>
          </a:xfrm>
          <a:prstGeom prst="ellipse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11" name="Oval 6"/>
          <p:cNvSpPr>
            <a:spLocks noChangeArrowheads="1"/>
          </p:cNvSpPr>
          <p:nvPr/>
        </p:nvSpPr>
        <p:spPr bwMode="auto">
          <a:xfrm>
            <a:off x="2627313" y="3500438"/>
            <a:ext cx="2520950" cy="2449512"/>
          </a:xfrm>
          <a:prstGeom prst="ellipse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12" name="Text Box 7"/>
          <p:cNvSpPr txBox="1">
            <a:spLocks noChangeArrowheads="1"/>
          </p:cNvSpPr>
          <p:nvPr/>
        </p:nvSpPr>
        <p:spPr bwMode="auto">
          <a:xfrm>
            <a:off x="2989263" y="4716463"/>
            <a:ext cx="719137" cy="3397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1000"/>
              </a:spcBef>
            </a:pPr>
            <a:r>
              <a:rPr lang="ru-RU" altLang="ru-RU" sz="1600" b="1">
                <a:ea typeface="宋体" pitchFamily="2" charset="-122"/>
              </a:rPr>
              <a:t>2</a:t>
            </a:r>
            <a:r>
              <a:rPr lang="ru-RU" altLang="ru-RU" sz="1600">
                <a:ea typeface="宋体" pitchFamily="2" charset="-122"/>
              </a:rPr>
              <a:t>см</a:t>
            </a:r>
          </a:p>
        </p:txBody>
      </p:sp>
      <p:sp>
        <p:nvSpPr>
          <p:cNvPr id="21513" name="Text Box 8"/>
          <p:cNvSpPr txBox="1">
            <a:spLocks noChangeArrowheads="1"/>
          </p:cNvSpPr>
          <p:nvPr/>
        </p:nvSpPr>
        <p:spPr bwMode="auto">
          <a:xfrm>
            <a:off x="2879725" y="5784850"/>
            <a:ext cx="863600" cy="371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1125"/>
              </a:spcBef>
            </a:pPr>
            <a:r>
              <a:rPr lang="ru-RU" altLang="ru-RU" sz="1800" b="1">
                <a:ea typeface="宋体" pitchFamily="2" charset="-122"/>
              </a:rPr>
              <a:t>5</a:t>
            </a:r>
            <a:r>
              <a:rPr lang="ru-RU" altLang="ru-RU" sz="1800">
                <a:ea typeface="宋体" pitchFamily="2" charset="-122"/>
              </a:rPr>
              <a:t>см</a:t>
            </a:r>
          </a:p>
        </p:txBody>
      </p:sp>
      <p:sp>
        <p:nvSpPr>
          <p:cNvPr id="21514" name="Text Box 9"/>
          <p:cNvSpPr txBox="1">
            <a:spLocks noChangeArrowheads="1"/>
          </p:cNvSpPr>
          <p:nvPr/>
        </p:nvSpPr>
        <p:spPr bwMode="auto">
          <a:xfrm>
            <a:off x="2755900" y="5145088"/>
            <a:ext cx="719138" cy="3397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1000"/>
              </a:spcBef>
            </a:pPr>
            <a:r>
              <a:rPr lang="ru-RU" altLang="ru-RU" sz="1600" b="1">
                <a:ea typeface="宋体" pitchFamily="2" charset="-122"/>
              </a:rPr>
              <a:t>4</a:t>
            </a:r>
            <a:r>
              <a:rPr lang="ru-RU" altLang="ru-RU" sz="1600">
                <a:ea typeface="宋体" pitchFamily="2" charset="-122"/>
              </a:rPr>
              <a:t>см</a:t>
            </a:r>
          </a:p>
        </p:txBody>
      </p:sp>
      <p:sp>
        <p:nvSpPr>
          <p:cNvPr id="21515" name="AutoShape 10"/>
          <p:cNvSpPr>
            <a:spLocks noChangeArrowheads="1"/>
          </p:cNvSpPr>
          <p:nvPr/>
        </p:nvSpPr>
        <p:spPr bwMode="auto">
          <a:xfrm rot="-2100000">
            <a:off x="3786188" y="3438525"/>
            <a:ext cx="1728787" cy="431800"/>
          </a:xfrm>
          <a:prstGeom prst="rightArrow">
            <a:avLst>
              <a:gd name="adj1" fmla="val 50000"/>
              <a:gd name="adj2" fmla="val 100092"/>
            </a:avLst>
          </a:prstGeom>
          <a:solidFill>
            <a:srgbClr val="DEDA4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16" name="AutoShape 11"/>
          <p:cNvSpPr>
            <a:spLocks noChangeArrowheads="1"/>
          </p:cNvSpPr>
          <p:nvPr/>
        </p:nvSpPr>
        <p:spPr bwMode="auto">
          <a:xfrm rot="-1440000">
            <a:off x="4716463" y="3862388"/>
            <a:ext cx="1728787" cy="431800"/>
          </a:xfrm>
          <a:prstGeom prst="rightArrow">
            <a:avLst>
              <a:gd name="adj1" fmla="val 50000"/>
              <a:gd name="adj2" fmla="val 100092"/>
            </a:avLst>
          </a:prstGeom>
          <a:solidFill>
            <a:srgbClr val="C4C024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17" name="AutoShape 12"/>
          <p:cNvSpPr>
            <a:spLocks noChangeArrowheads="1"/>
          </p:cNvSpPr>
          <p:nvPr/>
        </p:nvSpPr>
        <p:spPr bwMode="auto">
          <a:xfrm rot="-420000">
            <a:off x="5145088" y="4437063"/>
            <a:ext cx="1728787" cy="431800"/>
          </a:xfrm>
          <a:prstGeom prst="rightArrow">
            <a:avLst>
              <a:gd name="adj1" fmla="val 50000"/>
              <a:gd name="adj2" fmla="val 100092"/>
            </a:avLst>
          </a:prstGeom>
          <a:solidFill>
            <a:srgbClr val="918E1B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18" name="Text Box 13"/>
          <p:cNvSpPr txBox="1">
            <a:spLocks noChangeArrowheads="1"/>
          </p:cNvSpPr>
          <p:nvPr/>
        </p:nvSpPr>
        <p:spPr bwMode="auto">
          <a:xfrm>
            <a:off x="5292725" y="2852738"/>
            <a:ext cx="19446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1500"/>
              </a:spcBef>
            </a:pPr>
            <a:r>
              <a:rPr lang="ru-RU" altLang="ru-RU" sz="2400" b="1">
                <a:ea typeface="宋体" pitchFamily="2" charset="-122"/>
              </a:rPr>
              <a:t>53</a:t>
            </a:r>
            <a:r>
              <a:rPr lang="ru-RU" altLang="ru-RU" sz="2400">
                <a:ea typeface="宋体" pitchFamily="2" charset="-122"/>
              </a:rPr>
              <a:t>% очагов</a:t>
            </a:r>
          </a:p>
        </p:txBody>
      </p:sp>
      <p:sp>
        <p:nvSpPr>
          <p:cNvPr id="21519" name="Text Box 14"/>
          <p:cNvSpPr txBox="1">
            <a:spLocks noChangeArrowheads="1"/>
          </p:cNvSpPr>
          <p:nvPr/>
        </p:nvSpPr>
        <p:spPr bwMode="auto">
          <a:xfrm>
            <a:off x="6372225" y="3500438"/>
            <a:ext cx="2087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1500"/>
              </a:spcBef>
            </a:pPr>
            <a:r>
              <a:rPr lang="ru-RU" altLang="ru-RU" sz="2400" b="1">
                <a:ea typeface="宋体" pitchFamily="2" charset="-122"/>
              </a:rPr>
              <a:t>80</a:t>
            </a:r>
            <a:r>
              <a:rPr lang="ru-RU" altLang="ru-RU" sz="2400">
                <a:ea typeface="宋体" pitchFamily="2" charset="-122"/>
              </a:rPr>
              <a:t>% очагов</a:t>
            </a:r>
          </a:p>
        </p:txBody>
      </p:sp>
      <p:sp>
        <p:nvSpPr>
          <p:cNvPr id="21520" name="Text Box 15"/>
          <p:cNvSpPr txBox="1">
            <a:spLocks noChangeArrowheads="1"/>
          </p:cNvSpPr>
          <p:nvPr/>
        </p:nvSpPr>
        <p:spPr bwMode="auto">
          <a:xfrm>
            <a:off x="6948488" y="4292600"/>
            <a:ext cx="19431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1500"/>
              </a:spcBef>
            </a:pPr>
            <a:r>
              <a:rPr lang="ru-RU" altLang="ru-RU" sz="2400" b="1">
                <a:ea typeface="宋体" pitchFamily="2" charset="-122"/>
              </a:rPr>
              <a:t>90</a:t>
            </a:r>
            <a:r>
              <a:rPr lang="ru-RU" altLang="ru-RU" sz="2400">
                <a:ea typeface="宋体" pitchFamily="2" charset="-122"/>
              </a:rPr>
              <a:t>% очагов</a:t>
            </a:r>
          </a:p>
        </p:txBody>
      </p:sp>
      <p:sp>
        <p:nvSpPr>
          <p:cNvPr id="21521" name="AutoShape 16"/>
          <p:cNvSpPr>
            <a:spLocks noChangeArrowheads="1"/>
          </p:cNvSpPr>
          <p:nvPr/>
        </p:nvSpPr>
        <p:spPr bwMode="auto">
          <a:xfrm>
            <a:off x="4500563" y="42211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22" name="AutoShape 17"/>
          <p:cNvSpPr>
            <a:spLocks noChangeArrowheads="1"/>
          </p:cNvSpPr>
          <p:nvPr/>
        </p:nvSpPr>
        <p:spPr bwMode="auto">
          <a:xfrm>
            <a:off x="3419475" y="43656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23" name="AutoShape 18"/>
          <p:cNvSpPr>
            <a:spLocks noChangeArrowheads="1"/>
          </p:cNvSpPr>
          <p:nvPr/>
        </p:nvSpPr>
        <p:spPr bwMode="auto">
          <a:xfrm>
            <a:off x="4284663" y="4941888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24" name="AutoShape 19"/>
          <p:cNvSpPr>
            <a:spLocks noChangeArrowheads="1"/>
          </p:cNvSpPr>
          <p:nvPr/>
        </p:nvSpPr>
        <p:spPr bwMode="auto">
          <a:xfrm>
            <a:off x="4716463" y="39338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25" name="AutoShape 20"/>
          <p:cNvSpPr>
            <a:spLocks noChangeArrowheads="1"/>
          </p:cNvSpPr>
          <p:nvPr/>
        </p:nvSpPr>
        <p:spPr bwMode="auto">
          <a:xfrm>
            <a:off x="4067175" y="50847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26" name="AutoShape 21"/>
          <p:cNvSpPr>
            <a:spLocks noChangeArrowheads="1"/>
          </p:cNvSpPr>
          <p:nvPr/>
        </p:nvSpPr>
        <p:spPr bwMode="auto">
          <a:xfrm>
            <a:off x="4643438" y="48688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27" name="AutoShape 22"/>
          <p:cNvSpPr>
            <a:spLocks noChangeArrowheads="1"/>
          </p:cNvSpPr>
          <p:nvPr/>
        </p:nvSpPr>
        <p:spPr bwMode="auto">
          <a:xfrm>
            <a:off x="3348038" y="50133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28" name="AutoShape 23"/>
          <p:cNvSpPr>
            <a:spLocks noChangeArrowheads="1"/>
          </p:cNvSpPr>
          <p:nvPr/>
        </p:nvSpPr>
        <p:spPr bwMode="auto">
          <a:xfrm>
            <a:off x="3563938" y="5157788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29" name="AutoShape 24"/>
          <p:cNvSpPr>
            <a:spLocks noChangeArrowheads="1"/>
          </p:cNvSpPr>
          <p:nvPr/>
        </p:nvSpPr>
        <p:spPr bwMode="auto">
          <a:xfrm>
            <a:off x="4284663" y="53006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0" name="AutoShape 25"/>
          <p:cNvSpPr>
            <a:spLocks noChangeArrowheads="1"/>
          </p:cNvSpPr>
          <p:nvPr/>
        </p:nvSpPr>
        <p:spPr bwMode="auto">
          <a:xfrm>
            <a:off x="3419475" y="5373688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1" name="AutoShape 26"/>
          <p:cNvSpPr>
            <a:spLocks noChangeArrowheads="1"/>
          </p:cNvSpPr>
          <p:nvPr/>
        </p:nvSpPr>
        <p:spPr bwMode="auto">
          <a:xfrm>
            <a:off x="3059113" y="43656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2" name="AutoShape 27"/>
          <p:cNvSpPr>
            <a:spLocks noChangeArrowheads="1"/>
          </p:cNvSpPr>
          <p:nvPr/>
        </p:nvSpPr>
        <p:spPr bwMode="auto">
          <a:xfrm>
            <a:off x="3419475" y="40052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3" name="AutoShape 28"/>
          <p:cNvSpPr>
            <a:spLocks noChangeArrowheads="1"/>
          </p:cNvSpPr>
          <p:nvPr/>
        </p:nvSpPr>
        <p:spPr bwMode="auto">
          <a:xfrm>
            <a:off x="4356100" y="46529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4" name="AutoShape 29"/>
          <p:cNvSpPr>
            <a:spLocks noChangeArrowheads="1"/>
          </p:cNvSpPr>
          <p:nvPr/>
        </p:nvSpPr>
        <p:spPr bwMode="auto">
          <a:xfrm>
            <a:off x="4140200" y="41497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5" name="AutoShape 30"/>
          <p:cNvSpPr>
            <a:spLocks noChangeArrowheads="1"/>
          </p:cNvSpPr>
          <p:nvPr/>
        </p:nvSpPr>
        <p:spPr bwMode="auto">
          <a:xfrm>
            <a:off x="3635375" y="41497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6" name="AutoShape 31"/>
          <p:cNvSpPr>
            <a:spLocks noChangeArrowheads="1"/>
          </p:cNvSpPr>
          <p:nvPr/>
        </p:nvSpPr>
        <p:spPr bwMode="auto">
          <a:xfrm>
            <a:off x="3276600" y="44370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7" name="AutoShape 32"/>
          <p:cNvSpPr>
            <a:spLocks noChangeArrowheads="1"/>
          </p:cNvSpPr>
          <p:nvPr/>
        </p:nvSpPr>
        <p:spPr bwMode="auto">
          <a:xfrm>
            <a:off x="3563938" y="35734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8" name="AutoShape 33"/>
          <p:cNvSpPr>
            <a:spLocks noChangeArrowheads="1"/>
          </p:cNvSpPr>
          <p:nvPr/>
        </p:nvSpPr>
        <p:spPr bwMode="auto">
          <a:xfrm>
            <a:off x="4356100" y="56610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39" name="AutoShape 34"/>
          <p:cNvSpPr>
            <a:spLocks noChangeArrowheads="1"/>
          </p:cNvSpPr>
          <p:nvPr/>
        </p:nvSpPr>
        <p:spPr bwMode="auto">
          <a:xfrm>
            <a:off x="4284663" y="4292600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40" name="AutoShape 35"/>
          <p:cNvSpPr>
            <a:spLocks noChangeArrowheads="1"/>
          </p:cNvSpPr>
          <p:nvPr/>
        </p:nvSpPr>
        <p:spPr bwMode="auto">
          <a:xfrm>
            <a:off x="3851275" y="52292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41" name="AutoShape 36"/>
          <p:cNvSpPr>
            <a:spLocks noChangeArrowheads="1"/>
          </p:cNvSpPr>
          <p:nvPr/>
        </p:nvSpPr>
        <p:spPr bwMode="auto">
          <a:xfrm>
            <a:off x="2411413" y="5084763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42" name="AutoShape 37"/>
          <p:cNvSpPr>
            <a:spLocks noChangeArrowheads="1"/>
          </p:cNvSpPr>
          <p:nvPr/>
        </p:nvSpPr>
        <p:spPr bwMode="auto">
          <a:xfrm>
            <a:off x="5219700" y="5229225"/>
            <a:ext cx="142875" cy="144463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43" name="AutoShape 38"/>
          <p:cNvSpPr>
            <a:spLocks noChangeArrowheads="1"/>
          </p:cNvSpPr>
          <p:nvPr/>
        </p:nvSpPr>
        <p:spPr bwMode="auto">
          <a:xfrm>
            <a:off x="4211638" y="3284538"/>
            <a:ext cx="142875" cy="144462"/>
          </a:xfrm>
          <a:prstGeom prst="irregularSeal1">
            <a:avLst/>
          </a:prstGeom>
          <a:solidFill>
            <a:srgbClr val="F2B038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endParaRPr lang="ru-RU" altLang="ru-RU" sz="180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1544" name="Text Box 39"/>
          <p:cNvSpPr txBox="1">
            <a:spLocks noChangeArrowheads="1"/>
          </p:cNvSpPr>
          <p:nvPr/>
        </p:nvSpPr>
        <p:spPr bwMode="auto">
          <a:xfrm>
            <a:off x="5486400" y="4854575"/>
            <a:ext cx="3240088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1125"/>
              </a:spcBef>
            </a:pPr>
            <a:r>
              <a:rPr lang="ru-RU" altLang="ru-RU" sz="1800" b="1">
                <a:ea typeface="宋体" pitchFamily="2" charset="-122"/>
              </a:rPr>
              <a:t>В отличие от локализации первичных опухолей (80% - в наружных квадрантах) распределение очагов по квадрантам </a:t>
            </a:r>
            <a:r>
              <a:rPr lang="ru-RU" altLang="ru-RU" sz="1800" b="1" u="sng">
                <a:ea typeface="宋体" pitchFamily="2" charset="-122"/>
              </a:rPr>
              <a:t>равномерное</a:t>
            </a:r>
            <a:r>
              <a:rPr lang="ru-RU" altLang="ru-RU" sz="1800">
                <a:ea typeface="宋体" pitchFamily="2" charset="-122"/>
              </a:rPr>
              <a:t> </a:t>
            </a:r>
            <a:r>
              <a:rPr lang="en-US" altLang="ru-RU" sz="2000">
                <a:ea typeface="Gungsuh" pitchFamily="18" charset="-127"/>
              </a:rPr>
              <a:t>~</a:t>
            </a:r>
            <a:r>
              <a:rPr lang="ru-RU" altLang="ru-RU" sz="2000">
                <a:ea typeface="Gungsuh" pitchFamily="18" charset="-127"/>
              </a:rPr>
              <a:t> </a:t>
            </a:r>
            <a:r>
              <a:rPr lang="ru-RU" altLang="ru-RU" sz="2000" b="1">
                <a:ea typeface="Gungsuh" pitchFamily="18" charset="-127"/>
              </a:rPr>
              <a:t>50%</a:t>
            </a:r>
            <a:r>
              <a:rPr lang="en-US" altLang="ru-RU" sz="1800">
                <a:ea typeface="宋体" pitchFamily="2" charset="-122"/>
              </a:rPr>
              <a:t>~</a:t>
            </a:r>
            <a:r>
              <a:rPr lang="ru-RU" altLang="ru-RU" sz="1800">
                <a:ea typeface="宋体" pitchFamily="2" charset="-122"/>
              </a:rPr>
              <a:t> </a:t>
            </a:r>
            <a:r>
              <a:rPr lang="ru-RU" altLang="ru-RU" sz="1800" b="1">
                <a:ea typeface="宋体" pitchFamily="2" charset="-122"/>
              </a:rPr>
              <a:t>50% очагов</a:t>
            </a:r>
          </a:p>
        </p:txBody>
      </p:sp>
      <p:sp>
        <p:nvSpPr>
          <p:cNvPr id="21545" name="Text Box 40"/>
          <p:cNvSpPr txBox="1">
            <a:spLocks noChangeArrowheads="1"/>
          </p:cNvSpPr>
          <p:nvPr/>
        </p:nvSpPr>
        <p:spPr bwMode="auto">
          <a:xfrm>
            <a:off x="1187450" y="6308725"/>
            <a:ext cx="252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49263" eaLnBrk="0" hangingPunct="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49263" eaLnBrk="0" hangingPunct="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49263" eaLnBrk="0" hangingPunct="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1125"/>
              </a:spcBef>
            </a:pPr>
            <a:r>
              <a:rPr lang="ru-RU" altLang="ru-RU" sz="1800" dirty="0">
                <a:ea typeface="宋体" pitchFamily="2" charset="-122"/>
              </a:rPr>
              <a:t>По </a:t>
            </a:r>
            <a:r>
              <a:rPr lang="en-US" altLang="ru-RU" sz="1800" dirty="0" err="1">
                <a:ea typeface="宋体" pitchFamily="2" charset="-122"/>
              </a:rPr>
              <a:t>J.Vaidya</a:t>
            </a:r>
            <a:r>
              <a:rPr lang="en-US" altLang="ru-RU" sz="1800" dirty="0">
                <a:ea typeface="宋体" pitchFamily="2" charset="-122"/>
              </a:rPr>
              <a:t> e.a.,1996</a:t>
            </a:r>
          </a:p>
        </p:txBody>
      </p:sp>
      <p:sp>
        <p:nvSpPr>
          <p:cNvPr id="21546" name="TextBox 1"/>
          <p:cNvSpPr txBox="1">
            <a:spLocks noChangeArrowheads="1"/>
          </p:cNvSpPr>
          <p:nvPr/>
        </p:nvSpPr>
        <p:spPr bwMode="auto">
          <a:xfrm>
            <a:off x="539750" y="3082925"/>
            <a:ext cx="1871663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itchFamily="18" charset="0"/>
              <a:buNone/>
            </a:pPr>
            <a:r>
              <a:rPr lang="ru-RU" altLang="ru-RU" sz="1800">
                <a:solidFill>
                  <a:schemeClr val="bg1"/>
                </a:solidFill>
                <a:ea typeface="宋体" pitchFamily="2" charset="-122"/>
              </a:rPr>
              <a:t>ИИИ</a:t>
            </a:r>
          </a:p>
        </p:txBody>
      </p:sp>
      <p:pic>
        <p:nvPicPr>
          <p:cNvPr id="21547" name="Picture 2" descr="D:\Документы\Новая папка (2)\Мои рисунки\интрабим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2986088"/>
            <a:ext cx="2536825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0589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426170"/>
          </a:xfrm>
        </p:spPr>
        <p:txBody>
          <a:bodyPr>
            <a:normAutofit/>
          </a:bodyPr>
          <a:lstStyle/>
          <a:p>
            <a:r>
              <a:rPr lang="ru-RU" sz="2400" dirty="0"/>
              <a:t>Реальный (подтверждаемый результатами </a:t>
            </a:r>
            <a:r>
              <a:rPr lang="en-US" sz="2400" dirty="0"/>
              <a:t>APBA) </a:t>
            </a:r>
            <a:r>
              <a:rPr lang="ru-RU" sz="2400" dirty="0"/>
              <a:t>риск </a:t>
            </a:r>
            <a:r>
              <a:rPr lang="en-US" sz="2400" dirty="0"/>
              <a:t>SBRT</a:t>
            </a:r>
            <a:r>
              <a:rPr lang="ru-RU" sz="2400" dirty="0"/>
              <a:t>-</a:t>
            </a:r>
            <a:br>
              <a:rPr lang="ru-RU" sz="2400" dirty="0"/>
            </a:br>
            <a:r>
              <a:rPr lang="ru-RU" sz="2400" dirty="0"/>
              <a:t>отказ от концепции </a:t>
            </a:r>
            <a:r>
              <a:rPr lang="en-US" sz="2400" dirty="0"/>
              <a:t>CTV - </a:t>
            </a:r>
            <a:r>
              <a:rPr lang="ru-RU" sz="2400" dirty="0"/>
              <a:t>профилактического облучения зон субклинического поражения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4791700"/>
              </p:ext>
            </p:extLst>
          </p:nvPr>
        </p:nvGraphicFramePr>
        <p:xfrm>
          <a:off x="457200" y="1628800"/>
          <a:ext cx="7067128" cy="4895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0072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5D434C6-5FB8-662A-D816-F43E1C236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Ограничения, связанные с выбором облучаемого объема: </a:t>
            </a:r>
            <a:r>
              <a:rPr lang="ru-RU" sz="3200" dirty="0" err="1"/>
              <a:t>мультифокальность</a:t>
            </a:r>
            <a:r>
              <a:rPr lang="ru-RU" sz="3200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2557449-CEDE-1048-F32D-D02A0590E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32" y="1988840"/>
            <a:ext cx="4274271" cy="3600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7ADA80C3-A5FF-F153-5DF0-5402B6CD424B}"/>
              </a:ext>
            </a:extLst>
          </p:cNvPr>
          <p:cNvSpPr txBox="1"/>
          <p:nvPr/>
        </p:nvSpPr>
        <p:spPr>
          <a:xfrm>
            <a:off x="611561" y="5589240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Из </a:t>
            </a:r>
            <a:r>
              <a:rPr lang="en-US" dirty="0" err="1"/>
              <a:t>M.Andreiou</a:t>
            </a:r>
            <a:r>
              <a:rPr lang="en-US" dirty="0"/>
              <a:t> and </a:t>
            </a:r>
            <a:r>
              <a:rPr lang="en-US" dirty="0" err="1"/>
              <a:t>L.Cheng</a:t>
            </a:r>
            <a:r>
              <a:rPr lang="en-US" dirty="0"/>
              <a:t>, </a:t>
            </a:r>
          </a:p>
          <a:p>
            <a:r>
              <a:rPr lang="en-US" dirty="0"/>
              <a:t>Human Pathology (2010),41,781-793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13381CF-36F2-6FAA-ECD8-C824590584ED}"/>
              </a:ext>
            </a:extLst>
          </p:cNvPr>
          <p:cNvSpPr txBox="1"/>
          <p:nvPr/>
        </p:nvSpPr>
        <p:spPr>
          <a:xfrm>
            <a:off x="5021795" y="1417638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err="1"/>
              <a:t>Мультифокальность</a:t>
            </a:r>
            <a:r>
              <a:rPr lang="ru-RU" sz="2800" dirty="0"/>
              <a:t> (наличие 2 и </a:t>
            </a:r>
            <a:r>
              <a:rPr lang="en-US" sz="2800" dirty="0"/>
              <a:t>&gt;</a:t>
            </a:r>
            <a:r>
              <a:rPr lang="ru-RU" sz="2800" dirty="0"/>
              <a:t> очагов) выявляется при раке простаты, в среднем, </a:t>
            </a:r>
            <a:endParaRPr lang="en-US" sz="2800" dirty="0"/>
          </a:p>
          <a:p>
            <a:pPr algn="ctr"/>
            <a:r>
              <a:rPr lang="ru-RU" sz="2800" dirty="0"/>
              <a:t>в </a:t>
            </a:r>
            <a:r>
              <a:rPr lang="ru-RU" sz="2800" b="1" dirty="0"/>
              <a:t>80%</a:t>
            </a:r>
            <a:r>
              <a:rPr lang="ru-RU" sz="2800" dirty="0"/>
              <a:t> случаев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023F34B-A524-613E-1865-D87B3330314A}"/>
              </a:ext>
            </a:extLst>
          </p:cNvPr>
          <p:cNvSpPr txBox="1"/>
          <p:nvPr/>
        </p:nvSpPr>
        <p:spPr>
          <a:xfrm>
            <a:off x="5399583" y="3664407"/>
            <a:ext cx="31328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В подавляющем большинстве случаев </a:t>
            </a:r>
          </a:p>
          <a:p>
            <a:pPr algn="ctr"/>
            <a:r>
              <a:rPr lang="ru-RU" sz="2400" dirty="0"/>
              <a:t>эти очаги имеют </a:t>
            </a:r>
            <a:r>
              <a:rPr lang="ru-RU" sz="2400" b="1" dirty="0"/>
              <a:t>моноклональное </a:t>
            </a:r>
            <a:r>
              <a:rPr lang="ru-RU" sz="2400" dirty="0"/>
              <a:t>происхождение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8A190FD-6271-B09D-26EE-DB62E133AC03}"/>
              </a:ext>
            </a:extLst>
          </p:cNvPr>
          <p:cNvSpPr txBox="1"/>
          <p:nvPr/>
        </p:nvSpPr>
        <p:spPr>
          <a:xfrm>
            <a:off x="5038984" y="5657671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См., напр., </a:t>
            </a:r>
            <a:r>
              <a:rPr lang="en-US" dirty="0" err="1"/>
              <a:t>L.Boyd</a:t>
            </a:r>
            <a:r>
              <a:rPr lang="en-US" dirty="0"/>
              <a:t> </a:t>
            </a:r>
            <a:r>
              <a:rPr lang="en-US" dirty="0" err="1"/>
              <a:t>e.a.</a:t>
            </a:r>
            <a:r>
              <a:rPr lang="en-US" dirty="0"/>
              <a:t> </a:t>
            </a:r>
          </a:p>
          <a:p>
            <a:pPr algn="ctr"/>
            <a:r>
              <a:rPr lang="pt-BR" dirty="0"/>
              <a:t>Genes, Chromosomes &amp; Cancer, </a:t>
            </a:r>
          </a:p>
          <a:p>
            <a:pPr algn="ctr"/>
            <a:r>
              <a:rPr lang="pt-BR" dirty="0"/>
              <a:t>2012 Wiley Periodicals, Inc</a:t>
            </a:r>
          </a:p>
          <a:p>
            <a:pPr algn="ctr"/>
            <a:r>
              <a:rPr lang="pt-BR" dirty="0"/>
              <a:t> DOI 10.1002/gcc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902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>
            <a:noAutofit/>
          </a:bodyPr>
          <a:lstStyle/>
          <a:p>
            <a:r>
              <a:rPr lang="ru-RU" sz="2800" dirty="0"/>
              <a:t>Недооценка истинных максимальных размеров опухоли поджелудочной железы при КТ и МРТ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1378797"/>
              </p:ext>
            </p:extLst>
          </p:nvPr>
        </p:nvGraphicFramePr>
        <p:xfrm>
          <a:off x="611560" y="908720"/>
          <a:ext cx="822960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5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200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24259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Авторы/год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Недооценка</a:t>
                      </a:r>
                      <a:r>
                        <a:rPr lang="ru-RU" baseline="0" dirty="0"/>
                        <a:t>  </a:t>
                      </a:r>
                      <a:endParaRPr lang="en-US" baseline="0" dirty="0"/>
                    </a:p>
                    <a:p>
                      <a:r>
                        <a:rPr lang="en-US" baseline="0" dirty="0"/>
                        <a:t>CT vs </a:t>
                      </a:r>
                      <a:r>
                        <a:rPr lang="en-US" baseline="0" dirty="0" err="1"/>
                        <a:t>Pathol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Недооценка</a:t>
                      </a:r>
                      <a:r>
                        <a:rPr lang="ru-RU" baseline="0" dirty="0"/>
                        <a:t>  </a:t>
                      </a:r>
                      <a:endParaRPr lang="en-US" baseline="0" dirty="0"/>
                    </a:p>
                    <a:p>
                      <a:r>
                        <a:rPr lang="en-US" baseline="0" dirty="0"/>
                        <a:t>MRT vs </a:t>
                      </a:r>
                      <a:r>
                        <a:rPr lang="en-US" baseline="0" dirty="0" err="1"/>
                        <a:t>Pathol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Особенности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Arvold</a:t>
                      </a:r>
                      <a:r>
                        <a:rPr lang="en-US" dirty="0"/>
                        <a:t> N, 2011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÷ </a:t>
                      </a:r>
                      <a:r>
                        <a:rPr lang="ru-RU" sz="2000" dirty="0"/>
                        <a:t>7мм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Инвазия в 12п/к – 58% (</a:t>
                      </a:r>
                      <a:r>
                        <a:rPr lang="ru-RU" dirty="0" err="1"/>
                        <a:t>проксим.лок</a:t>
                      </a:r>
                      <a:r>
                        <a:rPr lang="ru-RU" dirty="0"/>
                        <a:t>); с</a:t>
                      </a:r>
                      <a:r>
                        <a:rPr lang="ru-RU" baseline="0" dirty="0"/>
                        <a:t> ростом размера отличия меньше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Qui H, 2012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÷ </a:t>
                      </a:r>
                      <a:r>
                        <a:rPr lang="ru-RU" sz="2000" dirty="0"/>
                        <a:t>1-2мм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Отличия значимее при самых больших и самых маленьких опухолях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Hall W, 2013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÷ </a:t>
                      </a:r>
                      <a:r>
                        <a:rPr lang="ru-RU" sz="2000" dirty="0"/>
                        <a:t>4мм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÷ </a:t>
                      </a:r>
                      <a:r>
                        <a:rPr lang="ru-RU" sz="2000" dirty="0"/>
                        <a:t>4мм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Чем больше размер опухоли, тем значимее отличия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 </a:t>
                      </a:r>
                      <a:r>
                        <a:rPr lang="en-US" dirty="0" err="1"/>
                        <a:t>Ch</a:t>
                      </a:r>
                      <a:r>
                        <a:rPr lang="en-US" dirty="0"/>
                        <a:t>, 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÷ </a:t>
                      </a:r>
                      <a:r>
                        <a:rPr lang="ru-RU" sz="2000" dirty="0"/>
                        <a:t>4мм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÷ </a:t>
                      </a:r>
                      <a:r>
                        <a:rPr lang="ru-RU" sz="2000" dirty="0"/>
                        <a:t>6мм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Отличия значимее при размере опухоли </a:t>
                      </a:r>
                      <a:r>
                        <a:rPr lang="en-US" dirty="0"/>
                        <a:t>&gt;3</a:t>
                      </a:r>
                      <a:r>
                        <a:rPr lang="ru-RU" dirty="0"/>
                        <a:t>см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71600" y="5877272"/>
            <a:ext cx="460851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u="sng" dirty="0"/>
              <a:t>Формула для расчета СТ</a:t>
            </a:r>
            <a:r>
              <a:rPr lang="en-US" u="sng" dirty="0"/>
              <a:t>V</a:t>
            </a:r>
            <a:r>
              <a:rPr lang="en-US" dirty="0"/>
              <a:t>:</a:t>
            </a:r>
          </a:p>
          <a:p>
            <a:r>
              <a:rPr lang="en-US" b="1" dirty="0"/>
              <a:t>CTV (</a:t>
            </a:r>
            <a:r>
              <a:rPr lang="ru-RU" b="1" dirty="0"/>
              <a:t>мм) = 19мм – 1/8(</a:t>
            </a:r>
            <a:r>
              <a:rPr lang="en-US" b="1" dirty="0"/>
              <a:t>max</a:t>
            </a:r>
            <a:r>
              <a:rPr lang="ru-RU" b="1" dirty="0" err="1"/>
              <a:t>КТразмер</a:t>
            </a:r>
            <a:r>
              <a:rPr lang="ru-RU" b="1" dirty="0"/>
              <a:t> (мм))</a:t>
            </a:r>
          </a:p>
        </p:txBody>
      </p:sp>
      <p:sp>
        <p:nvSpPr>
          <p:cNvPr id="5" name="Выгнутая вверх стрелка 4"/>
          <p:cNvSpPr/>
          <p:nvPr/>
        </p:nvSpPr>
        <p:spPr>
          <a:xfrm rot="15877754">
            <a:off x="-1587949" y="3935857"/>
            <a:ext cx="4193456" cy="62780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6136" y="5741814"/>
            <a:ext cx="2288359" cy="107721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 err="1"/>
              <a:t>maxD</a:t>
            </a:r>
            <a:r>
              <a:rPr lang="en-US" sz="1600" b="1" dirty="0"/>
              <a:t> </a:t>
            </a:r>
            <a:r>
              <a:rPr lang="ru-RU" sz="1600" b="1" dirty="0"/>
              <a:t>оп</a:t>
            </a:r>
            <a:r>
              <a:rPr lang="ru-RU" sz="1600" dirty="0"/>
              <a:t>(мм)  </a:t>
            </a:r>
            <a:r>
              <a:rPr lang="en-US" sz="1600" b="1" dirty="0"/>
              <a:t>CTV</a:t>
            </a:r>
            <a:r>
              <a:rPr lang="en-US" sz="1600" dirty="0"/>
              <a:t> (</a:t>
            </a:r>
            <a:r>
              <a:rPr lang="ru-RU" sz="1600" dirty="0"/>
              <a:t>мм)</a:t>
            </a:r>
          </a:p>
          <a:p>
            <a:r>
              <a:rPr lang="ru-RU" sz="1600" dirty="0"/>
              <a:t>         </a:t>
            </a:r>
            <a:r>
              <a:rPr lang="ru-RU" sz="1600" b="1" i="1" dirty="0"/>
              <a:t>30                15  </a:t>
            </a:r>
          </a:p>
          <a:p>
            <a:r>
              <a:rPr lang="ru-RU" sz="1600" b="1" i="1" dirty="0"/>
              <a:t>         40                14</a:t>
            </a:r>
          </a:p>
          <a:p>
            <a:r>
              <a:rPr lang="ru-RU" sz="1600" b="1" i="1" dirty="0"/>
              <a:t>         50                13</a:t>
            </a:r>
          </a:p>
        </p:txBody>
      </p:sp>
    </p:spTree>
    <p:extLst>
      <p:ext uri="{BB962C8B-B14F-4D97-AF65-F5344CB8AC3E}">
        <p14:creationId xmlns:p14="http://schemas.microsoft.com/office/powerpoint/2010/main" val="420820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5837"/>
            <a:ext cx="8229600" cy="706090"/>
          </a:xfrm>
        </p:spPr>
        <p:txBody>
          <a:bodyPr>
            <a:normAutofit/>
          </a:bodyPr>
          <a:lstStyle/>
          <a:p>
            <a:r>
              <a:rPr lang="ru-RU" sz="3600" dirty="0"/>
              <a:t>Карта локальных рецидивов после ПДР 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59351"/>
            <a:ext cx="7776864" cy="43613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826132" y="5720751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Только ПДР-красный  </a:t>
            </a:r>
            <a:r>
              <a:rPr lang="ru-RU" b="1" dirty="0"/>
              <a:t>   </a:t>
            </a:r>
            <a:r>
              <a:rPr lang="ru-RU" b="1" dirty="0">
                <a:solidFill>
                  <a:srgbClr val="C89800"/>
                </a:solidFill>
              </a:rPr>
              <a:t>ПХТ+ПДР -оранжевый </a:t>
            </a:r>
            <a:r>
              <a:rPr lang="ru-RU" b="1" dirty="0"/>
              <a:t>      </a:t>
            </a:r>
            <a:r>
              <a:rPr lang="ru-RU" b="1" dirty="0">
                <a:solidFill>
                  <a:srgbClr val="00B050"/>
                </a:solidFill>
              </a:rPr>
              <a:t>ХЛТ+ПДР- зеленый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28517" y="620688"/>
            <a:ext cx="77048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Dholakia A </a:t>
            </a:r>
            <a:r>
              <a:rPr lang="en-US" sz="1400" dirty="0" err="1"/>
              <a:t>e.a</a:t>
            </a:r>
            <a:r>
              <a:rPr lang="en-US" sz="1400" dirty="0"/>
              <a:t>. Mapping Patterns of Local Recurrence After</a:t>
            </a:r>
            <a:r>
              <a:rPr lang="ru-RU" sz="1400" dirty="0"/>
              <a:t> </a:t>
            </a:r>
            <a:r>
              <a:rPr lang="en-US" sz="1400" dirty="0" err="1"/>
              <a:t>Pancreaticoduodenectomy</a:t>
            </a:r>
            <a:r>
              <a:rPr lang="en-US" sz="1400" dirty="0"/>
              <a:t> for Pancreatic Adenocarcinoma: A</a:t>
            </a:r>
            <a:r>
              <a:rPr lang="ru-RU" sz="1400" dirty="0"/>
              <a:t> </a:t>
            </a:r>
            <a:r>
              <a:rPr lang="en-US" sz="1400" dirty="0"/>
              <a:t>New Approach to Adjuvant Radiation Field Design. </a:t>
            </a:r>
            <a:r>
              <a:rPr lang="en-US" sz="1400" i="1" dirty="0" err="1"/>
              <a:t>Int</a:t>
            </a:r>
            <a:r>
              <a:rPr lang="en-US" sz="1400" i="1" dirty="0"/>
              <a:t> J </a:t>
            </a:r>
            <a:r>
              <a:rPr lang="en-US" sz="1400" i="1" dirty="0" err="1"/>
              <a:t>Radiat</a:t>
            </a:r>
            <a:r>
              <a:rPr lang="en-US" sz="1400" i="1" dirty="0"/>
              <a:t> </a:t>
            </a:r>
            <a:r>
              <a:rPr lang="en-US" sz="1400" i="1" dirty="0" err="1"/>
              <a:t>Oncol</a:t>
            </a:r>
            <a:r>
              <a:rPr lang="en-US" sz="1400" i="1" dirty="0"/>
              <a:t> </a:t>
            </a:r>
            <a:r>
              <a:rPr lang="en-US" sz="1400" i="1" dirty="0" err="1"/>
              <a:t>Biol</a:t>
            </a:r>
            <a:r>
              <a:rPr lang="en-US" sz="1400" i="1" dirty="0"/>
              <a:t> Phys</a:t>
            </a:r>
            <a:r>
              <a:rPr lang="en-US" sz="1400" dirty="0"/>
              <a:t>. 2013 December 1; 87(5): 1007–1015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40440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906" y="89835"/>
            <a:ext cx="5280190" cy="778098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sz="3200" dirty="0"/>
              <a:t>SBRT </a:t>
            </a:r>
            <a:r>
              <a:rPr lang="ru-RU" sz="3200" dirty="0"/>
              <a:t>при костных метастазах: </a:t>
            </a:r>
            <a:br>
              <a:rPr lang="ru-RU" sz="3200" dirty="0"/>
            </a:br>
            <a:r>
              <a:rPr lang="ru-RU" sz="3200" dirty="0"/>
              <a:t>значение </a:t>
            </a:r>
            <a:r>
              <a:rPr lang="en-US" sz="3200" dirty="0"/>
              <a:t>CTV</a:t>
            </a:r>
            <a:endParaRPr lang="ru-RU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34563"/>
            <a:ext cx="5112568" cy="2304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888232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</a:t>
            </a:r>
            <a:r>
              <a:rPr lang="en-US" dirty="0"/>
              <a:t>GTV+</a:t>
            </a:r>
            <a:r>
              <a:rPr lang="ru-RU" b="1" dirty="0" err="1"/>
              <a:t>редуциров</a:t>
            </a:r>
            <a:r>
              <a:rPr lang="ru-RU" dirty="0"/>
              <a:t>. </a:t>
            </a:r>
            <a:r>
              <a:rPr lang="en-US" dirty="0"/>
              <a:t>CTV</a:t>
            </a:r>
            <a:r>
              <a:rPr lang="ru-RU" dirty="0"/>
              <a:t>:</a:t>
            </a:r>
          </a:p>
          <a:p>
            <a:r>
              <a:rPr lang="ru-RU" dirty="0"/>
              <a:t>         КТ                    Т1 МРТ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39409"/>
            <a:ext cx="3932552" cy="2884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47864" y="888232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GTV+</a:t>
            </a:r>
            <a:r>
              <a:rPr lang="ru-RU" dirty="0"/>
              <a:t> </a:t>
            </a:r>
            <a:r>
              <a:rPr lang="ru-RU" b="1" dirty="0" err="1"/>
              <a:t>нередуциров</a:t>
            </a:r>
            <a:r>
              <a:rPr lang="ru-RU" dirty="0"/>
              <a:t>. </a:t>
            </a:r>
            <a:r>
              <a:rPr lang="en-US" dirty="0"/>
              <a:t>CTV</a:t>
            </a:r>
            <a:r>
              <a:rPr lang="ru-RU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3568" y="4005064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Риск локального</a:t>
            </a:r>
          </a:p>
          <a:p>
            <a:r>
              <a:rPr lang="ru-RU" dirty="0"/>
              <a:t>прогрессирования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 rot="17205633">
            <a:off x="3383868" y="4612630"/>
            <a:ext cx="2160240" cy="432048"/>
          </a:xfrm>
          <a:prstGeom prst="curved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 вверх 7"/>
          <p:cNvSpPr/>
          <p:nvPr/>
        </p:nvSpPr>
        <p:spPr>
          <a:xfrm rot="19564744">
            <a:off x="3315573" y="3655648"/>
            <a:ext cx="266337" cy="1771994"/>
          </a:xfrm>
          <a:prstGeom prst="up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860032" y="4635374"/>
            <a:ext cx="3280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Из </a:t>
            </a:r>
            <a:r>
              <a:rPr lang="en-US" b="1" dirty="0" err="1"/>
              <a:t>D.Moore-Palhares</a:t>
            </a:r>
            <a:r>
              <a:rPr lang="en-US" b="1" dirty="0"/>
              <a:t> </a:t>
            </a:r>
            <a:r>
              <a:rPr lang="en-US" b="1" dirty="0" err="1"/>
              <a:t>e.a</a:t>
            </a:r>
            <a:r>
              <a:rPr lang="en-US" b="1" dirty="0"/>
              <a:t>., IJROBPh,2024,119,4,1110-1121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652120" y="332656"/>
            <a:ext cx="3312368" cy="28931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u="sng" dirty="0" err="1"/>
              <a:t>E.Chang</a:t>
            </a:r>
            <a:r>
              <a:rPr lang="en-US" sz="2000" u="sng" dirty="0"/>
              <a:t> </a:t>
            </a:r>
            <a:r>
              <a:rPr lang="en-US" sz="2000" u="sng" dirty="0" err="1"/>
              <a:t>e.a</a:t>
            </a:r>
            <a:r>
              <a:rPr lang="en-US" sz="2000" dirty="0"/>
              <a:t>.</a:t>
            </a:r>
            <a:r>
              <a:rPr lang="ru-RU" sz="2000" dirty="0"/>
              <a:t>:</a:t>
            </a:r>
          </a:p>
          <a:p>
            <a:r>
              <a:rPr lang="ru-RU" b="1" dirty="0"/>
              <a:t>Основные зоны </a:t>
            </a:r>
            <a:r>
              <a:rPr lang="en-US" b="1" dirty="0"/>
              <a:t>LR </a:t>
            </a:r>
            <a:r>
              <a:rPr lang="ru-RU" b="1" dirty="0"/>
              <a:t>после </a:t>
            </a:r>
            <a:r>
              <a:rPr lang="en-US" b="1" dirty="0"/>
              <a:t>SBRT </a:t>
            </a:r>
            <a:r>
              <a:rPr lang="ru-RU" b="1" dirty="0"/>
              <a:t>спинальных </a:t>
            </a:r>
            <a:r>
              <a:rPr lang="ru-RU" b="1" dirty="0" err="1"/>
              <a:t>мтс</a:t>
            </a:r>
            <a:r>
              <a:rPr lang="ru-RU" b="1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/>
              <a:t>в позвонках, соседних с   пораженным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i="1" dirty="0"/>
              <a:t> в </a:t>
            </a:r>
            <a:r>
              <a:rPr lang="ru-RU" b="1" i="1" dirty="0" err="1"/>
              <a:t>эпидуральном</a:t>
            </a:r>
            <a:r>
              <a:rPr lang="ru-RU" b="1" i="1" dirty="0"/>
              <a:t> пр-ве на уровне пораженного позвонка</a:t>
            </a:r>
          </a:p>
          <a:p>
            <a:pPr algn="ctr"/>
            <a:r>
              <a:rPr lang="en-US" i="1" dirty="0"/>
              <a:t>J </a:t>
            </a:r>
            <a:r>
              <a:rPr lang="en-US" i="1" dirty="0" err="1"/>
              <a:t>Neurosurg</a:t>
            </a:r>
            <a:r>
              <a:rPr lang="en-US" i="1" dirty="0"/>
              <a:t> Spine, </a:t>
            </a:r>
            <a:endParaRPr lang="ru-RU" i="1" dirty="0"/>
          </a:p>
          <a:p>
            <a:pPr algn="ctr"/>
            <a:r>
              <a:rPr lang="en-US" i="1" dirty="0"/>
              <a:t>2007,7(2),151-160</a:t>
            </a: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34575" y="6077670"/>
            <a:ext cx="4572000" cy="646331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>
            <a:spAutoFit/>
          </a:bodyPr>
          <a:lstStyle/>
          <a:p>
            <a:r>
              <a:rPr lang="ru-RU" b="1" dirty="0"/>
              <a:t>Отказ от концепции </a:t>
            </a:r>
            <a:r>
              <a:rPr lang="en-US" b="1" dirty="0"/>
              <a:t>CTV </a:t>
            </a:r>
            <a:r>
              <a:rPr lang="ru-RU" b="1" dirty="0"/>
              <a:t>при реализации </a:t>
            </a:r>
            <a:r>
              <a:rPr lang="en-US" b="1" dirty="0"/>
              <a:t>SBRT </a:t>
            </a:r>
            <a:r>
              <a:rPr lang="ru-RU" b="1" dirty="0"/>
              <a:t>может стать трагической ошибкой</a:t>
            </a:r>
          </a:p>
        </p:txBody>
      </p:sp>
    </p:spTree>
    <p:extLst>
      <p:ext uri="{BB962C8B-B14F-4D97-AF65-F5344CB8AC3E}">
        <p14:creationId xmlns:p14="http://schemas.microsoft.com/office/powerpoint/2010/main" val="215585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8964" y="3284984"/>
            <a:ext cx="2555776" cy="3407727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Эффективность УГФ при первичном раке может определяться, в первую очередь, не </a:t>
            </a:r>
            <a:r>
              <a:rPr lang="ru-RU" sz="2400" dirty="0" err="1"/>
              <a:t>супервысокой</a:t>
            </a:r>
            <a:r>
              <a:rPr lang="ru-RU" sz="2400" dirty="0"/>
              <a:t> РОД в мишени, а адекватной дозой в </a:t>
            </a:r>
            <a:r>
              <a:rPr lang="ru-RU" sz="2400" b="1" dirty="0"/>
              <a:t>реальной</a:t>
            </a:r>
            <a:r>
              <a:rPr lang="ru-RU" sz="2400" dirty="0"/>
              <a:t> </a:t>
            </a:r>
            <a:r>
              <a:rPr lang="en-US" sz="2400" dirty="0"/>
              <a:t>CTV </a:t>
            </a:r>
            <a:r>
              <a:rPr lang="ru-RU" sz="2400" dirty="0"/>
              <a:t>   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37297"/>
            <a:ext cx="6696744" cy="664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45EEF24-E5F7-42D3-A607-5663C38DE61E}"/>
              </a:ext>
            </a:extLst>
          </p:cNvPr>
          <p:cNvSpPr txBox="1"/>
          <p:nvPr/>
        </p:nvSpPr>
        <p:spPr>
          <a:xfrm>
            <a:off x="6588224" y="195094"/>
            <a:ext cx="2555776" cy="153888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/>
              <a:t>НМКРЛ</a:t>
            </a:r>
          </a:p>
          <a:p>
            <a:r>
              <a:rPr lang="en-US" dirty="0"/>
              <a:t>CTV=GTV</a:t>
            </a:r>
            <a:endParaRPr lang="ru-RU" dirty="0"/>
          </a:p>
          <a:p>
            <a:r>
              <a:rPr lang="ru-RU" dirty="0"/>
              <a:t>Покрытие: </a:t>
            </a:r>
            <a:r>
              <a:rPr lang="en-US" dirty="0"/>
              <a:t>V99</a:t>
            </a:r>
            <a:r>
              <a:rPr lang="ru-RU" dirty="0"/>
              <a:t>%=100%</a:t>
            </a:r>
            <a:endParaRPr lang="en-US" dirty="0"/>
          </a:p>
          <a:p>
            <a:r>
              <a:rPr lang="ru-RU" sz="2000" b="1" dirty="0"/>
              <a:t>РОД-15Гр</a:t>
            </a:r>
            <a:r>
              <a:rPr lang="ru-RU" dirty="0"/>
              <a:t> по 100% изо</a:t>
            </a:r>
          </a:p>
          <a:p>
            <a:r>
              <a:rPr lang="ru-RU" sz="2000" b="1" dirty="0"/>
              <a:t>СОД-60Гр</a:t>
            </a:r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="" xmlns:a16="http://schemas.microsoft.com/office/drawing/2014/main" id="{8EECAAB1-2165-4A37-929F-37EC213C492B}"/>
              </a:ext>
            </a:extLst>
          </p:cNvPr>
          <p:cNvCxnSpPr>
            <a:cxnSpLocks/>
          </p:cNvCxnSpPr>
          <p:nvPr/>
        </p:nvCxnSpPr>
        <p:spPr>
          <a:xfrm flipH="1">
            <a:off x="3131840" y="1590184"/>
            <a:ext cx="3798168" cy="641760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>
            <a:extLst>
              <a:ext uri="{FF2B5EF4-FFF2-40B4-BE49-F238E27FC236}">
                <a16:creationId xmlns="" xmlns:a16="http://schemas.microsoft.com/office/drawing/2014/main" id="{CA9FACC3-ADF0-490F-BA86-3868A9AAC60A}"/>
              </a:ext>
            </a:extLst>
          </p:cNvPr>
          <p:cNvCxnSpPr>
            <a:cxnSpLocks/>
          </p:cNvCxnSpPr>
          <p:nvPr/>
        </p:nvCxnSpPr>
        <p:spPr>
          <a:xfrm flipH="1">
            <a:off x="3239852" y="1590184"/>
            <a:ext cx="3690156" cy="3783032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="" xmlns:a16="http://schemas.microsoft.com/office/drawing/2014/main" id="{C93D1017-9173-4DDE-84E0-CC680BD8C980}"/>
              </a:ext>
            </a:extLst>
          </p:cNvPr>
          <p:cNvCxnSpPr>
            <a:cxnSpLocks/>
          </p:cNvCxnSpPr>
          <p:nvPr/>
        </p:nvCxnSpPr>
        <p:spPr>
          <a:xfrm flipH="1">
            <a:off x="3347864" y="2431523"/>
            <a:ext cx="3600400" cy="4718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="" xmlns:a16="http://schemas.microsoft.com/office/drawing/2014/main" id="{EE16FDBA-D2BF-492E-A98B-38E7B3FFD0BD}"/>
              </a:ext>
            </a:extLst>
          </p:cNvPr>
          <p:cNvCxnSpPr>
            <a:cxnSpLocks/>
          </p:cNvCxnSpPr>
          <p:nvPr/>
        </p:nvCxnSpPr>
        <p:spPr>
          <a:xfrm flipH="1">
            <a:off x="3392252" y="2431523"/>
            <a:ext cx="3556012" cy="3022085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C356FB93-1064-485F-967B-FBCADBDEC02E}"/>
              </a:ext>
            </a:extLst>
          </p:cNvPr>
          <p:cNvSpPr txBox="1"/>
          <p:nvPr/>
        </p:nvSpPr>
        <p:spPr>
          <a:xfrm>
            <a:off x="6930008" y="2176153"/>
            <a:ext cx="1872208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/>
              <a:t>7,5Грх4=30Гр</a:t>
            </a:r>
          </a:p>
        </p:txBody>
      </p:sp>
      <p:sp>
        <p:nvSpPr>
          <p:cNvPr id="28" name="Овал 27">
            <a:extLst>
              <a:ext uri="{FF2B5EF4-FFF2-40B4-BE49-F238E27FC236}">
                <a16:creationId xmlns="" xmlns:a16="http://schemas.microsoft.com/office/drawing/2014/main" id="{A50F36A5-4D27-46E5-9E02-F76E7B70269C}"/>
              </a:ext>
            </a:extLst>
          </p:cNvPr>
          <p:cNvSpPr/>
          <p:nvPr/>
        </p:nvSpPr>
        <p:spPr>
          <a:xfrm>
            <a:off x="6930008" y="2139493"/>
            <a:ext cx="1872208" cy="5595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7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718560" y="5584906"/>
            <a:ext cx="7804800" cy="725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5pPr>
            <a:lvl6pPr marL="15367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6pPr>
            <a:lvl7pPr marL="19939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7pPr>
            <a:lvl8pPr marL="24511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8pPr>
            <a:lvl9pPr marL="29083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9pPr>
          </a:lstStyle>
          <a:p>
            <a:pPr algn="ctr"/>
            <a:r>
              <a:rPr lang="en-GB" altLang="ru-RU" sz="1300" dirty="0">
                <a:latin typeface="Arial" charset="0"/>
              </a:rPr>
              <a:t>Example of patient with upper left lung NSCLC: 18F-FDG (A); 18F-FDG PET/CT (B); planning radiotherapy based on 18F-FDG (66 </a:t>
            </a:r>
            <a:r>
              <a:rPr lang="en-GB" altLang="ru-RU" sz="1300" dirty="0" err="1">
                <a:latin typeface="Arial" charset="0"/>
              </a:rPr>
              <a:t>Gy</a:t>
            </a:r>
            <a:r>
              <a:rPr lang="en-GB" altLang="ru-RU" sz="1300" dirty="0">
                <a:latin typeface="Arial" charset="0"/>
              </a:rPr>
              <a:t>) with </a:t>
            </a:r>
            <a:r>
              <a:rPr lang="en-GB" altLang="ru-RU" sz="1300" dirty="0" err="1">
                <a:latin typeface="Arial" charset="0"/>
              </a:rPr>
              <a:t>BTVm</a:t>
            </a:r>
            <a:r>
              <a:rPr lang="en-GB" altLang="ru-RU" sz="1300" dirty="0">
                <a:latin typeface="Arial" charset="0"/>
              </a:rPr>
              <a:t> (gross </a:t>
            </a:r>
            <a:r>
              <a:rPr lang="en-GB" altLang="ru-RU" sz="1300" dirty="0" err="1">
                <a:latin typeface="Arial" charset="0"/>
              </a:rPr>
              <a:t>tumor</a:t>
            </a:r>
            <a:r>
              <a:rPr lang="en-GB" altLang="ru-RU" sz="1300" dirty="0">
                <a:latin typeface="Arial" charset="0"/>
              </a:rPr>
              <a:t> volume), CTV, and PTV (C); PET 18F-FMISO (D); 18F-FMISO PET/CT (E); and boost based on 18F-FMISO PET (76 </a:t>
            </a:r>
            <a:r>
              <a:rPr lang="en-GB" altLang="ru-RU" sz="1300" dirty="0" err="1">
                <a:latin typeface="Arial" charset="0"/>
              </a:rPr>
              <a:t>Gy</a:t>
            </a:r>
            <a:r>
              <a:rPr lang="en-GB" altLang="ru-RU" sz="1300" dirty="0">
                <a:latin typeface="Arial" charset="0"/>
              </a:rPr>
              <a:t>) with </a:t>
            </a:r>
            <a:r>
              <a:rPr lang="en-GB" altLang="ru-RU" sz="1300" dirty="0" err="1">
                <a:latin typeface="Arial" charset="0"/>
              </a:rPr>
              <a:t>BTVh</a:t>
            </a:r>
            <a:r>
              <a:rPr lang="en-GB" altLang="ru-RU" sz="1300" dirty="0">
                <a:latin typeface="Arial" charset="0"/>
              </a:rPr>
              <a:t> and PTV boost (F). </a:t>
            </a:r>
            <a:endParaRPr lang="ru-RU" altLang="ru-RU" sz="1300" dirty="0">
              <a:latin typeface="Arial" charset="0"/>
            </a:endParaRPr>
          </a:p>
          <a:p>
            <a:pPr algn="ctr"/>
            <a:r>
              <a:rPr lang="en-GB" altLang="ru-RU" sz="1300" b="1" dirty="0">
                <a:latin typeface="Arial" charset="0"/>
              </a:rPr>
              <a:t>Pierre Vera et al. J </a:t>
            </a:r>
            <a:r>
              <a:rPr lang="en-GB" altLang="ru-RU" sz="1300" b="1" dirty="0" err="1">
                <a:latin typeface="Arial" charset="0"/>
              </a:rPr>
              <a:t>Nucl</a:t>
            </a:r>
            <a:r>
              <a:rPr lang="en-GB" altLang="ru-RU" sz="1300" b="1" dirty="0">
                <a:latin typeface="Arial" charset="0"/>
              </a:rPr>
              <a:t> Med 2017;58:1045-1053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207" y="6310743"/>
            <a:ext cx="2246400" cy="361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60" y="1730567"/>
            <a:ext cx="7804800" cy="359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930240" y="5972307"/>
            <a:ext cx="3918240" cy="30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 flipH="1" flipV="1">
            <a:off x="8915084" y="6598773"/>
            <a:ext cx="41471" cy="4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85725" indent="-85725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5pPr>
            <a:lvl6pPr marL="15367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6pPr>
            <a:lvl7pPr marL="19939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7pPr>
            <a:lvl8pPr marL="24511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8pPr>
            <a:lvl9pPr marL="29083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9pPr>
          </a:lstStyle>
          <a:p>
            <a:endParaRPr lang="en-GB" altLang="ru-RU" sz="9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28665" y="358755"/>
            <a:ext cx="6694696" cy="1018591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en-US" sz="2500" b="1" dirty="0"/>
              <a:t>SBRT</a:t>
            </a:r>
            <a:r>
              <a:rPr lang="ru-RU" sz="2500" b="1" dirty="0"/>
              <a:t>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boost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для</a:t>
            </a:r>
            <a:r>
              <a:rPr lang="en-GB" altLang="ru-RU" dirty="0">
                <a:latin typeface="Arial" charset="0"/>
              </a:rPr>
              <a:t>18F-FMISO PET</a:t>
            </a:r>
            <a:r>
              <a:rPr lang="ru-RU" altLang="ru-RU" dirty="0">
                <a:latin typeface="Arial" charset="0"/>
              </a:rPr>
              <a:t>-позитивной области в зоне </a:t>
            </a:r>
            <a:r>
              <a:rPr lang="en-US" altLang="ru-RU" dirty="0">
                <a:latin typeface="Arial" charset="0"/>
              </a:rPr>
              <a:t>GTV </a:t>
            </a:r>
            <a:r>
              <a:rPr lang="ru-RU" altLang="ru-RU" dirty="0" err="1">
                <a:latin typeface="Arial" charset="0"/>
              </a:rPr>
              <a:t>немелкоклеточного</a:t>
            </a:r>
            <a:r>
              <a:rPr lang="ru-RU" altLang="ru-RU" dirty="0">
                <a:latin typeface="Arial" charset="0"/>
              </a:rPr>
              <a:t> рака левого легкого</a:t>
            </a:r>
          </a:p>
          <a:p>
            <a:pPr algn="ctr"/>
            <a:r>
              <a:rPr lang="ru-RU" dirty="0">
                <a:latin typeface="Arial" charset="0"/>
              </a:rPr>
              <a:t>(по </a:t>
            </a:r>
            <a:r>
              <a:rPr lang="en-GB" altLang="ru-RU" dirty="0">
                <a:latin typeface="Arial" charset="0"/>
              </a:rPr>
              <a:t>Pierre Vera et al.</a:t>
            </a:r>
            <a:r>
              <a:rPr lang="ru-RU" altLang="ru-RU" dirty="0">
                <a:latin typeface="Arial" charset="0"/>
              </a:rPr>
              <a:t>,</a:t>
            </a:r>
            <a:r>
              <a:rPr lang="en-GB" altLang="ru-RU" dirty="0">
                <a:latin typeface="Arial" charset="0"/>
              </a:rPr>
              <a:t> 2017</a:t>
            </a:r>
            <a:r>
              <a:rPr lang="ru-RU" altLang="ru-RU" dirty="0">
                <a:latin typeface="Arial" charset="0"/>
              </a:rPr>
              <a:t>)</a:t>
            </a:r>
            <a:endParaRPr lang="en-GB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8791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718560" y="5700119"/>
            <a:ext cx="7804800" cy="544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5pPr>
            <a:lvl6pPr marL="15367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6pPr>
            <a:lvl7pPr marL="19939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7pPr>
            <a:lvl8pPr marL="24511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8pPr>
            <a:lvl9pPr marL="2908300" indent="-2159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400">
                <a:solidFill>
                  <a:srgbClr val="000000"/>
                </a:solidFill>
                <a:latin typeface="Times New Roman" pitchFamily="16" charset="0"/>
                <a:ea typeface="msgothic" charset="0"/>
                <a:cs typeface="msgothic" charset="0"/>
              </a:defRPr>
            </a:lvl9pPr>
          </a:lstStyle>
          <a:p>
            <a:pPr algn="ctr"/>
            <a:r>
              <a:rPr lang="en-GB" altLang="ru-RU" sz="1300" dirty="0">
                <a:latin typeface="Arial" charset="0"/>
              </a:rPr>
              <a:t>OS (left) and DFS (right), for entire population (A and B) as well as </a:t>
            </a:r>
            <a:r>
              <a:rPr lang="en-GB" altLang="ru-RU" sz="1300" b="1" dirty="0">
                <a:latin typeface="Arial" charset="0"/>
              </a:rPr>
              <a:t>separation for the 18F-FMISO PET result (C and D</a:t>
            </a:r>
            <a:r>
              <a:rPr lang="en-GB" altLang="ru-RU" sz="1300" dirty="0">
                <a:latin typeface="Arial" charset="0"/>
              </a:rPr>
              <a:t>), dose radiation (E and F), and both 18F-FMISO PET and </a:t>
            </a:r>
            <a:r>
              <a:rPr lang="en-GB" altLang="ru-RU" sz="1300" b="1" dirty="0">
                <a:latin typeface="Arial" charset="0"/>
              </a:rPr>
              <a:t>dose radiation (G and H</a:t>
            </a:r>
            <a:r>
              <a:rPr lang="en-GB" altLang="ru-RU" sz="1300" dirty="0">
                <a:latin typeface="Arial" charset="0"/>
              </a:rPr>
              <a:t>). </a:t>
            </a:r>
            <a:endParaRPr lang="ru-RU" altLang="ru-RU" sz="1300" dirty="0">
              <a:latin typeface="Arial" charset="0"/>
            </a:endParaRPr>
          </a:p>
          <a:p>
            <a:pPr algn="ctr"/>
            <a:r>
              <a:rPr lang="en-GB" altLang="ru-RU" sz="1300" b="1" dirty="0">
                <a:latin typeface="Arial" charset="0"/>
              </a:rPr>
              <a:t>Pierre Vera et al. J </a:t>
            </a:r>
            <a:r>
              <a:rPr lang="en-GB" altLang="ru-RU" sz="1300" b="1" dirty="0" err="1">
                <a:latin typeface="Arial" charset="0"/>
              </a:rPr>
              <a:t>Nucl</a:t>
            </a:r>
            <a:r>
              <a:rPr lang="en-GB" altLang="ru-RU" sz="1300" b="1" dirty="0">
                <a:latin typeface="Arial" charset="0"/>
              </a:rPr>
              <a:t> Med 2017;58:1045-1053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40" y="6237296"/>
            <a:ext cx="2246400" cy="361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26" y="97458"/>
            <a:ext cx="4964129" cy="551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435840" y="5972307"/>
            <a:ext cx="3918240" cy="30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721143" y="2383810"/>
            <a:ext cx="3265875" cy="1468751"/>
          </a:xfrm>
          <a:prstGeom prst="rect">
            <a:avLst/>
          </a:prstGeom>
          <a:noFill/>
        </p:spPr>
        <p:txBody>
          <a:bodyPr wrap="square" lIns="82945" tIns="41473" rIns="82945" bIns="41473" rtlCol="0">
            <a:spAutoFit/>
          </a:bodyPr>
          <a:lstStyle/>
          <a:p>
            <a:r>
              <a:rPr lang="ru-RU" dirty="0"/>
              <a:t>ОВ</a:t>
            </a:r>
            <a:r>
              <a:rPr lang="en-US" dirty="0"/>
              <a:t> </a:t>
            </a:r>
            <a:r>
              <a:rPr lang="ru-RU" dirty="0"/>
              <a:t>и БРВ у больных </a:t>
            </a:r>
          </a:p>
          <a:p>
            <a:r>
              <a:rPr lang="en-GB" altLang="ru-RU" dirty="0">
                <a:latin typeface="Arial" charset="0"/>
              </a:rPr>
              <a:t>18F-FMISO PET</a:t>
            </a:r>
            <a:r>
              <a:rPr lang="ru-RU" altLang="ru-RU" dirty="0">
                <a:latin typeface="Arial" charset="0"/>
              </a:rPr>
              <a:t>-позитивным и негативным НМРЛ с эскалацией дозы и без-</a:t>
            </a:r>
            <a:r>
              <a:rPr lang="ru-RU" dirty="0"/>
              <a:t> </a:t>
            </a:r>
          </a:p>
          <a:p>
            <a:r>
              <a:rPr lang="ru-RU" dirty="0"/>
              <a:t>(По </a:t>
            </a:r>
            <a:r>
              <a:rPr lang="en-GB" altLang="ru-RU" sz="1600" dirty="0">
                <a:latin typeface="Arial" charset="0"/>
              </a:rPr>
              <a:t>Pierre Vera et al.</a:t>
            </a:r>
            <a:r>
              <a:rPr lang="ru-RU" altLang="ru-RU" sz="1600" dirty="0">
                <a:latin typeface="Arial" charset="0"/>
              </a:rPr>
              <a:t>, 1917)</a:t>
            </a:r>
            <a:endParaRPr lang="en-GB" altLang="ru-RU" sz="16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78127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1CC5213D-29E5-496D-9B89-9F22E3323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0"/>
            <a:ext cx="6464644" cy="1781206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Изоэффективная </a:t>
            </a:r>
            <a:r>
              <a:rPr lang="en-US" sz="4000" dirty="0"/>
              <a:t>LQ</a:t>
            </a:r>
            <a:r>
              <a:rPr lang="ru-RU" sz="4000" dirty="0"/>
              <a:t>-модель</a:t>
            </a:r>
            <a:r>
              <a:rPr lang="en-US" sz="4000" dirty="0"/>
              <a:t> </a:t>
            </a:r>
            <a:r>
              <a:rPr lang="ru-RU" sz="4000" dirty="0"/>
              <a:t>надежнее модели </a:t>
            </a:r>
            <a:r>
              <a:rPr lang="en-US" sz="4000" dirty="0"/>
              <a:t>NSD/TDF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3600" dirty="0"/>
              <a:t>(в диапазоне РОД 1-12Гр)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3BB5AC9E-C84A-4521-A644-AE32833D4B9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127"/>
          <a:stretch/>
        </p:blipFill>
        <p:spPr bwMode="auto">
          <a:xfrm>
            <a:off x="44776" y="2242549"/>
            <a:ext cx="4696917" cy="439248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A311395-3AF3-4AB0-9AD5-55772248219F}"/>
              </a:ext>
            </a:extLst>
          </p:cNvPr>
          <p:cNvSpPr txBox="1"/>
          <p:nvPr/>
        </p:nvSpPr>
        <p:spPr>
          <a:xfrm>
            <a:off x="5339930" y="2276606"/>
            <a:ext cx="383494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Зависимость общей дозы, необходимой для достижения </a:t>
            </a:r>
            <a:r>
              <a:rPr lang="ru-RU" sz="2000" dirty="0" err="1"/>
              <a:t>изоэффекта</a:t>
            </a:r>
            <a:r>
              <a:rPr lang="ru-RU" sz="2000" dirty="0"/>
              <a:t> со стороны почек мышей</a:t>
            </a:r>
            <a:r>
              <a:rPr lang="en-US" sz="2000" dirty="0"/>
              <a:t> </a:t>
            </a:r>
            <a:r>
              <a:rPr lang="ru-RU" sz="2000" dirty="0"/>
              <a:t>от числа и величины фракций</a:t>
            </a:r>
            <a:r>
              <a:rPr lang="en-US" sz="2000" dirty="0"/>
              <a:t> </a:t>
            </a:r>
            <a:r>
              <a:rPr lang="ru-RU" sz="2000" dirty="0"/>
              <a:t>(</a:t>
            </a:r>
            <a:r>
              <a:rPr lang="en-US" sz="2000" dirty="0"/>
              <a:t>Stewart F</a:t>
            </a:r>
            <a:r>
              <a:rPr lang="ru-RU" sz="2000" dirty="0"/>
              <a:t>., </a:t>
            </a:r>
            <a:r>
              <a:rPr lang="en-US" sz="2000" dirty="0"/>
              <a:t>e</a:t>
            </a:r>
            <a:r>
              <a:rPr lang="ru-RU" sz="2000" dirty="0"/>
              <a:t>.</a:t>
            </a:r>
            <a:r>
              <a:rPr lang="en-US" sz="2000" dirty="0"/>
              <a:t>a</a:t>
            </a:r>
            <a:r>
              <a:rPr lang="ru-RU" sz="2000" dirty="0"/>
              <a:t>., </a:t>
            </a:r>
            <a:r>
              <a:rPr lang="en-US" sz="2000" dirty="0" err="1"/>
              <a:t>Radiat</a:t>
            </a:r>
            <a:r>
              <a:rPr lang="en-US" sz="2000" dirty="0"/>
              <a:t> Res</a:t>
            </a:r>
            <a:r>
              <a:rPr lang="ru-RU" sz="2000" dirty="0"/>
              <a:t>1984;98:407-20</a:t>
            </a:r>
            <a:r>
              <a:rPr lang="en-US" sz="2000" dirty="0"/>
              <a:t>)</a:t>
            </a:r>
            <a:r>
              <a:rPr lang="ru-RU" sz="2000" dirty="0"/>
              <a:t> в т.ч., рассчитанных с помощью </a:t>
            </a:r>
            <a:r>
              <a:rPr lang="en-US" sz="2000" dirty="0"/>
              <a:t>LQ</a:t>
            </a:r>
            <a:r>
              <a:rPr lang="ru-RU" sz="2000" dirty="0"/>
              <a:t> модели (сплошная линия); и </a:t>
            </a:r>
            <a:r>
              <a:rPr lang="en-US" sz="2000" dirty="0"/>
              <a:t>NSD</a:t>
            </a:r>
            <a:r>
              <a:rPr lang="ru-RU" sz="2000" dirty="0"/>
              <a:t>-формулы (пунктирная линия) </a:t>
            </a:r>
          </a:p>
          <a:p>
            <a:r>
              <a:rPr lang="ru-RU" sz="2000" dirty="0"/>
              <a:t>(по </a:t>
            </a:r>
            <a:r>
              <a:rPr lang="en-US" sz="2000" dirty="0"/>
              <a:t>Joiner M</a:t>
            </a:r>
            <a:r>
              <a:rPr lang="ru-RU" sz="2000" dirty="0"/>
              <a:t>., </a:t>
            </a:r>
            <a:r>
              <a:rPr lang="en-US" sz="2000" dirty="0" err="1"/>
              <a:t>Bentzen</a:t>
            </a:r>
            <a:r>
              <a:rPr lang="en-US" sz="2000" dirty="0"/>
              <a:t> S</a:t>
            </a:r>
            <a:r>
              <a:rPr lang="ru-RU" sz="2000" dirty="0"/>
              <a:t>., 2018)</a:t>
            </a:r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A446720E-1DE0-42B3-A5AB-BA2C018E12DA}"/>
              </a:ext>
            </a:extLst>
          </p:cNvPr>
          <p:cNvSpPr txBox="1"/>
          <p:nvPr/>
        </p:nvSpPr>
        <p:spPr>
          <a:xfrm>
            <a:off x="3740377" y="2264546"/>
            <a:ext cx="775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NSD</a:t>
            </a:r>
            <a:endParaRPr lang="ru-RU" sz="2400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73BD6BA-A983-43E9-AC3D-DA2F210188C9}"/>
              </a:ext>
            </a:extLst>
          </p:cNvPr>
          <p:cNvSpPr txBox="1"/>
          <p:nvPr/>
        </p:nvSpPr>
        <p:spPr>
          <a:xfrm>
            <a:off x="4247964" y="2967335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LQ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>
                <a:extLst>
                  <a:ext uri="{FF2B5EF4-FFF2-40B4-BE49-F238E27FC236}">
                    <a16:creationId xmlns="" xmlns:a16="http://schemas.microsoft.com/office/drawing/2014/main" id="{E7365024-E8AE-4778-8687-EB880D7DCC5B}"/>
                  </a:ext>
                </a:extLst>
              </p:cNvPr>
              <p:cNvSpPr/>
              <p:nvPr/>
            </p:nvSpPr>
            <p:spPr>
              <a:xfrm>
                <a:off x="5612793" y="1292939"/>
                <a:ext cx="3137910" cy="983667"/>
              </a:xfrm>
              <a:prstGeom prst="rect">
                <a:avLst/>
              </a:prstGeom>
              <a:ln w="28575"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latin typeface="Cambria Math"/>
                        </a:rPr>
                        <m:t>𝑬𝑸𝑫</m:t>
                      </m:r>
                      <m:r>
                        <a:rPr lang="ru-RU" sz="2800" b="1" i="1"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latin typeface="Cambria Math"/>
                        </a:rPr>
                        <m:t>𝑫</m:t>
                      </m:r>
                      <m:f>
                        <m:fPr>
                          <m:ctrlPr>
                            <a:rPr lang="ru-RU" sz="28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800" b="1" i="1">
                              <a:latin typeface="Cambria Math"/>
                            </a:rPr>
                            <m:t>𝒅</m:t>
                          </m:r>
                          <m:r>
                            <a:rPr lang="ru-RU" sz="2800" b="1" i="1">
                              <a:latin typeface="Cambria Math"/>
                            </a:rPr>
                            <m:t>+</m:t>
                          </m:r>
                          <m:r>
                            <a:rPr lang="en-US" sz="2800" b="1" i="1">
                              <a:latin typeface="Cambria Math"/>
                            </a:rPr>
                            <m:t>𝛂</m:t>
                          </m:r>
                          <m:r>
                            <a:rPr lang="ru-RU" sz="2800" b="1">
                              <a:latin typeface="Cambria Math"/>
                            </a:rPr>
                            <m:t>/</m:t>
                          </m:r>
                          <m:r>
                            <a:rPr lang="en-US" sz="2800" b="1" i="1">
                              <a:latin typeface="Cambria Math"/>
                            </a:rPr>
                            <m:t>𝜷</m:t>
                          </m:r>
                        </m:num>
                        <m:den>
                          <m:r>
                            <a:rPr lang="ru-RU" sz="2800" b="1" i="1">
                              <a:latin typeface="Cambria Math"/>
                            </a:rPr>
                            <m:t>𝟐</m:t>
                          </m:r>
                          <m:r>
                            <a:rPr lang="ru-RU" sz="2800" b="1" i="1">
                              <a:latin typeface="Cambria Math"/>
                            </a:rPr>
                            <m:t>+</m:t>
                          </m:r>
                          <m:r>
                            <a:rPr lang="en-US" sz="2800" b="1" i="1">
                              <a:latin typeface="Cambria Math"/>
                            </a:rPr>
                            <m:t>𝛂</m:t>
                          </m:r>
                          <m:r>
                            <a:rPr lang="ru-RU" sz="2800" b="1">
                              <a:latin typeface="Cambria Math"/>
                            </a:rPr>
                            <m:t>/</m:t>
                          </m:r>
                          <m:r>
                            <a:rPr lang="en-US" sz="2800" b="1" i="1">
                              <a:latin typeface="Cambria Math"/>
                            </a:rPr>
                            <m:t>𝜷</m:t>
                          </m:r>
                        </m:den>
                      </m:f>
                    </m:oMath>
                  </m:oMathPara>
                </a14:m>
                <a:endParaRPr lang="ru-RU" sz="2800" b="1" dirty="0"/>
              </a:p>
            </p:txBody>
          </p:sp>
        </mc:Choice>
        <mc:Fallback xmlns="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E7365024-E8AE-4778-8687-EB880D7DCC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2793" y="1292939"/>
                <a:ext cx="3137910" cy="98366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947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70" y="274469"/>
            <a:ext cx="9144000" cy="1143000"/>
          </a:xfrm>
        </p:spPr>
        <p:txBody>
          <a:bodyPr>
            <a:noAutofit/>
          </a:bodyPr>
          <a:lstStyle/>
          <a:p>
            <a:r>
              <a:rPr lang="ru-RU" sz="3600" dirty="0"/>
              <a:t>Соотношение α/β для отдельных опухолей и здоровых тканей/органов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6565578"/>
              </p:ext>
            </p:extLst>
          </p:nvPr>
        </p:nvGraphicFramePr>
        <p:xfrm>
          <a:off x="467544" y="1628800"/>
          <a:ext cx="8496944" cy="32450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362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669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480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43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810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99027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7674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Орган/ткань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Здоровые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Опухоль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072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Хар</a:t>
                      </a:r>
                      <a:r>
                        <a:rPr lang="ru-RU" sz="1600" dirty="0">
                          <a:effectLst/>
                        </a:rPr>
                        <a:t>-тер изменений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α/β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α/β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Характер опухоли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992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Кожа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Ранние: эритема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Ранние: </a:t>
                      </a:r>
                      <a:r>
                        <a:rPr lang="ru-RU" sz="1600" dirty="0" err="1">
                          <a:effectLst/>
                        </a:rPr>
                        <a:t>вл.эпидермит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Поздние: </a:t>
                      </a:r>
                      <a:r>
                        <a:rPr lang="ru-RU" sz="1600" dirty="0" err="1">
                          <a:effectLst/>
                        </a:rPr>
                        <a:t>телеангиэкт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10,6</a:t>
                      </a:r>
                      <a:r>
                        <a:rPr lang="en-US" sz="1600" dirty="0">
                          <a:effectLst/>
                        </a:rPr>
                        <a:t> [7-23]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11</a:t>
                      </a:r>
                      <a:r>
                        <a:rPr lang="ru-RU" sz="1600" dirty="0">
                          <a:effectLst/>
                        </a:rPr>
                        <a:t>,2 </a:t>
                      </a:r>
                      <a:r>
                        <a:rPr lang="en-US" sz="1600" dirty="0">
                          <a:effectLst/>
                        </a:rPr>
                        <a:t>[</a:t>
                      </a:r>
                      <a:r>
                        <a:rPr lang="ru-RU" sz="1600" dirty="0">
                          <a:effectLst/>
                        </a:rPr>
                        <a:t>8</a:t>
                      </a:r>
                      <a:r>
                        <a:rPr lang="en-US" sz="1600" dirty="0">
                          <a:effectLst/>
                        </a:rPr>
                        <a:t>-</a:t>
                      </a:r>
                      <a:r>
                        <a:rPr lang="ru-RU" sz="1600" dirty="0">
                          <a:effectLst/>
                        </a:rPr>
                        <a:t>18</a:t>
                      </a:r>
                      <a:r>
                        <a:rPr lang="en-US" sz="1600" dirty="0">
                          <a:effectLst/>
                        </a:rPr>
                        <a:t>]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 </a:t>
                      </a:r>
                      <a:r>
                        <a:rPr lang="en-US" sz="1600" dirty="0">
                          <a:effectLst/>
                        </a:rPr>
                        <a:t>[</a:t>
                      </a:r>
                      <a:r>
                        <a:rPr lang="ru-RU" sz="1600" dirty="0">
                          <a:effectLst/>
                        </a:rPr>
                        <a:t>2</a:t>
                      </a:r>
                      <a:r>
                        <a:rPr lang="en-US" sz="1600" dirty="0">
                          <a:effectLst/>
                        </a:rPr>
                        <a:t>-</a:t>
                      </a:r>
                      <a:r>
                        <a:rPr lang="ru-RU" sz="1600" dirty="0">
                          <a:effectLst/>
                        </a:rPr>
                        <a:t>6</a:t>
                      </a:r>
                      <a:r>
                        <a:rPr lang="en-US" sz="1600" dirty="0">
                          <a:effectLst/>
                        </a:rPr>
                        <a:t>]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8,5 </a:t>
                      </a:r>
                      <a:r>
                        <a:rPr lang="en-US" sz="1600" dirty="0">
                          <a:effectLst/>
                        </a:rPr>
                        <a:t>[</a:t>
                      </a:r>
                      <a:r>
                        <a:rPr lang="ru-RU" sz="1600" dirty="0">
                          <a:effectLst/>
                        </a:rPr>
                        <a:t>5</a:t>
                      </a:r>
                      <a:r>
                        <a:rPr lang="en-US" sz="1600" dirty="0">
                          <a:effectLst/>
                        </a:rPr>
                        <a:t>-</a:t>
                      </a:r>
                      <a:r>
                        <a:rPr lang="ru-RU" sz="1600" dirty="0">
                          <a:effectLst/>
                        </a:rPr>
                        <a:t>11</a:t>
                      </a:r>
                      <a:r>
                        <a:rPr lang="en-US" sz="1600" dirty="0">
                          <a:effectLst/>
                        </a:rPr>
                        <a:t>]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 </a:t>
                      </a:r>
                      <a:r>
                        <a:rPr lang="en-US" sz="1600" dirty="0">
                          <a:effectLst/>
                        </a:rPr>
                        <a:t>[</a:t>
                      </a:r>
                      <a:r>
                        <a:rPr lang="ru-RU" sz="1600" dirty="0">
                          <a:effectLst/>
                        </a:rPr>
                        <a:t>0,6</a:t>
                      </a:r>
                      <a:r>
                        <a:rPr lang="en-US" sz="1600" dirty="0">
                          <a:effectLst/>
                        </a:rPr>
                        <a:t>-</a:t>
                      </a:r>
                      <a:r>
                        <a:rPr lang="ru-RU" sz="1600" dirty="0">
                          <a:effectLst/>
                        </a:rPr>
                        <a:t>10</a:t>
                      </a:r>
                      <a:r>
                        <a:rPr lang="en-US" sz="1600" dirty="0">
                          <a:effectLst/>
                        </a:rPr>
                        <a:t>]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Рак кожи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Меланома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Мол. железа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Поздние: косм. дефект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2,5 </a:t>
                      </a:r>
                      <a:r>
                        <a:rPr lang="en-US" sz="1600" dirty="0">
                          <a:effectLst/>
                        </a:rPr>
                        <a:t>[</a:t>
                      </a:r>
                      <a:r>
                        <a:rPr lang="ru-RU" sz="1600" dirty="0">
                          <a:effectLst/>
                        </a:rPr>
                        <a:t>1</a:t>
                      </a:r>
                      <a:r>
                        <a:rPr lang="en-US" sz="1600" dirty="0">
                          <a:effectLst/>
                        </a:rPr>
                        <a:t>-</a:t>
                      </a:r>
                      <a:r>
                        <a:rPr lang="ru-RU" sz="1600" dirty="0">
                          <a:effectLst/>
                        </a:rPr>
                        <a:t>6</a:t>
                      </a:r>
                      <a:r>
                        <a:rPr lang="en-US" sz="1600" dirty="0">
                          <a:effectLst/>
                        </a:rPr>
                        <a:t>]</a:t>
                      </a:r>
                      <a:endParaRPr lang="ru-RU" sz="16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3,5 [1,5-6]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Рак мол. железы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43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Легкие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Поздние: фиброз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3,1 </a:t>
                      </a:r>
                      <a:r>
                        <a:rPr lang="en-US" sz="1600" dirty="0">
                          <a:effectLst/>
                        </a:rPr>
                        <a:t>[</a:t>
                      </a:r>
                      <a:r>
                        <a:rPr lang="ru-RU" sz="1600" dirty="0">
                          <a:effectLst/>
                        </a:rPr>
                        <a:t>0,5</a:t>
                      </a:r>
                      <a:r>
                        <a:rPr lang="en-US" sz="1600" dirty="0">
                          <a:effectLst/>
                        </a:rPr>
                        <a:t>-</a:t>
                      </a:r>
                      <a:r>
                        <a:rPr lang="ru-RU" sz="1600" dirty="0">
                          <a:effectLst/>
                        </a:rPr>
                        <a:t>9</a:t>
                      </a:r>
                      <a:r>
                        <a:rPr lang="en-US" sz="1600" dirty="0">
                          <a:effectLst/>
                        </a:rPr>
                        <a:t>]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8,2 </a:t>
                      </a:r>
                      <a:r>
                        <a:rPr lang="en-US" sz="1600" dirty="0">
                          <a:effectLst/>
                        </a:rPr>
                        <a:t>[</a:t>
                      </a:r>
                      <a:r>
                        <a:rPr lang="ru-RU" sz="1600" dirty="0">
                          <a:effectLst/>
                        </a:rPr>
                        <a:t>7</a:t>
                      </a:r>
                      <a:r>
                        <a:rPr lang="en-US" sz="1600" dirty="0">
                          <a:effectLst/>
                        </a:rPr>
                        <a:t>-</a:t>
                      </a:r>
                      <a:r>
                        <a:rPr lang="ru-RU" sz="1600" dirty="0">
                          <a:effectLst/>
                        </a:rPr>
                        <a:t>9</a:t>
                      </a:r>
                      <a:r>
                        <a:rPr lang="en-US" sz="1600" dirty="0">
                          <a:effectLst/>
                        </a:rPr>
                        <a:t>]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Рак легкого (НМКРЛ)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72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Пищевод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Поздние: стриктура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Рак пищевода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072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Толстая к-ка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Поздние: стриктура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3,9 </a:t>
                      </a:r>
                      <a:r>
                        <a:rPr lang="en-US" sz="1600">
                          <a:effectLst/>
                        </a:rPr>
                        <a:t>[</a:t>
                      </a:r>
                      <a:r>
                        <a:rPr lang="ru-RU" sz="1600">
                          <a:effectLst/>
                        </a:rPr>
                        <a:t>2</a:t>
                      </a:r>
                      <a:r>
                        <a:rPr lang="en-US" sz="1600">
                          <a:effectLst/>
                        </a:rPr>
                        <a:t>-</a:t>
                      </a:r>
                      <a:r>
                        <a:rPr lang="ru-RU" sz="1600">
                          <a:effectLst/>
                        </a:rPr>
                        <a:t>5</a:t>
                      </a:r>
                      <a:r>
                        <a:rPr lang="en-US" sz="1600">
                          <a:effectLst/>
                        </a:rPr>
                        <a:t>]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6,2 </a:t>
                      </a:r>
                      <a:r>
                        <a:rPr lang="en-US" sz="1600">
                          <a:effectLst/>
                        </a:rPr>
                        <a:t>[</a:t>
                      </a:r>
                      <a:r>
                        <a:rPr lang="ru-RU" sz="1600">
                          <a:effectLst/>
                        </a:rPr>
                        <a:t>2,7</a:t>
                      </a:r>
                      <a:r>
                        <a:rPr lang="en-US" sz="1600">
                          <a:effectLst/>
                        </a:rPr>
                        <a:t>-</a:t>
                      </a:r>
                      <a:r>
                        <a:rPr lang="ru-RU" sz="1600">
                          <a:effectLst/>
                        </a:rPr>
                        <a:t>11</a:t>
                      </a:r>
                      <a:r>
                        <a:rPr lang="en-US" sz="1600">
                          <a:effectLst/>
                        </a:rPr>
                        <a:t>]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Рак прямой кишки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493538" y="5085184"/>
            <a:ext cx="6660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(по </a:t>
            </a:r>
            <a:r>
              <a:rPr lang="en-US" dirty="0"/>
              <a:t>Overgaard</a:t>
            </a:r>
            <a:r>
              <a:rPr lang="ru-RU" dirty="0"/>
              <a:t> 1986, </a:t>
            </a:r>
            <a:r>
              <a:rPr lang="en-US" dirty="0" err="1"/>
              <a:t>Bentzen</a:t>
            </a:r>
            <a:r>
              <a:rPr lang="ru-RU" dirty="0"/>
              <a:t>, 1989,1990,1991, </a:t>
            </a:r>
            <a:r>
              <a:rPr lang="en-US" dirty="0" err="1"/>
              <a:t>Geh</a:t>
            </a:r>
            <a:r>
              <a:rPr lang="ru-RU" dirty="0"/>
              <a:t>,2006, </a:t>
            </a:r>
            <a:r>
              <a:rPr lang="en-US" dirty="0"/>
              <a:t>QUANTEC</a:t>
            </a:r>
            <a:r>
              <a:rPr lang="ru-RU" dirty="0"/>
              <a:t>,2010, </a:t>
            </a:r>
            <a:r>
              <a:rPr lang="en-US" dirty="0"/>
              <a:t>van </a:t>
            </a:r>
            <a:r>
              <a:rPr lang="en-US" dirty="0" err="1"/>
              <a:t>Leeuwen</a:t>
            </a:r>
            <a:r>
              <a:rPr lang="ru-RU" dirty="0"/>
              <a:t>, 2018, </a:t>
            </a:r>
            <a:r>
              <a:rPr lang="en-US" dirty="0"/>
              <a:t>Joiner</a:t>
            </a:r>
            <a:r>
              <a:rPr lang="ru-RU" dirty="0"/>
              <a:t>, </a:t>
            </a:r>
            <a:r>
              <a:rPr lang="en-US" dirty="0" err="1"/>
              <a:t>Kogel</a:t>
            </a:r>
            <a:r>
              <a:rPr lang="ru-RU" dirty="0"/>
              <a:t>,  2019, </a:t>
            </a:r>
            <a:r>
              <a:rPr lang="en-US" dirty="0"/>
              <a:t>Krug, 2021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424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17032" y="260648"/>
            <a:ext cx="5626968" cy="1234069"/>
          </a:xfrm>
        </p:spPr>
        <p:txBody>
          <a:bodyPr>
            <a:noAutofit/>
          </a:bodyPr>
          <a:lstStyle/>
          <a:p>
            <a:r>
              <a:rPr lang="ru-RU" sz="1800" dirty="0"/>
              <a:t>Усредненная сравнительная радиочувствительность клеточных линий злокачественных новообразований из коллекции </a:t>
            </a:r>
            <a:r>
              <a:rPr lang="en-US" sz="1800" dirty="0"/>
              <a:t>National Cancer Institute</a:t>
            </a:r>
            <a:r>
              <a:rPr lang="ru-RU" sz="1800" dirty="0"/>
              <a:t> ( </a:t>
            </a:r>
            <a:r>
              <a:rPr lang="en-US" sz="1800" dirty="0"/>
              <a:t>NCI</a:t>
            </a:r>
            <a:r>
              <a:rPr lang="ru-RU" sz="1800" dirty="0"/>
              <a:t>-60)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en-US" sz="1600" dirty="0"/>
              <a:t>(</a:t>
            </a:r>
            <a:r>
              <a:rPr lang="ru-RU" sz="1600" dirty="0"/>
              <a:t>построено на основании данных </a:t>
            </a:r>
            <a:r>
              <a:rPr lang="en-US" sz="1600" dirty="0"/>
              <a:t>S</a:t>
            </a:r>
            <a:r>
              <a:rPr lang="ru-RU" sz="1600" dirty="0"/>
              <a:t>. </a:t>
            </a:r>
            <a:r>
              <a:rPr lang="en-US" sz="1600" dirty="0"/>
              <a:t>Amundson c </a:t>
            </a:r>
            <a:r>
              <a:rPr lang="ru-RU" sz="1600" dirty="0" err="1"/>
              <a:t>соавт</a:t>
            </a:r>
            <a:r>
              <a:rPr lang="ru-RU" sz="1600" dirty="0"/>
              <a:t>*</a:t>
            </a:r>
            <a:r>
              <a:rPr lang="en-US" sz="1600" dirty="0"/>
              <a:t>)</a:t>
            </a:r>
            <a:r>
              <a:rPr lang="ru-RU" sz="1600" dirty="0"/>
              <a:t> 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70081773"/>
              </p:ext>
            </p:extLst>
          </p:nvPr>
        </p:nvGraphicFramePr>
        <p:xfrm>
          <a:off x="107504" y="1116160"/>
          <a:ext cx="49685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346530"/>
            <a:ext cx="4032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Шкала относительной радиочувствительности </a:t>
            </a:r>
            <a:br>
              <a:rPr lang="ru-RU" b="1" dirty="0"/>
            </a:br>
            <a:r>
              <a:rPr lang="ru-RU" b="1" dirty="0"/>
              <a:t>костных метастазов для РОД-6,5Гр</a:t>
            </a:r>
          </a:p>
          <a:p>
            <a:r>
              <a:rPr lang="ru-RU" dirty="0"/>
              <a:t>(собств. данные 2021)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373977"/>
              </p:ext>
            </p:extLst>
          </p:nvPr>
        </p:nvGraphicFramePr>
        <p:xfrm>
          <a:off x="3033665" y="1268760"/>
          <a:ext cx="6110335" cy="27077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94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22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608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0784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854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Тип опухоли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SF2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Тип опухоли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SF5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4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Р. мол. железы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0,47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8000"/>
                          </a:solidFill>
                          <a:effectLst/>
                        </a:rPr>
                        <a:t>Р. </a:t>
                      </a:r>
                      <a:r>
                        <a:rPr lang="ru-RU" sz="1800" b="1" dirty="0" err="1">
                          <a:solidFill>
                            <a:srgbClr val="008000"/>
                          </a:solidFill>
                          <a:effectLst/>
                        </a:rPr>
                        <a:t>толст.кишки</a:t>
                      </a:r>
                      <a:endParaRPr lang="ru-RU" sz="1800" b="1" dirty="0">
                        <a:solidFill>
                          <a:srgbClr val="008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0,12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16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Р. легкого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0,54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</a:rPr>
                        <a:t>Р. мол. железы</a:t>
                      </a:r>
                      <a:endParaRPr lang="ru-RU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0,13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16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Р. почки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0,57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</a:rPr>
                        <a:t>Меланома</a:t>
                      </a:r>
                      <a:endParaRPr lang="ru-RU" sz="1800" b="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</a:rPr>
                        <a:t>0,14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85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8000"/>
                          </a:solidFill>
                          <a:effectLst/>
                        </a:rPr>
                        <a:t>Р. </a:t>
                      </a:r>
                      <a:r>
                        <a:rPr lang="ru-RU" sz="1800" b="1" dirty="0" err="1">
                          <a:solidFill>
                            <a:srgbClr val="008000"/>
                          </a:solidFill>
                          <a:effectLst/>
                        </a:rPr>
                        <a:t>толст.кишки</a:t>
                      </a:r>
                      <a:endParaRPr lang="ru-RU" sz="1800" b="1" dirty="0">
                        <a:solidFill>
                          <a:srgbClr val="008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0,58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</a:rPr>
                        <a:t>Р. почки</a:t>
                      </a:r>
                      <a:endParaRPr lang="ru-RU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0,17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247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</a:rPr>
                        <a:t>Меланома</a:t>
                      </a:r>
                      <a:endParaRPr lang="ru-RU" sz="1800" b="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effectLst/>
                        </a:rPr>
                        <a:t>0,66</a:t>
                      </a:r>
                      <a:endParaRPr lang="ru-RU" sz="18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</a:rPr>
                        <a:t>Р. легкого</a:t>
                      </a:r>
                      <a:endParaRPr lang="ru-RU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0,18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16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Р. простаты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0,67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Р. простаты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0,21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707904" y="3993111"/>
            <a:ext cx="54360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* Amundson  S., </a:t>
            </a:r>
            <a:r>
              <a:rPr lang="en-US" sz="1600" dirty="0" err="1"/>
              <a:t>e.a</a:t>
            </a:r>
            <a:r>
              <a:rPr lang="en-US" sz="1600" dirty="0"/>
              <a:t>.  Cancer Res. 2008 Jan 15;68(2):415-24.</a:t>
            </a:r>
            <a:endParaRPr lang="ru-RU" sz="16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132075"/>
              </p:ext>
            </p:extLst>
          </p:nvPr>
        </p:nvGraphicFramePr>
        <p:xfrm>
          <a:off x="4932040" y="4487634"/>
          <a:ext cx="4104456" cy="222504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7590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4540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Авторы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Меланома: </a:t>
                      </a:r>
                      <a:r>
                        <a:rPr lang="el-GR" dirty="0"/>
                        <a:t>α</a:t>
                      </a:r>
                      <a:r>
                        <a:rPr lang="ru-RU" dirty="0"/>
                        <a:t>/</a:t>
                      </a:r>
                      <a:r>
                        <a:rPr lang="el-GR" dirty="0"/>
                        <a:t>β</a:t>
                      </a:r>
                      <a:r>
                        <a:rPr lang="ru-RU" dirty="0"/>
                        <a:t> (Гр)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Overgaard,</a:t>
                      </a:r>
                      <a:r>
                        <a:rPr lang="en-US" sz="1600" baseline="0" dirty="0"/>
                        <a:t> 1986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2,5</a:t>
                      </a:r>
                      <a:endParaRPr lang="ru-RU" sz="1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err="1"/>
                        <a:t>Bentzen</a:t>
                      </a:r>
                      <a:r>
                        <a:rPr lang="en-US" sz="1600" dirty="0"/>
                        <a:t>, 1989</a:t>
                      </a:r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0,6</a:t>
                      </a:r>
                      <a:endParaRPr lang="ru-RU" sz="1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err="1"/>
                        <a:t>Rofstad</a:t>
                      </a:r>
                      <a:r>
                        <a:rPr lang="en-US" sz="1600" dirty="0"/>
                        <a:t>, 1994</a:t>
                      </a:r>
                      <a:endParaRPr lang="ru-RU" sz="16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12,5</a:t>
                      </a:r>
                      <a:endParaRPr lang="ru-RU" sz="1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Oliver,2007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ru-RU" sz="1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err="1"/>
                        <a:t>Strojan</a:t>
                      </a:r>
                      <a:r>
                        <a:rPr lang="en-US" sz="1600" dirty="0"/>
                        <a:t>, 2010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ru-RU" sz="1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25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6224" y="260648"/>
            <a:ext cx="4186808" cy="1916650"/>
          </a:xfrm>
        </p:spPr>
        <p:txBody>
          <a:bodyPr>
            <a:noAutofit/>
          </a:bodyPr>
          <a:lstStyle/>
          <a:p>
            <a:r>
              <a:rPr lang="ru-RU" sz="2800" dirty="0"/>
              <a:t>Прецизионная С-ионная и протонная терапия локализованного рака простаты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ru-RU" sz="2800" dirty="0"/>
              <a:t>в </a:t>
            </a:r>
            <a:r>
              <a:rPr lang="en-US" sz="2800" dirty="0"/>
              <a:t>HIRO/NCT-Heidelberg</a:t>
            </a:r>
            <a:endParaRPr lang="ru-RU" sz="28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584" y="140213"/>
            <a:ext cx="4860032" cy="2287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404350"/>
            <a:ext cx="6185065" cy="404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636902" y="4149080"/>
            <a:ext cx="2451176" cy="2585323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Недооценка радиобиологических особенностей опухоли и окружающих здоровых тканей при высокодозной УГФ </a:t>
            </a:r>
            <a:r>
              <a:rPr lang="en-US" b="1" dirty="0"/>
              <a:t>SBRT</a:t>
            </a:r>
            <a:r>
              <a:rPr lang="ru-RU" b="1" dirty="0"/>
              <a:t>(</a:t>
            </a:r>
            <a:r>
              <a:rPr lang="en-US" b="1" dirty="0"/>
              <a:t>&gt;100 </a:t>
            </a:r>
            <a:r>
              <a:rPr lang="ru-RU" b="1" dirty="0" err="1"/>
              <a:t>изоГр</a:t>
            </a:r>
            <a:r>
              <a:rPr lang="en-US" b="1" dirty="0"/>
              <a:t>)</a:t>
            </a:r>
            <a:r>
              <a:rPr lang="ru-RU" b="1" dirty="0"/>
              <a:t> опаснее, чем при конвенциальной ЛТ</a:t>
            </a:r>
          </a:p>
        </p:txBody>
      </p:sp>
    </p:spTree>
    <p:extLst>
      <p:ext uri="{BB962C8B-B14F-4D97-AF65-F5344CB8AC3E}">
        <p14:creationId xmlns:p14="http://schemas.microsoft.com/office/powerpoint/2010/main" val="301975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15C35B6-E088-455D-BBFD-8AB1F78AC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8551"/>
            <a:ext cx="8229600" cy="954107"/>
          </a:xfrm>
        </p:spPr>
        <p:txBody>
          <a:bodyPr>
            <a:noAutofit/>
          </a:bodyPr>
          <a:lstStyle/>
          <a:p>
            <a:r>
              <a:rPr lang="ru-RU" sz="3600" dirty="0"/>
              <a:t>Могут ли лучше работать иные интерпретации </a:t>
            </a:r>
            <a:r>
              <a:rPr lang="el-GR" sz="3600" dirty="0"/>
              <a:t>α</a:t>
            </a:r>
            <a:r>
              <a:rPr lang="ru-RU" sz="3600" dirty="0"/>
              <a:t>/</a:t>
            </a:r>
            <a:r>
              <a:rPr lang="el-GR" sz="3600" dirty="0"/>
              <a:t>β</a:t>
            </a:r>
            <a:r>
              <a:rPr lang="ru-RU" sz="3600" dirty="0"/>
              <a:t>-соотношения?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9D354D1-B385-4999-83BE-E32A36431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3696710"/>
            <a:ext cx="8856984" cy="3096344"/>
          </a:xfrm>
        </p:spPr>
        <p:txBody>
          <a:bodyPr>
            <a:normAutofit lnSpcReduction="10000"/>
          </a:bodyPr>
          <a:lstStyle/>
          <a:p>
            <a:r>
              <a:rPr lang="ru-RU" sz="2800" dirty="0"/>
              <a:t>Особенностей рецепторного статуса </a:t>
            </a:r>
            <a:r>
              <a:rPr lang="ru-RU" sz="2800" dirty="0" err="1"/>
              <a:t>стволоподобных</a:t>
            </a:r>
            <a:r>
              <a:rPr lang="ru-RU" sz="2800" dirty="0"/>
              <a:t> и </a:t>
            </a:r>
            <a:r>
              <a:rPr lang="ru-RU" sz="2800" dirty="0" err="1"/>
              <a:t>коммитированных</a:t>
            </a:r>
            <a:r>
              <a:rPr lang="ru-RU" sz="2800" dirty="0"/>
              <a:t> клеток (ГР, РФР): значение динамики </a:t>
            </a:r>
            <a:r>
              <a:rPr lang="ru-RU" sz="2800" dirty="0" err="1"/>
              <a:t>стволоподобных</a:t>
            </a:r>
            <a:r>
              <a:rPr lang="ru-RU" sz="2800" dirty="0"/>
              <a:t> </a:t>
            </a:r>
            <a:r>
              <a:rPr lang="ru-RU" sz="2800" dirty="0" err="1"/>
              <a:t>кл</a:t>
            </a:r>
            <a:r>
              <a:rPr lang="ru-RU" sz="2800" dirty="0"/>
              <a:t>. </a:t>
            </a:r>
            <a:r>
              <a:rPr lang="ru-RU" sz="2800" dirty="0">
                <a:solidFill>
                  <a:srgbClr val="C00000"/>
                </a:solidFill>
              </a:rPr>
              <a:t>(УГФ выгодно?)</a:t>
            </a:r>
          </a:p>
          <a:p>
            <a:r>
              <a:rPr lang="ru-RU" sz="2800" dirty="0"/>
              <a:t>Перераспределения по циклу: значение </a:t>
            </a:r>
            <a:r>
              <a:rPr lang="ru-RU" sz="2800" dirty="0" err="1"/>
              <a:t>репопуляции</a:t>
            </a:r>
            <a:r>
              <a:rPr lang="ru-RU" sz="2800" dirty="0"/>
              <a:t> </a:t>
            </a:r>
            <a:r>
              <a:rPr lang="ru-RU" sz="2800" dirty="0">
                <a:solidFill>
                  <a:srgbClr val="C00000"/>
                </a:solidFill>
              </a:rPr>
              <a:t>(УГФ выгодно?)</a:t>
            </a:r>
          </a:p>
          <a:p>
            <a:r>
              <a:rPr lang="ru-RU" sz="2800" dirty="0"/>
              <a:t>Величины </a:t>
            </a:r>
            <a:r>
              <a:rPr lang="ru-RU" sz="2800" dirty="0" err="1"/>
              <a:t>гипоксиической</a:t>
            </a:r>
            <a:r>
              <a:rPr lang="ru-RU" sz="2800" dirty="0"/>
              <a:t> фракции: значение </a:t>
            </a:r>
            <a:r>
              <a:rPr lang="ru-RU" sz="2800" dirty="0" err="1"/>
              <a:t>реоксигенации</a:t>
            </a:r>
            <a:r>
              <a:rPr lang="ru-RU" sz="2800" dirty="0"/>
              <a:t> </a:t>
            </a:r>
            <a:r>
              <a:rPr lang="ru-RU" sz="2800" dirty="0">
                <a:solidFill>
                  <a:srgbClr val="7030A0"/>
                </a:solidFill>
              </a:rPr>
              <a:t>(УГФ не выгодно?)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185D73C-0314-41AB-AF55-95ED13A29082}"/>
              </a:ext>
            </a:extLst>
          </p:cNvPr>
          <p:cNvSpPr txBox="1"/>
          <p:nvPr/>
        </p:nvSpPr>
        <p:spPr>
          <a:xfrm>
            <a:off x="457200" y="1613118"/>
            <a:ext cx="48348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/>
              <a:t>α</a:t>
            </a:r>
            <a:r>
              <a:rPr lang="ru-RU" sz="2800" b="1" dirty="0"/>
              <a:t>/</a:t>
            </a:r>
            <a:r>
              <a:rPr lang="el-GR" sz="2800" b="1" dirty="0"/>
              <a:t>β</a:t>
            </a:r>
            <a:r>
              <a:rPr lang="ru-RU" sz="2800" b="1" dirty="0"/>
              <a:t> отражает соотношение </a:t>
            </a:r>
            <a:r>
              <a:rPr lang="ru-RU" sz="2800" b="1" dirty="0" err="1"/>
              <a:t>субклонов</a:t>
            </a:r>
            <a:r>
              <a:rPr lang="ru-RU" sz="2800" b="1" dirty="0"/>
              <a:t>, отличающихся </a:t>
            </a:r>
          </a:p>
          <a:p>
            <a:r>
              <a:rPr lang="ru-RU" sz="2800" b="1" dirty="0"/>
              <a:t>по радиочувствительности вследствие:</a:t>
            </a:r>
          </a:p>
        </p:txBody>
      </p:sp>
      <p:graphicFrame>
        <p:nvGraphicFramePr>
          <p:cNvPr id="5" name="Object 2">
            <a:extLst>
              <a:ext uri="{FF2B5EF4-FFF2-40B4-BE49-F238E27FC236}">
                <a16:creationId xmlns="" xmlns:a16="http://schemas.microsoft.com/office/drawing/2014/main" id="{5F07A3A3-13A9-4324-8B03-466EC5A7E8D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9897981"/>
              </p:ext>
            </p:extLst>
          </p:nvPr>
        </p:nvGraphicFramePr>
        <p:xfrm>
          <a:off x="5148064" y="1036649"/>
          <a:ext cx="3301332" cy="25443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Graph" r:id="rId3" imgW="3867302" imgH="2977286" progId="">
                  <p:embed/>
                </p:oleObj>
              </mc:Choice>
              <mc:Fallback>
                <p:oleObj name="Graph" r:id="rId3" imgW="3867302" imgH="2977286" progId="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064" y="1036649"/>
                        <a:ext cx="3301332" cy="254433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FCC69166-3CB8-49D5-968E-6BBF2A2AEB91}"/>
              </a:ext>
            </a:extLst>
          </p:cNvPr>
          <p:cNvSpPr txBox="1"/>
          <p:nvPr/>
        </p:nvSpPr>
        <p:spPr>
          <a:xfrm>
            <a:off x="6736585" y="1087208"/>
            <a:ext cx="1888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Меланома В16: фотоны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0A153E0-D4EB-4083-B464-BEC5E22ACDB0}"/>
              </a:ext>
            </a:extLst>
          </p:cNvPr>
          <p:cNvSpPr txBox="1"/>
          <p:nvPr/>
        </p:nvSpPr>
        <p:spPr>
          <a:xfrm>
            <a:off x="6084168" y="2336393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нейтроны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437BB0A-5662-47DB-84D5-9B0A120CD311}"/>
              </a:ext>
            </a:extLst>
          </p:cNvPr>
          <p:cNvSpPr txBox="1"/>
          <p:nvPr/>
        </p:nvSpPr>
        <p:spPr>
          <a:xfrm>
            <a:off x="8136103" y="2336393"/>
            <a:ext cx="802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ОСК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E858C5-D5A6-4E89-A761-906643BB4D89}"/>
              </a:ext>
            </a:extLst>
          </p:cNvPr>
          <p:cNvSpPr txBox="1"/>
          <p:nvPr/>
        </p:nvSpPr>
        <p:spPr>
          <a:xfrm>
            <a:off x="8166882" y="2705725"/>
            <a:ext cx="977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Не ОСК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23B6AAF-416E-4CA2-A615-1DA55C2EAD77}"/>
              </a:ext>
            </a:extLst>
          </p:cNvPr>
          <p:cNvSpPr txBox="1"/>
          <p:nvPr/>
        </p:nvSpPr>
        <p:spPr>
          <a:xfrm>
            <a:off x="5148064" y="3308579"/>
            <a:ext cx="3790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 И.А. </a:t>
            </a:r>
            <a:r>
              <a:rPr lang="ru-RU" dirty="0" err="1"/>
              <a:t>Замулаевой</a:t>
            </a:r>
            <a:r>
              <a:rPr lang="ru-RU" dirty="0"/>
              <a:t> и </a:t>
            </a:r>
            <a:r>
              <a:rPr lang="ru-RU" dirty="0" err="1"/>
              <a:t>соавт</a:t>
            </a:r>
            <a:r>
              <a:rPr lang="ru-RU" dirty="0"/>
              <a:t>., 2016</a:t>
            </a:r>
          </a:p>
        </p:txBody>
      </p:sp>
    </p:spTree>
    <p:extLst>
      <p:ext uri="{BB962C8B-B14F-4D97-AF65-F5344CB8AC3E}">
        <p14:creationId xmlns:p14="http://schemas.microsoft.com/office/powerpoint/2010/main" val="399906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15C35B6-E088-455D-BBFD-8AB1F78AC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8551"/>
            <a:ext cx="8229600" cy="954107"/>
          </a:xfrm>
        </p:spPr>
        <p:txBody>
          <a:bodyPr>
            <a:noAutofit/>
          </a:bodyPr>
          <a:lstStyle/>
          <a:p>
            <a:r>
              <a:rPr lang="ru-RU" sz="3600" dirty="0"/>
              <a:t>Могут ли лучше работать иные интерпретации </a:t>
            </a:r>
            <a:r>
              <a:rPr lang="el-GR" sz="3600" dirty="0"/>
              <a:t>α</a:t>
            </a:r>
            <a:r>
              <a:rPr lang="ru-RU" sz="3600" dirty="0"/>
              <a:t>/</a:t>
            </a:r>
            <a:r>
              <a:rPr lang="el-GR" sz="3600" dirty="0"/>
              <a:t>β</a:t>
            </a:r>
            <a:r>
              <a:rPr lang="ru-RU" sz="3600" dirty="0"/>
              <a:t>-соотношения?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9D354D1-B385-4999-83BE-E32A36431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264" y="2852935"/>
            <a:ext cx="8856984" cy="3856514"/>
          </a:xfrm>
        </p:spPr>
        <p:txBody>
          <a:bodyPr>
            <a:normAutofit fontScale="85000" lnSpcReduction="20000"/>
          </a:bodyPr>
          <a:lstStyle/>
          <a:p>
            <a:r>
              <a:rPr lang="ru-RU" sz="2800" dirty="0"/>
              <a:t>Инициальная плотность </a:t>
            </a:r>
            <a:r>
              <a:rPr lang="ru-RU" sz="2800" dirty="0" err="1"/>
              <a:t>васкуляризации</a:t>
            </a:r>
            <a:r>
              <a:rPr lang="ru-RU" sz="2800" dirty="0"/>
              <a:t>/эндотелия (с более высоким «порогом» повреждения/регенерации) </a:t>
            </a:r>
            <a:r>
              <a:rPr lang="ru-RU" sz="2800" dirty="0">
                <a:solidFill>
                  <a:srgbClr val="7030A0"/>
                </a:solidFill>
              </a:rPr>
              <a:t>(УГФ не выгодно? Значение магистральных сосудов и др. последовательных структур. </a:t>
            </a:r>
            <a:r>
              <a:rPr lang="ru-RU" sz="2800" dirty="0">
                <a:solidFill>
                  <a:srgbClr val="C00000"/>
                </a:solidFill>
              </a:rPr>
              <a:t>УГФ выгодно? – снижение вероятности </a:t>
            </a:r>
            <a:r>
              <a:rPr lang="ru-RU" sz="2800" dirty="0" err="1">
                <a:solidFill>
                  <a:srgbClr val="C00000"/>
                </a:solidFill>
              </a:rPr>
              <a:t>реваскуляризации</a:t>
            </a:r>
            <a:r>
              <a:rPr lang="ru-RU" sz="2800" dirty="0">
                <a:solidFill>
                  <a:srgbClr val="C00000"/>
                </a:solidFill>
              </a:rPr>
              <a:t> опухоли</a:t>
            </a:r>
            <a:r>
              <a:rPr lang="ru-RU" sz="2800" dirty="0">
                <a:solidFill>
                  <a:srgbClr val="7030A0"/>
                </a:solidFill>
              </a:rPr>
              <a:t> )</a:t>
            </a:r>
          </a:p>
          <a:p>
            <a:r>
              <a:rPr lang="ru-RU" sz="2800" dirty="0"/>
              <a:t>Ландшафт микроокружения: плотность тучных </a:t>
            </a:r>
            <a:r>
              <a:rPr lang="ru-RU" sz="2800" dirty="0" err="1"/>
              <a:t>кл</a:t>
            </a:r>
            <a:r>
              <a:rPr lang="ru-RU" sz="2800" dirty="0"/>
              <a:t>.,  тканевых макрофагов, опосредующих характер и интенсивность воспалительной реакции и последующей регенерации </a:t>
            </a:r>
            <a:r>
              <a:rPr lang="ru-RU" sz="2800" dirty="0">
                <a:solidFill>
                  <a:srgbClr val="C00000"/>
                </a:solidFill>
              </a:rPr>
              <a:t>(УГФ выгодно?)</a:t>
            </a:r>
          </a:p>
          <a:p>
            <a:r>
              <a:rPr lang="ru-RU" sz="2800" dirty="0"/>
              <a:t>Ферменты репарации, иные белковые продукты </a:t>
            </a:r>
            <a:r>
              <a:rPr lang="ru-RU" sz="2800" dirty="0" err="1"/>
              <a:t>репараторного</a:t>
            </a:r>
            <a:r>
              <a:rPr lang="ru-RU" sz="2800" dirty="0"/>
              <a:t> каскада с порогом инактивации в пределах </a:t>
            </a:r>
            <a:r>
              <a:rPr lang="en-US" sz="2800" dirty="0"/>
              <a:t>8-</a:t>
            </a:r>
            <a:r>
              <a:rPr lang="ru-RU" sz="2800" dirty="0"/>
              <a:t>24Гр </a:t>
            </a:r>
            <a:r>
              <a:rPr lang="ru-RU" sz="2800" dirty="0">
                <a:solidFill>
                  <a:srgbClr val="7030A0"/>
                </a:solidFill>
              </a:rPr>
              <a:t>(УГФ не выгодно?)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185D73C-0314-41AB-AF55-95ED13A29082}"/>
              </a:ext>
            </a:extLst>
          </p:cNvPr>
          <p:cNvSpPr txBox="1"/>
          <p:nvPr/>
        </p:nvSpPr>
        <p:spPr>
          <a:xfrm>
            <a:off x="179512" y="1130369"/>
            <a:ext cx="8964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/>
              <a:t>α</a:t>
            </a:r>
            <a:r>
              <a:rPr lang="ru-RU" sz="2800" b="1" dirty="0"/>
              <a:t>/</a:t>
            </a:r>
            <a:r>
              <a:rPr lang="el-GR" sz="2800" b="1" dirty="0"/>
              <a:t>β</a:t>
            </a:r>
            <a:r>
              <a:rPr lang="ru-RU" sz="2800" b="1" dirty="0"/>
              <a:t> отражает наличие внутритканевых /внутриорганных мишеней (клеточных и неклеточных), отличающихся по радиочувствительности:</a:t>
            </a:r>
          </a:p>
        </p:txBody>
      </p:sp>
    </p:spTree>
    <p:extLst>
      <p:ext uri="{BB962C8B-B14F-4D97-AF65-F5344CB8AC3E}">
        <p14:creationId xmlns:p14="http://schemas.microsoft.com/office/powerpoint/2010/main" val="235484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D7C4FF-2741-4FEE-8EA8-C2933C822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35565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/>
              <a:t>Механизмы повреждения сосудов при </a:t>
            </a:r>
            <a:r>
              <a:rPr lang="ru-RU" sz="3200" dirty="0" err="1"/>
              <a:t>низкодозном</a:t>
            </a:r>
            <a:r>
              <a:rPr lang="ru-RU" sz="3200" dirty="0"/>
              <a:t> и высокодозном облучении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C76985C-F7D8-4BE1-B1E4-5B9385D9B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26" y="1442750"/>
            <a:ext cx="7325747" cy="48679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42F7CF7-811E-4473-8FB0-0B48B940320C}"/>
              </a:ext>
            </a:extLst>
          </p:cNvPr>
          <p:cNvSpPr txBox="1"/>
          <p:nvPr/>
        </p:nvSpPr>
        <p:spPr>
          <a:xfrm>
            <a:off x="457199" y="1715952"/>
            <a:ext cx="224259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Высокодозный «</a:t>
            </a:r>
            <a:r>
              <a:rPr lang="ru-RU" dirty="0" err="1"/>
              <a:t>мембраный</a:t>
            </a:r>
            <a:r>
              <a:rPr lang="ru-RU" dirty="0"/>
              <a:t>» </a:t>
            </a:r>
            <a:r>
              <a:rPr lang="en-US" dirty="0"/>
              <a:t>Sphingomyelinase-Ceramide-</a:t>
            </a:r>
            <a:r>
              <a:rPr lang="ru-RU" dirty="0"/>
              <a:t>ассоциированный механизм гибели эндотелиальных </a:t>
            </a:r>
            <a:r>
              <a:rPr lang="ru-RU" dirty="0" err="1"/>
              <a:t>кл</a:t>
            </a:r>
            <a:r>
              <a:rPr lang="ru-RU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C0FB967-5F90-4052-9ABD-3A3D5928F8B6}"/>
              </a:ext>
            </a:extLst>
          </p:cNvPr>
          <p:cNvSpPr txBox="1"/>
          <p:nvPr/>
        </p:nvSpPr>
        <p:spPr>
          <a:xfrm>
            <a:off x="251520" y="616530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 </a:t>
            </a:r>
            <a:r>
              <a:rPr lang="en-US" dirty="0"/>
              <a:t>Sharma et al, 2024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531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0"/>
            <a:ext cx="8496944" cy="980728"/>
          </a:xfrm>
        </p:spPr>
        <p:txBody>
          <a:bodyPr>
            <a:noAutofit/>
          </a:bodyPr>
          <a:lstStyle/>
          <a:p>
            <a:pPr eaLnBrk="1" hangingPunct="1"/>
            <a:r>
              <a:rPr lang="ru-RU" altLang="ru-RU" sz="2400" dirty="0">
                <a:solidFill>
                  <a:srgbClr val="003300"/>
                </a:solidFill>
              </a:rPr>
              <a:t>Прецизионная </a:t>
            </a:r>
            <a:r>
              <a:rPr lang="ru-RU" altLang="ru-RU" sz="2400" dirty="0" err="1">
                <a:solidFill>
                  <a:srgbClr val="003300"/>
                </a:solidFill>
              </a:rPr>
              <a:t>протонотерапия</a:t>
            </a:r>
            <a:r>
              <a:rPr lang="ru-RU" altLang="ru-RU" sz="2400" dirty="0">
                <a:solidFill>
                  <a:srgbClr val="003300"/>
                </a:solidFill>
              </a:rPr>
              <a:t> рака простаты: острая токсичность –доза/режим </a:t>
            </a:r>
            <a:r>
              <a:rPr lang="ru-RU" altLang="ru-RU" sz="2400" dirty="0" err="1">
                <a:solidFill>
                  <a:srgbClr val="003300"/>
                </a:solidFill>
              </a:rPr>
              <a:t>буста</a:t>
            </a:r>
            <a:r>
              <a:rPr lang="ru-RU" altLang="ru-RU" sz="2400" dirty="0">
                <a:solidFill>
                  <a:schemeClr val="folHlink"/>
                </a:solidFill>
              </a:rPr>
              <a:t> </a:t>
            </a:r>
            <a:br>
              <a:rPr lang="ru-RU" altLang="ru-RU" sz="2400" dirty="0">
                <a:solidFill>
                  <a:schemeClr val="folHlink"/>
                </a:solidFill>
              </a:rPr>
            </a:br>
            <a:r>
              <a:rPr lang="ru-RU" altLang="ru-RU" sz="2400" dirty="0">
                <a:solidFill>
                  <a:srgbClr val="C00000"/>
                </a:solidFill>
              </a:rPr>
              <a:t>(о влиянии общего времени Т на острую токсичность)</a:t>
            </a:r>
          </a:p>
        </p:txBody>
      </p:sp>
      <p:graphicFrame>
        <p:nvGraphicFramePr>
          <p:cNvPr id="14339" name="Object 3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36190034"/>
              </p:ext>
            </p:extLst>
          </p:nvPr>
        </p:nvGraphicFramePr>
        <p:xfrm>
          <a:off x="3175" y="1358900"/>
          <a:ext cx="4881563" cy="280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8" name="Document" r:id="rId3" imgW="8406647" imgH="4837235" progId="Word.Document.8">
                  <p:embed/>
                </p:oleObj>
              </mc:Choice>
              <mc:Fallback>
                <p:oleObj name="Document" r:id="rId3" imgW="8406647" imgH="4837235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" y="1358900"/>
                        <a:ext cx="4881563" cy="2808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0" y="4221088"/>
            <a:ext cx="4067175" cy="14773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ru-RU" sz="2000" u="sng" dirty="0">
                <a:solidFill>
                  <a:srgbClr val="000066"/>
                </a:solidFill>
                <a:latin typeface="Tahoma" pitchFamily="34" charset="0"/>
              </a:rPr>
              <a:t>for</a:t>
            </a:r>
            <a:r>
              <a:rPr lang="ru-RU" altLang="ru-RU" sz="2000" b="1" u="sng" dirty="0">
                <a:solidFill>
                  <a:srgbClr val="000066"/>
                </a:solidFill>
                <a:latin typeface="Tahoma" pitchFamily="34" charset="0"/>
              </a:rPr>
              <a:t> </a:t>
            </a:r>
            <a:r>
              <a:rPr lang="en-US" altLang="ru-RU" sz="2000" u="sng" dirty="0">
                <a:solidFill>
                  <a:srgbClr val="000066"/>
                </a:solidFill>
                <a:latin typeface="Tahoma" pitchFamily="34" charset="0"/>
              </a:rPr>
              <a:t>acute </a:t>
            </a:r>
            <a:r>
              <a:rPr lang="en-US" altLang="ru-RU" sz="2000" u="sng" dirty="0" err="1">
                <a:solidFill>
                  <a:srgbClr val="000066"/>
                </a:solidFill>
                <a:latin typeface="Tahoma" pitchFamily="34" charset="0"/>
              </a:rPr>
              <a:t>proctitis</a:t>
            </a:r>
            <a:r>
              <a:rPr lang="en-US" altLang="ru-RU" sz="2000" u="sng" dirty="0">
                <a:solidFill>
                  <a:srgbClr val="000066"/>
                </a:solidFill>
                <a:latin typeface="Tahoma" pitchFamily="34" charset="0"/>
              </a:rPr>
              <a:t> </a:t>
            </a:r>
            <a:r>
              <a:rPr lang="el-GR" altLang="ru-RU" sz="2000" b="1" u="sng" dirty="0">
                <a:solidFill>
                  <a:srgbClr val="000066"/>
                </a:solidFill>
                <a:latin typeface="Tahoma" pitchFamily="34" charset="0"/>
              </a:rPr>
              <a:t>α</a:t>
            </a:r>
            <a:r>
              <a:rPr lang="en-US" altLang="ru-RU" sz="2000" b="1" u="sng" dirty="0">
                <a:solidFill>
                  <a:srgbClr val="000066"/>
                </a:solidFill>
                <a:latin typeface="Tahoma" pitchFamily="34" charset="0"/>
              </a:rPr>
              <a:t>/</a:t>
            </a:r>
            <a:r>
              <a:rPr lang="el-GR" altLang="ru-RU" sz="2000" b="1" u="sng" dirty="0">
                <a:solidFill>
                  <a:srgbClr val="000066"/>
                </a:solidFill>
                <a:latin typeface="Tahoma" pitchFamily="34" charset="0"/>
              </a:rPr>
              <a:t>β</a:t>
            </a:r>
            <a:r>
              <a:rPr lang="ru-RU" altLang="ru-RU" sz="2000" b="1" u="sng" dirty="0">
                <a:solidFill>
                  <a:srgbClr val="000066"/>
                </a:solidFill>
                <a:latin typeface="Tahoma" pitchFamily="34" charset="0"/>
              </a:rPr>
              <a:t> = 8 </a:t>
            </a:r>
            <a:r>
              <a:rPr lang="en-US" altLang="ru-RU" sz="2000" b="1" u="sng" dirty="0" err="1">
                <a:solidFill>
                  <a:srgbClr val="000066"/>
                </a:solidFill>
                <a:latin typeface="Tahoma" pitchFamily="34" charset="0"/>
              </a:rPr>
              <a:t>Gy</a:t>
            </a:r>
            <a:endParaRPr lang="ru-RU" altLang="ru-RU" sz="2000" b="1" u="sng" dirty="0">
              <a:solidFill>
                <a:srgbClr val="000066"/>
              </a:solidFill>
              <a:latin typeface="Tahoma" pitchFamily="34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Dose: 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3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Gy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 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х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8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fr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= 26,4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GyRBE</a:t>
            </a:r>
            <a:endParaRPr lang="ru-RU" altLang="ru-RU" sz="20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  <a:p>
            <a:pPr>
              <a:defRPr/>
            </a:pP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Dose: 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4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Gy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 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х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5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fr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= 24,4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GyRBE</a:t>
            </a:r>
            <a:endParaRPr lang="en-US" altLang="ru-RU" sz="20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  <a:p>
            <a:pPr>
              <a:defRPr/>
            </a:pP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Dose: 5,5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Gy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х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3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fr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= 2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en-US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ru-RU" altLang="ru-RU" sz="2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ru-RU" sz="2000" dirty="0" err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GyRBE</a:t>
            </a:r>
            <a:endParaRPr lang="ru-RU" altLang="ru-RU" sz="20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graphicFrame>
        <p:nvGraphicFramePr>
          <p:cNvPr id="14341" name="Object 5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94549517"/>
              </p:ext>
            </p:extLst>
          </p:nvPr>
        </p:nvGraphicFramePr>
        <p:xfrm>
          <a:off x="3908536" y="4149080"/>
          <a:ext cx="5205412" cy="318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9" name="Документ" r:id="rId5" imgW="8584783" imgH="5254647" progId="Word.Document.8">
                  <p:embed/>
                </p:oleObj>
              </mc:Choice>
              <mc:Fallback>
                <p:oleObj name="Документ" r:id="rId5" imgW="8584783" imgH="525464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8536" y="4149080"/>
                        <a:ext cx="5205412" cy="3186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1835696" y="2708275"/>
            <a:ext cx="1439863" cy="360363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4343" name="Oval 7"/>
          <p:cNvSpPr>
            <a:spLocks noChangeArrowheads="1"/>
          </p:cNvSpPr>
          <p:nvPr/>
        </p:nvSpPr>
        <p:spPr bwMode="auto">
          <a:xfrm>
            <a:off x="2374900" y="4991279"/>
            <a:ext cx="1692275" cy="358775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" name="Oval 6"/>
          <p:cNvSpPr>
            <a:spLocks noChangeArrowheads="1"/>
          </p:cNvSpPr>
          <p:nvPr/>
        </p:nvSpPr>
        <p:spPr bwMode="auto">
          <a:xfrm>
            <a:off x="5724128" y="5040103"/>
            <a:ext cx="719932" cy="1000373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9" name="Picture 3" descr="Прост протон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60032" y="1052736"/>
            <a:ext cx="4109914" cy="308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Выгнутая вправо стрелка 1"/>
          <p:cNvSpPr/>
          <p:nvPr/>
        </p:nvSpPr>
        <p:spPr>
          <a:xfrm rot="8124502">
            <a:off x="3125266" y="2786551"/>
            <a:ext cx="629579" cy="21545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980728"/>
            <a:ext cx="3113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Собственные данные</a:t>
            </a:r>
          </a:p>
        </p:txBody>
      </p:sp>
    </p:spTree>
    <p:extLst>
      <p:ext uri="{BB962C8B-B14F-4D97-AF65-F5344CB8AC3E}">
        <p14:creationId xmlns:p14="http://schemas.microsoft.com/office/powerpoint/2010/main" val="207226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A0A0B91-9148-4F44-BCCC-C9CBECD96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571184" cy="1143000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Ультрагипофракционирование</a:t>
            </a:r>
            <a:r>
              <a:rPr lang="ru-RU" dirty="0"/>
              <a:t> и «не мишенные» эффекты</a:t>
            </a:r>
          </a:p>
        </p:txBody>
      </p:sp>
      <p:sp>
        <p:nvSpPr>
          <p:cNvPr id="4" name="Стрелка: вправо 3">
            <a:extLst>
              <a:ext uri="{FF2B5EF4-FFF2-40B4-BE49-F238E27FC236}">
                <a16:creationId xmlns="" xmlns:a16="http://schemas.microsoft.com/office/drawing/2014/main" id="{8F2AEC69-35AE-4B20-BD02-49BDC7ED4C40}"/>
              </a:ext>
            </a:extLst>
          </p:cNvPr>
          <p:cNvSpPr/>
          <p:nvPr/>
        </p:nvSpPr>
        <p:spPr>
          <a:xfrm>
            <a:off x="323528" y="2399987"/>
            <a:ext cx="8795527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17860DF2-4568-458D-8C43-3EF3A332AB71}"/>
              </a:ext>
            </a:extLst>
          </p:cNvPr>
          <p:cNvSpPr txBox="1"/>
          <p:nvPr/>
        </p:nvSpPr>
        <p:spPr>
          <a:xfrm>
            <a:off x="323528" y="1804649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002060"/>
                </a:solidFill>
              </a:rPr>
              <a:t>Доза</a:t>
            </a:r>
          </a:p>
        </p:txBody>
      </p:sp>
      <p:sp>
        <p:nvSpPr>
          <p:cNvPr id="6" name="Стрелка: вниз 5">
            <a:extLst>
              <a:ext uri="{FF2B5EF4-FFF2-40B4-BE49-F238E27FC236}">
                <a16:creationId xmlns="" xmlns:a16="http://schemas.microsoft.com/office/drawing/2014/main" id="{A393F8CF-8E90-41B1-8FCB-245392CDF753}"/>
              </a:ext>
            </a:extLst>
          </p:cNvPr>
          <p:cNvSpPr/>
          <p:nvPr/>
        </p:nvSpPr>
        <p:spPr>
          <a:xfrm>
            <a:off x="672097" y="2788068"/>
            <a:ext cx="23804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: вниз 6">
            <a:extLst>
              <a:ext uri="{FF2B5EF4-FFF2-40B4-BE49-F238E27FC236}">
                <a16:creationId xmlns="" xmlns:a16="http://schemas.microsoft.com/office/drawing/2014/main" id="{A73CA451-C382-4DEE-B200-BC27A656EABD}"/>
              </a:ext>
            </a:extLst>
          </p:cNvPr>
          <p:cNvSpPr/>
          <p:nvPr/>
        </p:nvSpPr>
        <p:spPr>
          <a:xfrm>
            <a:off x="2655167" y="2817719"/>
            <a:ext cx="23804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: вниз 7">
            <a:extLst>
              <a:ext uri="{FF2B5EF4-FFF2-40B4-BE49-F238E27FC236}">
                <a16:creationId xmlns="" xmlns:a16="http://schemas.microsoft.com/office/drawing/2014/main" id="{993729DE-7619-481B-AF9F-2686247D84DA}"/>
              </a:ext>
            </a:extLst>
          </p:cNvPr>
          <p:cNvSpPr/>
          <p:nvPr/>
        </p:nvSpPr>
        <p:spPr>
          <a:xfrm>
            <a:off x="4005892" y="2805200"/>
            <a:ext cx="163400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E8A66091-3614-4079-981F-C7A02F1BBC3D}"/>
              </a:ext>
            </a:extLst>
          </p:cNvPr>
          <p:cNvSpPr txBox="1"/>
          <p:nvPr/>
        </p:nvSpPr>
        <p:spPr>
          <a:xfrm>
            <a:off x="-7172" y="3164033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0.05 Гр</a:t>
            </a:r>
          </a:p>
          <a:p>
            <a:pPr algn="ctr"/>
            <a:r>
              <a:rPr lang="ru-RU" sz="2400" dirty="0"/>
              <a:t>Адаптивный ответ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1ED2DCAB-893E-453F-ABCA-8F9694342A0D}"/>
              </a:ext>
            </a:extLst>
          </p:cNvPr>
          <p:cNvSpPr txBox="1"/>
          <p:nvPr/>
        </p:nvSpPr>
        <p:spPr>
          <a:xfrm>
            <a:off x="1825510" y="3148108"/>
            <a:ext cx="21803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0.2 Гр</a:t>
            </a:r>
          </a:p>
          <a:p>
            <a:pPr algn="ctr"/>
            <a:r>
              <a:rPr lang="ru-RU" sz="2400" dirty="0"/>
              <a:t>Эффект </a:t>
            </a:r>
          </a:p>
          <a:p>
            <a:pPr algn="ctr"/>
            <a:r>
              <a:rPr lang="ru-RU" sz="2400" dirty="0" err="1"/>
              <a:t>гиперчувствит</a:t>
            </a:r>
            <a:r>
              <a:rPr lang="ru-RU" sz="2400" dirty="0"/>
              <a:t>.</a:t>
            </a:r>
          </a:p>
          <a:p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FF35194-96AC-443E-9275-9B2FC319E78B}"/>
              </a:ext>
            </a:extLst>
          </p:cNvPr>
          <p:cNvSpPr txBox="1"/>
          <p:nvPr/>
        </p:nvSpPr>
        <p:spPr>
          <a:xfrm>
            <a:off x="3942719" y="3161198"/>
            <a:ext cx="19974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0.5 Гр</a:t>
            </a:r>
          </a:p>
          <a:p>
            <a:r>
              <a:rPr lang="ru-RU" sz="2400" dirty="0" err="1"/>
              <a:t>Противовосп</a:t>
            </a:r>
            <a:r>
              <a:rPr lang="ru-RU" sz="2400" dirty="0"/>
              <a:t>.</a:t>
            </a:r>
          </a:p>
          <a:p>
            <a:r>
              <a:rPr lang="ru-RU" sz="2400" dirty="0"/>
              <a:t>эффект</a:t>
            </a:r>
          </a:p>
          <a:p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54F8472-9366-445E-8028-0BBFEFCCA9E9}"/>
              </a:ext>
            </a:extLst>
          </p:cNvPr>
          <p:cNvSpPr txBox="1"/>
          <p:nvPr/>
        </p:nvSpPr>
        <p:spPr>
          <a:xfrm>
            <a:off x="7204767" y="3133255"/>
            <a:ext cx="187220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800" b="1" dirty="0"/>
              <a:t>? </a:t>
            </a:r>
            <a:r>
              <a:rPr lang="ru-RU" altLang="ru-RU" sz="2400" dirty="0"/>
              <a:t>Гр</a:t>
            </a:r>
          </a:p>
          <a:p>
            <a:pPr algn="ctr"/>
            <a:r>
              <a:rPr lang="en-US" altLang="ru-RU" sz="2400" dirty="0"/>
              <a:t>Bystander</a:t>
            </a:r>
            <a:r>
              <a:rPr lang="ru-RU" altLang="ru-RU" sz="2400" dirty="0"/>
              <a:t>-</a:t>
            </a:r>
            <a:r>
              <a:rPr lang="en-US" altLang="ru-RU" sz="2400" dirty="0" err="1"/>
              <a:t>ef</a:t>
            </a:r>
            <a:r>
              <a:rPr lang="ru-RU" altLang="ru-RU" sz="2400" dirty="0"/>
              <a:t>.</a:t>
            </a:r>
          </a:p>
          <a:p>
            <a:pPr algn="ctr"/>
            <a:r>
              <a:rPr lang="en-US" altLang="ru-RU" sz="2400" dirty="0"/>
              <a:t>Abscopal-</a:t>
            </a:r>
            <a:r>
              <a:rPr lang="en-US" altLang="ru-RU" sz="2400" dirty="0" err="1"/>
              <a:t>ef</a:t>
            </a:r>
            <a:r>
              <a:rPr lang="ru-RU" altLang="ru-RU" sz="2400" dirty="0"/>
              <a:t>.</a:t>
            </a:r>
          </a:p>
        </p:txBody>
      </p:sp>
      <p:sp>
        <p:nvSpPr>
          <p:cNvPr id="13" name="Стрелка: вниз 12">
            <a:extLst>
              <a:ext uri="{FF2B5EF4-FFF2-40B4-BE49-F238E27FC236}">
                <a16:creationId xmlns="" xmlns:a16="http://schemas.microsoft.com/office/drawing/2014/main" id="{CF1D1E7C-E6D9-47D3-A6CE-85CA7139993D}"/>
              </a:ext>
            </a:extLst>
          </p:cNvPr>
          <p:cNvSpPr/>
          <p:nvPr/>
        </p:nvSpPr>
        <p:spPr>
          <a:xfrm>
            <a:off x="7884697" y="2754388"/>
            <a:ext cx="238046" cy="4373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Левая фигурная скобка 13">
            <a:extLst>
              <a:ext uri="{FF2B5EF4-FFF2-40B4-BE49-F238E27FC236}">
                <a16:creationId xmlns="" xmlns:a16="http://schemas.microsoft.com/office/drawing/2014/main" id="{F25B7C13-83E5-40D0-98C7-381C83202E4C}"/>
              </a:ext>
            </a:extLst>
          </p:cNvPr>
          <p:cNvSpPr/>
          <p:nvPr/>
        </p:nvSpPr>
        <p:spPr>
          <a:xfrm rot="16200000">
            <a:off x="3506354" y="1478047"/>
            <a:ext cx="1022722" cy="684827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C415D16-E4E9-48E2-9F88-B5D5D331B388}"/>
              </a:ext>
            </a:extLst>
          </p:cNvPr>
          <p:cNvSpPr txBox="1"/>
          <p:nvPr/>
        </p:nvSpPr>
        <p:spPr>
          <a:xfrm>
            <a:off x="1115616" y="5231369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Значительные объемы различных тканей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4529" y="1484784"/>
            <a:ext cx="8969471" cy="43088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200" b="1">
                <a:solidFill>
                  <a:schemeClr val="bg1"/>
                </a:solidFill>
              </a:rPr>
              <a:t>Предмет </a:t>
            </a:r>
            <a:r>
              <a:rPr lang="ru-RU" sz="2200" b="1" dirty="0">
                <a:solidFill>
                  <a:schemeClr val="bg1"/>
                </a:solidFill>
              </a:rPr>
              <a:t>для детальных клинико-радиобиологических исследований</a:t>
            </a:r>
          </a:p>
        </p:txBody>
      </p:sp>
      <p:sp>
        <p:nvSpPr>
          <p:cNvPr id="16" name="Стрелка: вниз 7">
            <a:extLst>
              <a:ext uri="{FF2B5EF4-FFF2-40B4-BE49-F238E27FC236}">
                <a16:creationId xmlns="" xmlns:a16="http://schemas.microsoft.com/office/drawing/2014/main" id="{993729DE-7619-481B-AF9F-2686247D84DA}"/>
              </a:ext>
            </a:extLst>
          </p:cNvPr>
          <p:cNvSpPr/>
          <p:nvPr/>
        </p:nvSpPr>
        <p:spPr>
          <a:xfrm>
            <a:off x="6156176" y="2817719"/>
            <a:ext cx="163400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5785031" y="3177759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    1 Гр</a:t>
            </a:r>
          </a:p>
          <a:p>
            <a:r>
              <a:rPr lang="ru-RU" sz="2400" dirty="0" err="1"/>
              <a:t>Рекрутир</a:t>
            </a:r>
            <a:r>
              <a:rPr lang="ru-RU" sz="2400" dirty="0"/>
              <a:t>.</a:t>
            </a:r>
          </a:p>
          <a:p>
            <a:r>
              <a:rPr lang="ru-RU" sz="2400" dirty="0"/>
              <a:t>Т-</a:t>
            </a:r>
            <a:r>
              <a:rPr lang="ru-RU" sz="2400" dirty="0" err="1"/>
              <a:t>кл</a:t>
            </a:r>
            <a:r>
              <a:rPr lang="ru-RU" sz="2400" dirty="0"/>
              <a:t>:</a:t>
            </a:r>
          </a:p>
          <a:p>
            <a:r>
              <a:rPr lang="ru-RU" sz="2400" dirty="0"/>
              <a:t> </a:t>
            </a:r>
            <a:r>
              <a:rPr lang="ru-RU" sz="2400" dirty="0" err="1"/>
              <a:t>имунн.отв</a:t>
            </a:r>
            <a:endParaRPr lang="ru-RU" sz="2400" dirty="0"/>
          </a:p>
        </p:txBody>
      </p:sp>
      <p:cxnSp>
        <p:nvCxnSpPr>
          <p:cNvPr id="20" name="Прямая со стрелкой 19"/>
          <p:cNvCxnSpPr/>
          <p:nvPr/>
        </p:nvCxnSpPr>
        <p:spPr>
          <a:xfrm flipV="1">
            <a:off x="5796136" y="4330114"/>
            <a:ext cx="0" cy="21676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74528" y="5871022"/>
            <a:ext cx="8789959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Массивное </a:t>
            </a:r>
            <a:r>
              <a:rPr lang="ru-RU" sz="2000" b="1" dirty="0" err="1"/>
              <a:t>низкодозное</a:t>
            </a:r>
            <a:r>
              <a:rPr lang="ru-RU" sz="2000" b="1" dirty="0"/>
              <a:t> облучение тканей при </a:t>
            </a:r>
            <a:r>
              <a:rPr lang="en-US" sz="2000" b="1" dirty="0"/>
              <a:t>SBRT  </a:t>
            </a:r>
            <a:r>
              <a:rPr lang="ru-RU" sz="2000" b="1" dirty="0"/>
              <a:t>может представлять  реальную канцерогенную угрозу, как минимум, у детей и подростков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633370" y="4516586"/>
            <a:ext cx="4618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К а н ц р о г е н </a:t>
            </a:r>
            <a:r>
              <a:rPr lang="ru-RU" sz="2400" dirty="0" err="1"/>
              <a:t>н</a:t>
            </a:r>
            <a:r>
              <a:rPr lang="ru-RU" sz="2400" dirty="0"/>
              <a:t> ы й  э ф </a:t>
            </a:r>
            <a:r>
              <a:rPr lang="ru-RU" sz="2400" dirty="0" err="1"/>
              <a:t>ф</a:t>
            </a:r>
            <a:r>
              <a:rPr lang="ru-RU" sz="2400" dirty="0"/>
              <a:t> е к т</a:t>
            </a:r>
          </a:p>
        </p:txBody>
      </p:sp>
    </p:spTree>
    <p:extLst>
      <p:ext uri="{BB962C8B-B14F-4D97-AF65-F5344CB8AC3E}">
        <p14:creationId xmlns:p14="http://schemas.microsoft.com/office/powerpoint/2010/main" val="119942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9F001E-A194-4C88-947E-CD90E84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0"/>
            <a:ext cx="4805114" cy="435408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SBRT </a:t>
            </a:r>
            <a:r>
              <a:rPr lang="ru-RU" sz="2400" dirty="0" smtClean="0"/>
              <a:t>в комбинации с </a:t>
            </a:r>
            <a:r>
              <a:rPr lang="en-US" sz="2400" dirty="0" err="1" smtClean="0"/>
              <a:t>IChI</a:t>
            </a:r>
            <a:r>
              <a:rPr lang="en-US" sz="2400" dirty="0" smtClean="0"/>
              <a:t> </a:t>
            </a:r>
            <a:r>
              <a:rPr lang="ru-RU" sz="2400" dirty="0" smtClean="0"/>
              <a:t>или </a:t>
            </a:r>
            <a:r>
              <a:rPr lang="en-US" sz="2400" dirty="0" smtClean="0"/>
              <a:t>TCI</a:t>
            </a:r>
            <a:endParaRPr lang="ru-RU" sz="2400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387A4AC5-8D7C-4C51-8A60-0D110A6CDA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4284721"/>
              </p:ext>
            </p:extLst>
          </p:nvPr>
        </p:nvGraphicFramePr>
        <p:xfrm>
          <a:off x="107504" y="404664"/>
          <a:ext cx="8784976" cy="63367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4748">
                  <a:extLst>
                    <a:ext uri="{9D8B030D-6E8A-4147-A177-3AD203B41FA5}">
                      <a16:colId xmlns:a16="http://schemas.microsoft.com/office/drawing/2014/main" xmlns="" val="93912350"/>
                    </a:ext>
                  </a:extLst>
                </a:gridCol>
                <a:gridCol w="1554350">
                  <a:extLst>
                    <a:ext uri="{9D8B030D-6E8A-4147-A177-3AD203B41FA5}">
                      <a16:colId xmlns:a16="http://schemas.microsoft.com/office/drawing/2014/main" xmlns="" val="784323490"/>
                    </a:ext>
                  </a:extLst>
                </a:gridCol>
                <a:gridCol w="515278">
                  <a:extLst>
                    <a:ext uri="{9D8B030D-6E8A-4147-A177-3AD203B41FA5}">
                      <a16:colId xmlns:a16="http://schemas.microsoft.com/office/drawing/2014/main" xmlns="" val="3401007518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193769475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3722431166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830826569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1042674245"/>
                    </a:ext>
                  </a:extLst>
                </a:gridCol>
              </a:tblGrid>
              <a:tr h="6103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Авторы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/год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</a:rPr>
                        <a:t>Хар-тер поражения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n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SBRT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Контр метод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effectLst/>
                        </a:rPr>
                        <a:t>Эффект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Токсичность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xmlns="" val="4000786332"/>
                  </a:ext>
                </a:extLst>
              </a:tr>
              <a:tr h="832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Magashi</a:t>
                      </a: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(review), 2025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Pancreas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(advanced)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Разл. реж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Комбин: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SBRT+</a:t>
                      </a: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ICh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I durvalum.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г-</a:t>
                      </a: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Ком&gt;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SBRT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80% vs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44% 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Острые</a:t>
                      </a: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Поздние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Gr3+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Ком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&gt;SBRT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(33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,3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% 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vs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.21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,5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% )</a:t>
                      </a: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xmlns="" val="2689437349"/>
                  </a:ext>
                </a:extLst>
              </a:tr>
              <a:tr h="8242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Magashi</a:t>
                      </a: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(review), 2025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Pancreas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(advanced)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Разл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реж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Комбин: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SBRT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+ </a:t>
                      </a: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IChI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 nivo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+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ipi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1г-</a:t>
                      </a: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SBRT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&gt;Ком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(44% 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vs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.8% )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Острые,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Поздние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Gr</a:t>
                      </a:r>
                      <a:r>
                        <a:rPr lang="ru-RU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3+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Ком&gt;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SBRT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(79,1% 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vs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.21,5% )</a:t>
                      </a: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xmlns="" val="1363635860"/>
                  </a:ext>
                </a:extLst>
              </a:tr>
              <a:tr h="785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Basetti</a:t>
                      </a: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(Single-arm trial), 2024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Oligo-mts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NSCLC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30-50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Гр/5ф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Комбин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SBRT+ </a:t>
                      </a:r>
                      <a:r>
                        <a:rPr lang="en-US" sz="14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IChI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dur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+ </a:t>
                      </a:r>
                      <a:r>
                        <a:rPr lang="en-US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tremeli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medPFS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42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м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medOS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не достиг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Острые,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Поздние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Gr</a:t>
                      </a: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3+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40%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</a:tr>
              <a:tr h="12363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Ma,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meta-an), 2026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HCC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(advanced)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611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Разл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реж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Комбин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SBRT+ </a:t>
                      </a: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IChI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различн)</a:t>
                      </a: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medPFS</a:t>
                      </a:r>
                      <a:r>
                        <a:rPr lang="en-US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10,4м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medOS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14,2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Abscopal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61</a:t>
                      </a:r>
                      <a:r>
                        <a:rPr lang="en-US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ru-RU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en-US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%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Острые,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Поздние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Gr</a:t>
                      </a: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3+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15%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xmlns="" val="1480426277"/>
                  </a:ext>
                </a:extLst>
              </a:tr>
              <a:tr h="10921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Basetti</a:t>
                      </a: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(Single-arm trial), 2024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Oligo-</a:t>
                      </a:r>
                      <a:r>
                        <a:rPr lang="en-US" sz="14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mts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NSCLC (EGFR/ALK/ROS1+)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Разл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реж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Комбин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SBRT+ </a:t>
                      </a: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TKI 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osimer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и </a:t>
                      </a:r>
                      <a:r>
                        <a:rPr lang="ru-RU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др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en-US" sz="14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LatGe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г</a:t>
                      </a: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-LC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89,1%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г</a:t>
                      </a: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-OS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88%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Острые,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Поздние</a:t>
                      </a: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Gr</a:t>
                      </a:r>
                      <a:r>
                        <a:rPr lang="ru-RU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3+ </a:t>
                      </a: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(SBRT)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0%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65431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Autofit/>
          </a:bodyPr>
          <a:lstStyle/>
          <a:p>
            <a:r>
              <a:rPr lang="ru-RU" sz="3600" dirty="0"/>
              <a:t>Выводы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723" y="2060848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 случае прямого прорастания стенки полого ОР</a:t>
            </a:r>
          </a:p>
          <a:p>
            <a:r>
              <a:rPr lang="ru-RU" dirty="0"/>
              <a:t>При опухолях, характеризующихся высоким пролиферативным потенциалом </a:t>
            </a:r>
            <a:r>
              <a:rPr lang="en-US" dirty="0"/>
              <a:t>(Gr3) </a:t>
            </a:r>
            <a:r>
              <a:rPr lang="ru-RU" dirty="0"/>
              <a:t>в сочетании с признаками </a:t>
            </a:r>
            <a:r>
              <a:rPr lang="ru-RU" dirty="0" err="1"/>
              <a:t>экстранодального</a:t>
            </a:r>
            <a:r>
              <a:rPr lang="ru-RU" dirty="0"/>
              <a:t> роста – только при возможности формирования адекватного </a:t>
            </a:r>
            <a:r>
              <a:rPr lang="en-US" dirty="0"/>
              <a:t>CTV</a:t>
            </a:r>
          </a:p>
          <a:p>
            <a:r>
              <a:rPr lang="ru-RU" dirty="0"/>
              <a:t>В случае если </a:t>
            </a:r>
            <a:r>
              <a:rPr lang="el-GR" dirty="0"/>
              <a:t>α</a:t>
            </a:r>
            <a:r>
              <a:rPr lang="ru-RU" dirty="0"/>
              <a:t>/</a:t>
            </a:r>
            <a:r>
              <a:rPr lang="el-GR" dirty="0"/>
              <a:t>β</a:t>
            </a:r>
            <a:r>
              <a:rPr lang="ru-RU" dirty="0"/>
              <a:t> ОР, контактирующего с </a:t>
            </a:r>
            <a:r>
              <a:rPr lang="en-US" dirty="0"/>
              <a:t>PTV</a:t>
            </a:r>
            <a:r>
              <a:rPr lang="ru-RU" dirty="0"/>
              <a:t> заметно ниже (≤1,5р) </a:t>
            </a:r>
            <a:r>
              <a:rPr lang="el-GR" dirty="0"/>
              <a:t>α</a:t>
            </a:r>
            <a:r>
              <a:rPr lang="ru-RU" dirty="0"/>
              <a:t>/</a:t>
            </a:r>
            <a:r>
              <a:rPr lang="el-GR" dirty="0"/>
              <a:t>β</a:t>
            </a:r>
            <a:r>
              <a:rPr lang="ru-RU" dirty="0"/>
              <a:t> Опухоли-мишени</a:t>
            </a:r>
          </a:p>
          <a:p>
            <a:r>
              <a:rPr lang="ru-RU" dirty="0"/>
              <a:t>При наличии единственного магистрального сосуда, расположенного в зоне </a:t>
            </a:r>
            <a:r>
              <a:rPr lang="en-US" dirty="0"/>
              <a:t>GTV – </a:t>
            </a:r>
            <a:r>
              <a:rPr lang="ru-RU" dirty="0"/>
              <a:t>только с РОД</a:t>
            </a:r>
            <a:r>
              <a:rPr lang="en-US" dirty="0"/>
              <a:t>&lt;8 </a:t>
            </a:r>
            <a:r>
              <a:rPr lang="ru-RU" dirty="0"/>
              <a:t>Гр</a:t>
            </a:r>
          </a:p>
          <a:p>
            <a:r>
              <a:rPr lang="ru-RU" dirty="0"/>
              <a:t>У детей и подростков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92695"/>
            <a:ext cx="7848872" cy="120032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/>
              <a:t>Аблативная </a:t>
            </a:r>
            <a:r>
              <a:rPr lang="en-US" sz="2400" b="1" dirty="0"/>
              <a:t>SBRT</a:t>
            </a:r>
            <a:r>
              <a:rPr lang="ru-RU" sz="2400" dirty="0"/>
              <a:t>, несмотря на наличии технологических возможностей, </a:t>
            </a:r>
            <a:r>
              <a:rPr lang="ru-RU" sz="2400" b="1" dirty="0"/>
              <a:t>не показана или требует предельной осторожности:</a:t>
            </a:r>
          </a:p>
        </p:txBody>
      </p:sp>
    </p:spTree>
    <p:extLst>
      <p:ext uri="{BB962C8B-B14F-4D97-AF65-F5344CB8AC3E}">
        <p14:creationId xmlns:p14="http://schemas.microsoft.com/office/powerpoint/2010/main" val="218631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346075"/>
          </a:xfrm>
        </p:spPr>
        <p:txBody>
          <a:bodyPr>
            <a:normAutofit fontScale="90000"/>
          </a:bodyPr>
          <a:lstStyle/>
          <a:p>
            <a:endParaRPr lang="ru-RU" altLang="ru-RU"/>
          </a:p>
        </p:txBody>
      </p:sp>
      <p:pic>
        <p:nvPicPr>
          <p:cNvPr id="40963" name="Picture 2" descr="C:\Users\User\Pictures\Мои рисунки\Озерки август 2013\Озерки август 2013 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TextBox 2"/>
          <p:cNvSpPr txBox="1">
            <a:spLocks noChangeArrowheads="1"/>
          </p:cNvSpPr>
          <p:nvPr/>
        </p:nvSpPr>
        <p:spPr bwMode="auto">
          <a:xfrm>
            <a:off x="1079500" y="4652963"/>
            <a:ext cx="6985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80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28888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3750</TotalTime>
  <Words>3438</Words>
  <Application>Microsoft Office PowerPoint</Application>
  <PresentationFormat>Экран (4:3)</PresentationFormat>
  <Paragraphs>904</Paragraphs>
  <Slides>38</Slides>
  <Notes>6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38</vt:i4>
      </vt:variant>
    </vt:vector>
  </HeadingPairs>
  <TitlesOfParts>
    <vt:vector size="42" baseType="lpstr">
      <vt:lpstr>Тема Office</vt:lpstr>
      <vt:lpstr>Graph</vt:lpstr>
      <vt:lpstr>Document</vt:lpstr>
      <vt:lpstr>Документ</vt:lpstr>
      <vt:lpstr>SBRT: клинико-радиобиологические особенности</vt:lpstr>
      <vt:lpstr>Базовые принципы SBRT</vt:lpstr>
      <vt:lpstr>Эффективность SBRT  при локализованном раке простаты  (результаты мета-анализа)</vt:lpstr>
      <vt:lpstr>SBRT рака простаты: сравнительные исследования</vt:lpstr>
      <vt:lpstr>SBRT рака легкого: сравнительные исследования</vt:lpstr>
      <vt:lpstr>SBRT ГЦР: сравнительные исследования</vt:lpstr>
      <vt:lpstr>SBRT рака поджелудочной железы:  сравнительные исследования</vt:lpstr>
      <vt:lpstr>SBRT рака почки: сравнительные исследования</vt:lpstr>
      <vt:lpstr>SBRT при олиго-прогрессировании:  сравнительные исследования</vt:lpstr>
      <vt:lpstr>SBRT при повторной лучевой терапии</vt:lpstr>
      <vt:lpstr>Обязательное условие эффективного применения новых технологий лучевой терапии –  их сбалансированность</vt:lpstr>
      <vt:lpstr>Всегда ли новые технологии обеспечивают выигрыш?</vt:lpstr>
      <vt:lpstr>Парадокс</vt:lpstr>
      <vt:lpstr>Купирование рисков SBRT: концепция SIP </vt:lpstr>
      <vt:lpstr>Купирование рисков SBRT: «оптимизация» предписанных дозо-объемных параметров в зависимости от «сложности» ситуации</vt:lpstr>
      <vt:lpstr>Фракционированное vs. однократное воздействие: усреднение эффектов</vt:lpstr>
      <vt:lpstr>Результаты рандомизированных исследований ИОЛТ-ДЛТ</vt:lpstr>
      <vt:lpstr>Мультифокальность: частота, характер и распределение очагов при инвазивном раке молочной железы</vt:lpstr>
      <vt:lpstr>Реальный (подтверждаемый результатами APBA) риск SBRT- отказ от концепции CTV - профилактического облучения зон субклинического поражения</vt:lpstr>
      <vt:lpstr>Ограничения, связанные с выбором облучаемого объема: мультифокальность </vt:lpstr>
      <vt:lpstr>Недооценка истинных максимальных размеров опухоли поджелудочной железы при КТ и МРТ</vt:lpstr>
      <vt:lpstr>Карта локальных рецидивов после ПДР </vt:lpstr>
      <vt:lpstr>SBRT при костных метастазах:  значение CTV</vt:lpstr>
      <vt:lpstr>Эффективность УГФ при первичном раке может определяться, в первую очередь, не супервысокой РОД в мишени, а адекватной дозой в реальной CTV    </vt:lpstr>
      <vt:lpstr>Презентация PowerPoint</vt:lpstr>
      <vt:lpstr>Презентация PowerPoint</vt:lpstr>
      <vt:lpstr>Изоэффективная LQ-модель надежнее модели NSD/TDF (в диапазоне РОД 1-12Гр)</vt:lpstr>
      <vt:lpstr>Соотношение α/β для отдельных опухолей и здоровых тканей/органов </vt:lpstr>
      <vt:lpstr>Усредненная сравнительная радиочувствительность клеточных линий злокачественных новообразований из коллекции National Cancer Institute ( NCI-60) (построено на основании данных S. Amundson c соавт*)  </vt:lpstr>
      <vt:lpstr>Прецизионная С-ионная и протонная терапия локализованного рака простаты  в HIRO/NCT-Heidelberg</vt:lpstr>
      <vt:lpstr>Могут ли лучше работать иные интерпретации α/β-соотношения?</vt:lpstr>
      <vt:lpstr>Могут ли лучше работать иные интерпретации α/β-соотношения?</vt:lpstr>
      <vt:lpstr>Механизмы повреждения сосудов при низкодозном и высокодозном облучении</vt:lpstr>
      <vt:lpstr>Прецизионная протонотерапия рака простаты: острая токсичность –доза/режим буста  (о влиянии общего времени Т на острую токсичность)</vt:lpstr>
      <vt:lpstr>Ультрагипофракционирование и «не мишенные» эффекты</vt:lpstr>
      <vt:lpstr>SBRT в комбинации с IChI или TCI</vt:lpstr>
      <vt:lpstr>Выводы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98</cp:revision>
  <dcterms:created xsi:type="dcterms:W3CDTF">2025-03-28T04:43:46Z</dcterms:created>
  <dcterms:modified xsi:type="dcterms:W3CDTF">2026-05-17T17:12:41Z</dcterms:modified>
</cp:coreProperties>
</file>