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61" r:id="rId3"/>
    <p:sldId id="269" r:id="rId4"/>
    <p:sldId id="315" r:id="rId5"/>
    <p:sldId id="316" r:id="rId6"/>
    <p:sldId id="271" r:id="rId7"/>
    <p:sldId id="272" r:id="rId8"/>
    <p:sldId id="273" r:id="rId9"/>
    <p:sldId id="275" r:id="rId10"/>
    <p:sldId id="294" r:id="rId11"/>
    <p:sldId id="292" r:id="rId12"/>
    <p:sldId id="291" r:id="rId13"/>
    <p:sldId id="304" r:id="rId14"/>
    <p:sldId id="306" r:id="rId15"/>
    <p:sldId id="270" r:id="rId16"/>
    <p:sldId id="308" r:id="rId17"/>
    <p:sldId id="293" r:id="rId18"/>
    <p:sldId id="307" r:id="rId19"/>
    <p:sldId id="309" r:id="rId20"/>
    <p:sldId id="296" r:id="rId21"/>
    <p:sldId id="298" r:id="rId22"/>
    <p:sldId id="297" r:id="rId23"/>
    <p:sldId id="299" r:id="rId24"/>
    <p:sldId id="300" r:id="rId25"/>
    <p:sldId id="295" r:id="rId26"/>
    <p:sldId id="303" r:id="rId27"/>
    <p:sldId id="265" r:id="rId28"/>
    <p:sldId id="312" r:id="rId29"/>
    <p:sldId id="313" r:id="rId30"/>
    <p:sldId id="282" r:id="rId31"/>
    <p:sldId id="267" r:id="rId32"/>
    <p:sldId id="281" r:id="rId33"/>
    <p:sldId id="279" r:id="rId34"/>
    <p:sldId id="276" r:id="rId35"/>
    <p:sldId id="278" r:id="rId36"/>
    <p:sldId id="283" r:id="rId37"/>
    <p:sldId id="284" r:id="rId38"/>
    <p:sldId id="314" r:id="rId39"/>
    <p:sldId id="319" r:id="rId40"/>
    <p:sldId id="318" r:id="rId41"/>
    <p:sldId id="311" r:id="rId42"/>
    <p:sldId id="301" r:id="rId43"/>
    <p:sldId id="323" r:id="rId44"/>
    <p:sldId id="324" r:id="rId45"/>
    <p:sldId id="326" r:id="rId46"/>
    <p:sldId id="327" r:id="rId47"/>
    <p:sldId id="285" r:id="rId48"/>
    <p:sldId id="317" r:id="rId49"/>
    <p:sldId id="320" r:id="rId50"/>
    <p:sldId id="322"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78" d="100"/>
          <a:sy n="78" d="100"/>
        </p:scale>
        <p:origin x="37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8882B45-3FE9-401A-B50A-8C0DCDB7DA09}" type="datetimeFigureOut">
              <a:rPr lang="en-US" smtClean="0"/>
              <a:t>5/20/2026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3143CF-2720-4861-9488-8E86D0839246}" type="slidenum">
              <a:rPr lang="en-US" smtClean="0"/>
              <a:t>‹Nº›</a:t>
            </a:fld>
            <a:endParaRPr lang="en-US"/>
          </a:p>
        </p:txBody>
      </p:sp>
    </p:spTree>
    <p:extLst>
      <p:ext uri="{BB962C8B-B14F-4D97-AF65-F5344CB8AC3E}">
        <p14:creationId xmlns:p14="http://schemas.microsoft.com/office/powerpoint/2010/main" val="4226477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8882B45-3FE9-401A-B50A-8C0DCDB7DA09}" type="datetimeFigureOut">
              <a:rPr lang="en-US" smtClean="0"/>
              <a:t>5/20/2026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3143CF-2720-4861-9488-8E86D0839246}" type="slidenum">
              <a:rPr lang="en-US" smtClean="0"/>
              <a:t>‹Nº›</a:t>
            </a:fld>
            <a:endParaRPr lang="en-US"/>
          </a:p>
        </p:txBody>
      </p:sp>
    </p:spTree>
    <p:extLst>
      <p:ext uri="{BB962C8B-B14F-4D97-AF65-F5344CB8AC3E}">
        <p14:creationId xmlns:p14="http://schemas.microsoft.com/office/powerpoint/2010/main" val="11502727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8882B45-3FE9-401A-B50A-8C0DCDB7DA09}" type="datetimeFigureOut">
              <a:rPr lang="en-US" smtClean="0"/>
              <a:t>5/20/2026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3143CF-2720-4861-9488-8E86D0839246}" type="slidenum">
              <a:rPr lang="en-US" smtClean="0"/>
              <a:t>‹Nº›</a:t>
            </a:fld>
            <a:endParaRPr lang="en-US"/>
          </a:p>
        </p:txBody>
      </p:sp>
    </p:spTree>
    <p:extLst>
      <p:ext uri="{BB962C8B-B14F-4D97-AF65-F5344CB8AC3E}">
        <p14:creationId xmlns:p14="http://schemas.microsoft.com/office/powerpoint/2010/main" val="11121314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8882B45-3FE9-401A-B50A-8C0DCDB7DA09}" type="datetimeFigureOut">
              <a:rPr lang="en-US" smtClean="0"/>
              <a:t>5/20/2026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3143CF-2720-4861-9488-8E86D0839246}" type="slidenum">
              <a:rPr lang="en-US" smtClean="0"/>
              <a:t>‹Nº›</a:t>
            </a:fld>
            <a:endParaRPr lang="en-US"/>
          </a:p>
        </p:txBody>
      </p:sp>
    </p:spTree>
    <p:extLst>
      <p:ext uri="{BB962C8B-B14F-4D97-AF65-F5344CB8AC3E}">
        <p14:creationId xmlns:p14="http://schemas.microsoft.com/office/powerpoint/2010/main" val="968365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882B45-3FE9-401A-B50A-8C0DCDB7DA09}" type="datetimeFigureOut">
              <a:rPr lang="en-US" smtClean="0"/>
              <a:t>5/20/2026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A3143CF-2720-4861-9488-8E86D0839246}" type="slidenum">
              <a:rPr lang="en-US" smtClean="0"/>
              <a:t>‹Nº›</a:t>
            </a:fld>
            <a:endParaRPr lang="en-US"/>
          </a:p>
        </p:txBody>
      </p:sp>
    </p:spTree>
    <p:extLst>
      <p:ext uri="{BB962C8B-B14F-4D97-AF65-F5344CB8AC3E}">
        <p14:creationId xmlns:p14="http://schemas.microsoft.com/office/powerpoint/2010/main" val="3076610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8882B45-3FE9-401A-B50A-8C0DCDB7DA09}" type="datetimeFigureOut">
              <a:rPr lang="en-US" smtClean="0"/>
              <a:t>5/20/2026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A3143CF-2720-4861-9488-8E86D0839246}" type="slidenum">
              <a:rPr lang="en-US" smtClean="0"/>
              <a:t>‹Nº›</a:t>
            </a:fld>
            <a:endParaRPr lang="en-US"/>
          </a:p>
        </p:txBody>
      </p:sp>
    </p:spTree>
    <p:extLst>
      <p:ext uri="{BB962C8B-B14F-4D97-AF65-F5344CB8AC3E}">
        <p14:creationId xmlns:p14="http://schemas.microsoft.com/office/powerpoint/2010/main" val="447789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882B45-3FE9-401A-B50A-8C0DCDB7DA09}" type="datetimeFigureOut">
              <a:rPr lang="en-US" smtClean="0"/>
              <a:t>5/20/2026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A3143CF-2720-4861-9488-8E86D0839246}" type="slidenum">
              <a:rPr lang="en-US" smtClean="0"/>
              <a:t>‹Nº›</a:t>
            </a:fld>
            <a:endParaRPr lang="en-US"/>
          </a:p>
        </p:txBody>
      </p:sp>
    </p:spTree>
    <p:extLst>
      <p:ext uri="{BB962C8B-B14F-4D97-AF65-F5344CB8AC3E}">
        <p14:creationId xmlns:p14="http://schemas.microsoft.com/office/powerpoint/2010/main" val="34242559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8882B45-3FE9-401A-B50A-8C0DCDB7DA09}" type="datetimeFigureOut">
              <a:rPr lang="en-US" smtClean="0"/>
              <a:t>5/20/2026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3143CF-2720-4861-9488-8E86D0839246}" type="slidenum">
              <a:rPr lang="en-US" smtClean="0"/>
              <a:t>‹Nº›</a:t>
            </a:fld>
            <a:endParaRPr lang="en-US"/>
          </a:p>
        </p:txBody>
      </p:sp>
    </p:spTree>
    <p:extLst>
      <p:ext uri="{BB962C8B-B14F-4D97-AF65-F5344CB8AC3E}">
        <p14:creationId xmlns:p14="http://schemas.microsoft.com/office/powerpoint/2010/main" val="2231539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8882B45-3FE9-401A-B50A-8C0DCDB7DA09}" type="datetimeFigureOut">
              <a:rPr lang="en-US" smtClean="0"/>
              <a:t>5/20/2026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3143CF-2720-4861-9488-8E86D0839246}" type="slidenum">
              <a:rPr lang="en-US" smtClean="0"/>
              <a:t>‹Nº›</a:t>
            </a:fld>
            <a:endParaRPr lang="en-US"/>
          </a:p>
        </p:txBody>
      </p:sp>
    </p:spTree>
    <p:extLst>
      <p:ext uri="{BB962C8B-B14F-4D97-AF65-F5344CB8AC3E}">
        <p14:creationId xmlns:p14="http://schemas.microsoft.com/office/powerpoint/2010/main" val="36146231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8882B45-3FE9-401A-B50A-8C0DCDB7DA09}" type="datetimeFigureOut">
              <a:rPr lang="en-US" smtClean="0"/>
              <a:t>5/20/2026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3143CF-2720-4861-9488-8E86D0839246}" type="slidenum">
              <a:rPr lang="en-US" smtClean="0"/>
              <a:t>‹Nº›</a:t>
            </a:fld>
            <a:endParaRPr lang="en-US"/>
          </a:p>
        </p:txBody>
      </p:sp>
    </p:spTree>
    <p:extLst>
      <p:ext uri="{BB962C8B-B14F-4D97-AF65-F5344CB8AC3E}">
        <p14:creationId xmlns:p14="http://schemas.microsoft.com/office/powerpoint/2010/main" val="40722508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8882B45-3FE9-401A-B50A-8C0DCDB7DA09}" type="datetimeFigureOut">
              <a:rPr lang="en-US" smtClean="0"/>
              <a:t>5/20/2026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3143CF-2720-4861-9488-8E86D0839246}" type="slidenum">
              <a:rPr lang="en-US" smtClean="0"/>
              <a:t>‹Nº›</a:t>
            </a:fld>
            <a:endParaRPr lang="en-US"/>
          </a:p>
        </p:txBody>
      </p:sp>
    </p:spTree>
    <p:extLst>
      <p:ext uri="{BB962C8B-B14F-4D97-AF65-F5344CB8AC3E}">
        <p14:creationId xmlns:p14="http://schemas.microsoft.com/office/powerpoint/2010/main" val="29830955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882B45-3FE9-401A-B50A-8C0DCDB7DA09}" type="datetimeFigureOut">
              <a:rPr lang="en-US" smtClean="0"/>
              <a:t>5/20/2026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3143CF-2720-4861-9488-8E86D0839246}" type="slidenum">
              <a:rPr lang="en-US" smtClean="0"/>
              <a:t>‹Nº›</a:t>
            </a:fld>
            <a:endParaRPr lang="en-US"/>
          </a:p>
        </p:txBody>
      </p:sp>
    </p:spTree>
    <p:extLst>
      <p:ext uri="{BB962C8B-B14F-4D97-AF65-F5344CB8AC3E}">
        <p14:creationId xmlns:p14="http://schemas.microsoft.com/office/powerpoint/2010/main" val="3787056807"/>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7.tiff"/><Relationship Id="rId2" Type="http://schemas.openxmlformats.org/officeDocument/2006/relationships/image" Target="../media/image16.tiff"/><Relationship Id="rId1" Type="http://schemas.openxmlformats.org/officeDocument/2006/relationships/slideLayout" Target="../slideLayouts/slideLayout1.xml"/><Relationship Id="rId5" Type="http://schemas.openxmlformats.org/officeDocument/2006/relationships/image" Target="../media/image19.tiff"/><Relationship Id="rId4" Type="http://schemas.openxmlformats.org/officeDocument/2006/relationships/image" Target="../media/image18.tiff"/></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emf"/><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xml"/><Relationship Id="rId4" Type="http://schemas.openxmlformats.org/officeDocument/2006/relationships/image" Target="../media/image220.png"/></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xml"/><Relationship Id="rId5" Type="http://schemas.openxmlformats.org/officeDocument/2006/relationships/image" Target="../media/image38.png"/><Relationship Id="rId4" Type="http://schemas.openxmlformats.org/officeDocument/2006/relationships/image" Target="../media/image37.png"/></Relationships>
</file>

<file path=ppt/slides/_rels/slide43.x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4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pic>
        <p:nvPicPr>
          <p:cNvPr id="2" name="Picture 2" descr="C:\Users\LRB\Desktop\IGNACIO\Conferencia_Obninsk\sl10.jpg"/>
          <p:cNvPicPr>
            <a:picLocks noChangeAspect="1" noChangeArrowheads="1"/>
          </p:cNvPicPr>
          <p:nvPr/>
        </p:nvPicPr>
        <p:blipFill>
          <a:blip r:embed="rId2"/>
          <a:srcRect/>
          <a:stretch>
            <a:fillRect/>
          </a:stretch>
        </p:blipFill>
        <p:spPr bwMode="auto">
          <a:xfrm>
            <a:off x="0" y="0"/>
            <a:ext cx="12192001" cy="3163614"/>
          </a:xfrm>
          <a:prstGeom prst="rect">
            <a:avLst/>
          </a:prstGeom>
          <a:noFill/>
        </p:spPr>
      </p:pic>
      <p:pic>
        <p:nvPicPr>
          <p:cNvPr id="3" name="Picture 2"/>
          <p:cNvPicPr>
            <a:picLocks noChangeAspect="1" noChangeArrowheads="1"/>
          </p:cNvPicPr>
          <p:nvPr/>
        </p:nvPicPr>
        <p:blipFill>
          <a:blip r:embed="rId3"/>
          <a:srcRect/>
          <a:stretch>
            <a:fillRect/>
          </a:stretch>
        </p:blipFill>
        <p:spPr bwMode="auto">
          <a:xfrm>
            <a:off x="1376239" y="4619620"/>
            <a:ext cx="1266825" cy="853440"/>
          </a:xfrm>
          <a:prstGeom prst="rect">
            <a:avLst/>
          </a:prstGeom>
          <a:noFill/>
          <a:ln w="9525">
            <a:noFill/>
            <a:miter lim="800000"/>
            <a:headEnd/>
            <a:tailEnd/>
          </a:ln>
          <a:effectLst/>
        </p:spPr>
      </p:pic>
      <p:pic>
        <p:nvPicPr>
          <p:cNvPr id="4" name="Imagen 9" descr="Descripción: Descripción: Logo Nuevo"/>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161767" y="4537879"/>
            <a:ext cx="545118" cy="1016923"/>
          </a:xfrm>
          <a:prstGeom prst="rect">
            <a:avLst/>
          </a:prstGeom>
          <a:solidFill>
            <a:srgbClr val="FFFFFF"/>
          </a:solidFill>
          <a:ln>
            <a:noFill/>
          </a:ln>
        </p:spPr>
      </p:pic>
      <p:sp>
        <p:nvSpPr>
          <p:cNvPr id="5" name="TextBox 4"/>
          <p:cNvSpPr txBox="1"/>
          <p:nvPr/>
        </p:nvSpPr>
        <p:spPr>
          <a:xfrm>
            <a:off x="4365768" y="4630842"/>
            <a:ext cx="4073295" cy="830997"/>
          </a:xfrm>
          <a:prstGeom prst="rect">
            <a:avLst/>
          </a:prstGeom>
          <a:noFill/>
        </p:spPr>
        <p:txBody>
          <a:bodyPr wrap="none" rtlCol="0">
            <a:spAutoFit/>
          </a:bodyPr>
          <a:lstStyle/>
          <a:p>
            <a:pPr algn="ctr"/>
            <a:r>
              <a:rPr lang="en-US" sz="2000" dirty="0"/>
              <a:t>Ignacio </a:t>
            </a:r>
            <a:r>
              <a:rPr lang="en-US" sz="2000" dirty="0" err="1"/>
              <a:t>Hern</a:t>
            </a:r>
            <a:r>
              <a:rPr lang="es-ES_tradnl" sz="2000" dirty="0"/>
              <a:t>á</a:t>
            </a:r>
            <a:r>
              <a:rPr lang="en-US" sz="2000" dirty="0" err="1"/>
              <a:t>ndez</a:t>
            </a:r>
            <a:r>
              <a:rPr lang="en-US" sz="2000" dirty="0"/>
              <a:t> </a:t>
            </a:r>
            <a:r>
              <a:rPr lang="en-US" sz="2000" dirty="0" err="1"/>
              <a:t>González</a:t>
            </a:r>
            <a:endParaRPr lang="en-US" sz="2000" dirty="0"/>
          </a:p>
          <a:p>
            <a:pPr algn="ctr"/>
            <a:r>
              <a:rPr lang="en-US" sz="1400" dirty="0"/>
              <a:t>Laboratory of Radiation Biology, JINR, </a:t>
            </a:r>
            <a:r>
              <a:rPr lang="en-US" sz="1400" dirty="0">
                <a:solidFill>
                  <a:srgbClr val="0070C0"/>
                </a:solidFill>
              </a:rPr>
              <a:t>ignacio@jinr.cu</a:t>
            </a:r>
          </a:p>
          <a:p>
            <a:pPr algn="ctr"/>
            <a:r>
              <a:rPr lang="en-US" sz="1400" dirty="0"/>
              <a:t>Non-Clinical Research Department, CENTIS</a:t>
            </a:r>
          </a:p>
        </p:txBody>
      </p:sp>
      <p:sp>
        <p:nvSpPr>
          <p:cNvPr id="6" name="TextBox 5"/>
          <p:cNvSpPr txBox="1"/>
          <p:nvPr/>
        </p:nvSpPr>
        <p:spPr>
          <a:xfrm>
            <a:off x="1388420" y="1905000"/>
            <a:ext cx="9401484" cy="1200329"/>
          </a:xfrm>
          <a:prstGeom prst="rect">
            <a:avLst/>
          </a:prstGeom>
          <a:noFill/>
        </p:spPr>
        <p:txBody>
          <a:bodyPr wrap="none" rtlCol="0">
            <a:spAutoFit/>
          </a:bodyPr>
          <a:lstStyle/>
          <a:p>
            <a:pPr algn="ctr"/>
            <a:r>
              <a:rPr lang="ru-RU" sz="2400" dirty="0">
                <a:solidFill>
                  <a:schemeClr val="accent1">
                    <a:lumMod val="20000"/>
                    <a:lumOff val="80000"/>
                  </a:schemeClr>
                </a:solidFill>
              </a:rPr>
              <a:t>XX</a:t>
            </a:r>
            <a:r>
              <a:rPr lang="en-US" sz="2400" dirty="0">
                <a:solidFill>
                  <a:schemeClr val="accent1">
                    <a:lumMod val="20000"/>
                    <a:lumOff val="80000"/>
                  </a:schemeClr>
                </a:solidFill>
              </a:rPr>
              <a:t>V</a:t>
            </a:r>
            <a:r>
              <a:rPr lang="ru-RU" sz="2400" dirty="0">
                <a:solidFill>
                  <a:schemeClr val="accent1">
                    <a:lumMod val="20000"/>
                    <a:lumOff val="80000"/>
                  </a:schemeClr>
                </a:solidFill>
              </a:rPr>
              <a:t> международная молодежная научная  школа   имени А.С. Саенко </a:t>
            </a:r>
            <a:endParaRPr lang="en-US" sz="2400" dirty="0">
              <a:solidFill>
                <a:schemeClr val="accent1">
                  <a:lumMod val="20000"/>
                  <a:lumOff val="80000"/>
                </a:schemeClr>
              </a:solidFill>
            </a:endParaRPr>
          </a:p>
          <a:p>
            <a:pPr algn="ctr"/>
            <a:r>
              <a:rPr lang="ru-RU" sz="2400" dirty="0">
                <a:solidFill>
                  <a:schemeClr val="accent1">
                    <a:lumMod val="20000"/>
                    <a:lumOff val="80000"/>
                  </a:schemeClr>
                </a:solidFill>
              </a:rPr>
              <a:t> «Современные проблемы радиобиологии» </a:t>
            </a:r>
            <a:endParaRPr lang="en-US" sz="2400" dirty="0">
              <a:solidFill>
                <a:schemeClr val="accent1">
                  <a:lumMod val="20000"/>
                  <a:lumOff val="80000"/>
                </a:schemeClr>
              </a:solidFill>
            </a:endParaRPr>
          </a:p>
          <a:p>
            <a:pPr algn="ctr"/>
            <a:r>
              <a:rPr lang="ru-RU" sz="2400" dirty="0">
                <a:solidFill>
                  <a:schemeClr val="accent1">
                    <a:lumMod val="20000"/>
                    <a:lumOff val="80000"/>
                  </a:schemeClr>
                </a:solidFill>
              </a:rPr>
              <a:t>Обнинск</a:t>
            </a:r>
            <a:r>
              <a:rPr lang="en-US" sz="2400" dirty="0">
                <a:solidFill>
                  <a:schemeClr val="accent1">
                    <a:lumMod val="20000"/>
                    <a:lumOff val="80000"/>
                  </a:schemeClr>
                </a:solidFill>
              </a:rPr>
              <a:t>, 18</a:t>
            </a:r>
            <a:r>
              <a:rPr lang="ru-RU" sz="2400" dirty="0">
                <a:solidFill>
                  <a:schemeClr val="accent1">
                    <a:lumMod val="20000"/>
                    <a:lumOff val="80000"/>
                  </a:schemeClr>
                </a:solidFill>
              </a:rPr>
              <a:t>-2</a:t>
            </a:r>
            <a:r>
              <a:rPr lang="en-US" sz="2400" dirty="0">
                <a:solidFill>
                  <a:schemeClr val="accent1">
                    <a:lumMod val="20000"/>
                    <a:lumOff val="80000"/>
                  </a:schemeClr>
                </a:solidFill>
              </a:rPr>
              <a:t>2</a:t>
            </a:r>
            <a:r>
              <a:rPr lang="ru-RU" sz="2400" dirty="0">
                <a:solidFill>
                  <a:schemeClr val="accent1">
                    <a:lumMod val="20000"/>
                    <a:lumOff val="80000"/>
                  </a:schemeClr>
                </a:solidFill>
              </a:rPr>
              <a:t> мая 202</a:t>
            </a:r>
            <a:r>
              <a:rPr lang="en-US" sz="2400" dirty="0">
                <a:solidFill>
                  <a:schemeClr val="accent1">
                    <a:lumMod val="20000"/>
                    <a:lumOff val="80000"/>
                  </a:schemeClr>
                </a:solidFill>
              </a:rPr>
              <a:t>6</a:t>
            </a:r>
          </a:p>
        </p:txBody>
      </p:sp>
      <p:sp>
        <p:nvSpPr>
          <p:cNvPr id="7" name="Rectangle 6"/>
          <p:cNvSpPr/>
          <p:nvPr/>
        </p:nvSpPr>
        <p:spPr>
          <a:xfrm>
            <a:off x="1946747" y="3285605"/>
            <a:ext cx="8284829" cy="1200329"/>
          </a:xfrm>
          <a:prstGeom prst="rect">
            <a:avLst/>
          </a:prstGeom>
        </p:spPr>
        <p:txBody>
          <a:bodyPr wrap="square">
            <a:spAutoFit/>
          </a:bodyPr>
          <a:lstStyle/>
          <a:p>
            <a:pPr algn="ctr"/>
            <a:r>
              <a:rPr lang="en-US" sz="2400" dirty="0">
                <a:ea typeface="Calibri" panose="020F0502020204030204" pitchFamily="34" charset="0"/>
                <a:cs typeface="Times New Roman" panose="02020603050405020304" pitchFamily="18" charset="0"/>
              </a:rPr>
              <a:t>Non-linear mixed effect modeling in pharmacokinetic evaluation. Relevance during the application of combined therapies </a:t>
            </a:r>
            <a:br>
              <a:rPr lang="en-US" sz="2400" dirty="0">
                <a:ea typeface="Calibri" panose="020F0502020204030204" pitchFamily="34" charset="0"/>
                <a:cs typeface="Times New Roman" panose="02020603050405020304" pitchFamily="18" charset="0"/>
              </a:rPr>
            </a:br>
            <a:r>
              <a:rPr lang="en-US" sz="2400" dirty="0">
                <a:ea typeface="Calibri" panose="020F0502020204030204" pitchFamily="34" charset="0"/>
                <a:cs typeface="Times New Roman" panose="02020603050405020304" pitchFamily="18" charset="0"/>
              </a:rPr>
              <a:t>including radiotherapy</a:t>
            </a:r>
            <a:endParaRPr lang="en-US" sz="2400" dirty="0">
              <a:cs typeface="Times New Roman" panose="02020603050405020304" pitchFamily="18" charset="0"/>
            </a:endParaRPr>
          </a:p>
        </p:txBody>
      </p:sp>
      <p:pic>
        <p:nvPicPr>
          <p:cNvPr id="9" name="Image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13647" y="5516289"/>
            <a:ext cx="1348586" cy="949628"/>
          </a:xfrm>
          <a:prstGeom prst="rect">
            <a:avLst/>
          </a:prstGeom>
        </p:spPr>
      </p:pic>
    </p:spTree>
    <p:extLst>
      <p:ext uri="{BB962C8B-B14F-4D97-AF65-F5344CB8AC3E}">
        <p14:creationId xmlns:p14="http://schemas.microsoft.com/office/powerpoint/2010/main" val="40007136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tileRect/>
        </a:gradFill>
        <a:effectLst/>
      </p:bgPr>
    </p:bg>
    <p:spTree>
      <p:nvGrpSpPr>
        <p:cNvPr id="1" name=""/>
        <p:cNvGrpSpPr/>
        <p:nvPr/>
      </p:nvGrpSpPr>
      <p:grpSpPr>
        <a:xfrm>
          <a:off x="0" y="0"/>
          <a:ext cx="0" cy="0"/>
          <a:chOff x="0" y="0"/>
          <a:chExt cx="0" cy="0"/>
        </a:xfrm>
      </p:grpSpPr>
      <p:sp>
        <p:nvSpPr>
          <p:cNvPr id="2" name="TextBox 1"/>
          <p:cNvSpPr txBox="1"/>
          <p:nvPr/>
        </p:nvSpPr>
        <p:spPr>
          <a:xfrm>
            <a:off x="0" y="216814"/>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n-US"/>
            </a:defPPr>
            <a:lvl1pPr algn="ctr">
              <a:defRPr sz="2400" b="1">
                <a:solidFill>
                  <a:schemeClr val="bg1"/>
                </a:solidFill>
                <a:latin typeface="+mj-lt"/>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es-ES_tradnl" dirty="0"/>
              <a:t>Content:</a:t>
            </a:r>
            <a:endParaRPr lang="en-US" dirty="0"/>
          </a:p>
        </p:txBody>
      </p:sp>
      <p:sp>
        <p:nvSpPr>
          <p:cNvPr id="4" name="TextBox 3"/>
          <p:cNvSpPr txBox="1"/>
          <p:nvPr/>
        </p:nvSpPr>
        <p:spPr>
          <a:xfrm>
            <a:off x="1722962" y="1225332"/>
            <a:ext cx="8206731" cy="5021055"/>
          </a:xfrm>
          <a:prstGeom prst="rect">
            <a:avLst/>
          </a:prstGeom>
          <a:noFill/>
        </p:spPr>
        <p:txBody>
          <a:bodyPr wrap="square" rtlCol="0">
            <a:spAutoFit/>
          </a:bodyPr>
          <a:lstStyle/>
          <a:p>
            <a:pPr marL="342900" indent="-342900">
              <a:lnSpc>
                <a:spcPct val="150000"/>
              </a:lnSpc>
              <a:buFont typeface="+mj-lt"/>
              <a:buAutoNum type="arabicPeriod"/>
            </a:pPr>
            <a:r>
              <a:rPr lang="en-US" sz="2400" dirty="0"/>
              <a:t>What </a:t>
            </a:r>
            <a:r>
              <a:rPr lang="en-US" sz="2400" dirty="0" err="1"/>
              <a:t>pharmacometrics</a:t>
            </a:r>
            <a:r>
              <a:rPr lang="en-US" sz="2400" dirty="0"/>
              <a:t> is about?</a:t>
            </a:r>
          </a:p>
          <a:p>
            <a:pPr marL="342900" indent="-342900">
              <a:lnSpc>
                <a:spcPct val="150000"/>
              </a:lnSpc>
              <a:buFont typeface="+mj-lt"/>
              <a:buAutoNum type="arabicPeriod"/>
            </a:pPr>
            <a:r>
              <a:rPr lang="en-US" sz="2400" dirty="0"/>
              <a:t>Components of </a:t>
            </a:r>
            <a:r>
              <a:rPr lang="en-US" sz="2400" dirty="0" err="1"/>
              <a:t>pharmacometrics</a:t>
            </a:r>
            <a:r>
              <a:rPr lang="en-US" sz="2400" dirty="0"/>
              <a:t>.</a:t>
            </a:r>
          </a:p>
          <a:p>
            <a:pPr marL="342900" indent="-342900">
              <a:lnSpc>
                <a:spcPct val="150000"/>
              </a:lnSpc>
              <a:buFont typeface="+mj-lt"/>
              <a:buAutoNum type="arabicPeriod"/>
            </a:pPr>
            <a:r>
              <a:rPr lang="en-US" sz="2400" dirty="0"/>
              <a:t>Pharmacokinetic and pharmacodynamics as the base of </a:t>
            </a:r>
            <a:r>
              <a:rPr lang="en-US" sz="2400" dirty="0" err="1"/>
              <a:t>pharmacometrics</a:t>
            </a:r>
            <a:r>
              <a:rPr lang="en-US" sz="2400" dirty="0"/>
              <a:t> applications.</a:t>
            </a:r>
          </a:p>
          <a:p>
            <a:pPr marL="342900" indent="-342900">
              <a:lnSpc>
                <a:spcPct val="150000"/>
              </a:lnSpc>
              <a:buFont typeface="+mj-lt"/>
              <a:buAutoNum type="arabicPeriod"/>
            </a:pPr>
            <a:r>
              <a:rPr lang="en-US" sz="2400" dirty="0"/>
              <a:t>Non lineal mixed effect models, the population approach.</a:t>
            </a:r>
          </a:p>
          <a:p>
            <a:pPr marL="342900" indent="-342900">
              <a:lnSpc>
                <a:spcPct val="150000"/>
              </a:lnSpc>
              <a:buFont typeface="+mj-lt"/>
              <a:buAutoNum type="arabicPeriod"/>
            </a:pPr>
            <a:r>
              <a:rPr lang="en-US" sz="2400" dirty="0"/>
              <a:t>Experimental design.</a:t>
            </a:r>
          </a:p>
          <a:p>
            <a:pPr marL="342900" indent="-342900">
              <a:lnSpc>
                <a:spcPct val="150000"/>
              </a:lnSpc>
              <a:buFont typeface="+mj-lt"/>
              <a:buAutoNum type="arabicPeriod"/>
            </a:pPr>
            <a:r>
              <a:rPr lang="en-US" sz="2400" dirty="0"/>
              <a:t>Examples in application of combined therapies.</a:t>
            </a:r>
          </a:p>
          <a:p>
            <a:pPr marL="800100" lvl="1" indent="-342900">
              <a:lnSpc>
                <a:spcPct val="150000"/>
              </a:lnSpc>
              <a:buFont typeface="Arial" panose="020B0604020202020204" pitchFamily="34" charset="0"/>
              <a:buChar char="•"/>
            </a:pPr>
            <a:r>
              <a:rPr lang="en-US" sz="2400" dirty="0"/>
              <a:t>Experimental</a:t>
            </a:r>
          </a:p>
          <a:p>
            <a:pPr marL="800100" lvl="1" indent="-342900">
              <a:lnSpc>
                <a:spcPct val="150000"/>
              </a:lnSpc>
              <a:buFont typeface="Arial" panose="020B0604020202020204" pitchFamily="34" charset="0"/>
              <a:buChar char="•"/>
            </a:pPr>
            <a:r>
              <a:rPr lang="en-US" sz="2400" dirty="0"/>
              <a:t>Clinical</a:t>
            </a:r>
          </a:p>
        </p:txBody>
      </p:sp>
    </p:spTree>
    <p:extLst>
      <p:ext uri="{BB962C8B-B14F-4D97-AF65-F5344CB8AC3E}">
        <p14:creationId xmlns:p14="http://schemas.microsoft.com/office/powerpoint/2010/main" val="7150512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tileRect/>
        </a:gradFill>
        <a:effectLst/>
      </p:bgPr>
    </p:bg>
    <p:spTree>
      <p:nvGrpSpPr>
        <p:cNvPr id="1" name=""/>
        <p:cNvGrpSpPr/>
        <p:nvPr/>
      </p:nvGrpSpPr>
      <p:grpSpPr>
        <a:xfrm>
          <a:off x="0" y="0"/>
          <a:ext cx="0" cy="0"/>
          <a:chOff x="0" y="0"/>
          <a:chExt cx="0" cy="0"/>
        </a:xfrm>
      </p:grpSpPr>
      <p:sp>
        <p:nvSpPr>
          <p:cNvPr id="2" name="TextBox 1"/>
          <p:cNvSpPr txBox="1"/>
          <p:nvPr/>
        </p:nvSpPr>
        <p:spPr>
          <a:xfrm>
            <a:off x="0" y="248127"/>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n-US"/>
            </a:defPPr>
            <a:lvl1pPr algn="ctr">
              <a:defRPr sz="2400" b="1">
                <a:solidFill>
                  <a:schemeClr val="bg1"/>
                </a:solidFill>
                <a:latin typeface="+mj-lt"/>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es-ES_tradnl" dirty="0" err="1"/>
              <a:t>What</a:t>
            </a:r>
            <a:r>
              <a:rPr lang="es-ES_tradnl" dirty="0"/>
              <a:t> PHARMACOMETRICS </a:t>
            </a:r>
            <a:r>
              <a:rPr lang="es-ES_tradnl" dirty="0" err="1"/>
              <a:t>is</a:t>
            </a:r>
            <a:r>
              <a:rPr lang="es-ES_tradnl" dirty="0"/>
              <a:t> </a:t>
            </a:r>
            <a:r>
              <a:rPr lang="es-ES_tradnl" dirty="0" err="1"/>
              <a:t>about</a:t>
            </a:r>
            <a:r>
              <a:rPr lang="es-ES_tradnl" dirty="0"/>
              <a:t>?</a:t>
            </a:r>
            <a:endParaRPr lang="en-US" dirty="0"/>
          </a:p>
        </p:txBody>
      </p:sp>
      <p:sp>
        <p:nvSpPr>
          <p:cNvPr id="4" name="Rectangle 3"/>
          <p:cNvSpPr/>
          <p:nvPr/>
        </p:nvSpPr>
        <p:spPr>
          <a:xfrm>
            <a:off x="5067300" y="2327960"/>
            <a:ext cx="6435725" cy="1384995"/>
          </a:xfrm>
          <a:prstGeom prst="rect">
            <a:avLst/>
          </a:prstGeom>
        </p:spPr>
        <p:txBody>
          <a:bodyPr wrap="square">
            <a:spAutoFit/>
          </a:bodyPr>
          <a:lstStyle/>
          <a:p>
            <a:r>
              <a:rPr lang="en-US" sz="2800" dirty="0" err="1"/>
              <a:t>Pharmacometrics</a:t>
            </a:r>
            <a:r>
              <a:rPr lang="en-US" sz="2800" dirty="0"/>
              <a:t> is the science of interpreting and describing pharmacology in a quantitative fashion.</a:t>
            </a:r>
          </a:p>
        </p:txBody>
      </p:sp>
      <p:sp>
        <p:nvSpPr>
          <p:cNvPr id="10" name="Rectangle 9"/>
          <p:cNvSpPr/>
          <p:nvPr/>
        </p:nvSpPr>
        <p:spPr>
          <a:xfrm>
            <a:off x="4699000" y="5523637"/>
            <a:ext cx="6096000" cy="923330"/>
          </a:xfrm>
          <a:prstGeom prst="rect">
            <a:avLst/>
          </a:prstGeom>
        </p:spPr>
        <p:txBody>
          <a:bodyPr>
            <a:spAutoFit/>
          </a:bodyPr>
          <a:lstStyle/>
          <a:p>
            <a:r>
              <a:rPr lang="en-US" dirty="0" err="1"/>
              <a:t>Pharmacometrics</a:t>
            </a:r>
            <a:r>
              <a:rPr lang="en-US" dirty="0"/>
              <a:t>: The Science of Quantitative Pharmacology</a:t>
            </a:r>
          </a:p>
          <a:p>
            <a:r>
              <a:rPr lang="en-US" dirty="0" err="1"/>
              <a:t>Ene</a:t>
            </a:r>
            <a:r>
              <a:rPr lang="en-US" dirty="0"/>
              <a:t> I. </a:t>
            </a:r>
            <a:r>
              <a:rPr lang="en-US" dirty="0" err="1"/>
              <a:t>Ette</a:t>
            </a:r>
            <a:r>
              <a:rPr lang="en-US" dirty="0"/>
              <a:t>, Paul J. Williams (</a:t>
            </a:r>
            <a:r>
              <a:rPr lang="en-US" dirty="0" err="1"/>
              <a:t>eds</a:t>
            </a:r>
            <a:r>
              <a:rPr lang="en-US" dirty="0"/>
              <a:t>), </a:t>
            </a:r>
          </a:p>
          <a:p>
            <a:r>
              <a:rPr lang="en-US" dirty="0"/>
              <a:t>2007, John Wiley &amp; Sons, Inc.</a:t>
            </a:r>
          </a:p>
        </p:txBody>
      </p:sp>
      <p:pic>
        <p:nvPicPr>
          <p:cNvPr id="11" name="Picture 10"/>
          <p:cNvPicPr>
            <a:picLocks noChangeAspect="1"/>
          </p:cNvPicPr>
          <p:nvPr/>
        </p:nvPicPr>
        <p:blipFill>
          <a:blip r:embed="rId2"/>
          <a:stretch>
            <a:fillRect/>
          </a:stretch>
        </p:blipFill>
        <p:spPr>
          <a:xfrm>
            <a:off x="649876" y="1384300"/>
            <a:ext cx="3798986" cy="5155184"/>
          </a:xfrm>
          <a:prstGeom prst="rect">
            <a:avLst/>
          </a:prstGeom>
        </p:spPr>
      </p:pic>
    </p:spTree>
    <p:extLst>
      <p:ext uri="{BB962C8B-B14F-4D97-AF65-F5344CB8AC3E}">
        <p14:creationId xmlns:p14="http://schemas.microsoft.com/office/powerpoint/2010/main" val="1025041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tileRect/>
        </a:gradFill>
        <a:effectLst/>
      </p:bgPr>
    </p:bg>
    <p:spTree>
      <p:nvGrpSpPr>
        <p:cNvPr id="1" name=""/>
        <p:cNvGrpSpPr/>
        <p:nvPr/>
      </p:nvGrpSpPr>
      <p:grpSpPr>
        <a:xfrm>
          <a:off x="0" y="0"/>
          <a:ext cx="0" cy="0"/>
          <a:chOff x="0" y="0"/>
          <a:chExt cx="0" cy="0"/>
        </a:xfrm>
      </p:grpSpPr>
      <p:sp>
        <p:nvSpPr>
          <p:cNvPr id="2" name="TextBox 1"/>
          <p:cNvSpPr txBox="1"/>
          <p:nvPr/>
        </p:nvSpPr>
        <p:spPr>
          <a:xfrm>
            <a:off x="0" y="216814"/>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n-US"/>
            </a:defPPr>
            <a:lvl1pPr algn="ctr">
              <a:defRPr sz="2400" b="1">
                <a:solidFill>
                  <a:schemeClr val="bg1"/>
                </a:solidFill>
                <a:latin typeface="+mj-lt"/>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es-ES_tradnl" dirty="0" err="1"/>
              <a:t>Components</a:t>
            </a:r>
            <a:r>
              <a:rPr lang="es-ES_tradnl" dirty="0"/>
              <a:t> </a:t>
            </a:r>
            <a:r>
              <a:rPr lang="es-ES_tradnl" dirty="0" err="1"/>
              <a:t>of</a:t>
            </a:r>
            <a:r>
              <a:rPr lang="es-ES_tradnl" dirty="0"/>
              <a:t> </a:t>
            </a:r>
            <a:r>
              <a:rPr lang="es-ES_tradnl" dirty="0" err="1"/>
              <a:t>pharmacometrics</a:t>
            </a:r>
            <a:r>
              <a:rPr lang="es-ES_tradnl" dirty="0"/>
              <a:t>.</a:t>
            </a:r>
            <a:endParaRPr lang="en-US" dirty="0"/>
          </a:p>
        </p:txBody>
      </p:sp>
      <p:graphicFrame>
        <p:nvGraphicFramePr>
          <p:cNvPr id="3" name="Tabla 2">
            <a:extLst>
              <a:ext uri="{FF2B5EF4-FFF2-40B4-BE49-F238E27FC236}">
                <a16:creationId xmlns:a16="http://schemas.microsoft.com/office/drawing/2014/main" id="{372BF4F8-546C-4039-87A7-D46D6BFE297A}"/>
              </a:ext>
            </a:extLst>
          </p:cNvPr>
          <p:cNvGraphicFramePr>
            <a:graphicFrameLocks noGrp="1"/>
          </p:cNvGraphicFramePr>
          <p:nvPr>
            <p:extLst>
              <p:ext uri="{D42A27DB-BD31-4B8C-83A1-F6EECF244321}">
                <p14:modId xmlns:p14="http://schemas.microsoft.com/office/powerpoint/2010/main" val="32683941"/>
              </p:ext>
            </p:extLst>
          </p:nvPr>
        </p:nvGraphicFramePr>
        <p:xfrm>
          <a:off x="413951" y="850150"/>
          <a:ext cx="11364098" cy="5968332"/>
        </p:xfrm>
        <a:graphic>
          <a:graphicData uri="http://schemas.openxmlformats.org/drawingml/2006/table">
            <a:tbl>
              <a:tblPr firstRow="1" firstCol="1" bandRow="1">
                <a:tableStyleId>{5C22544A-7EE6-4342-B048-85BDC9FD1C3A}</a:tableStyleId>
              </a:tblPr>
              <a:tblGrid>
                <a:gridCol w="3181865">
                  <a:extLst>
                    <a:ext uri="{9D8B030D-6E8A-4147-A177-3AD203B41FA5}">
                      <a16:colId xmlns:a16="http://schemas.microsoft.com/office/drawing/2014/main" val="4191262912"/>
                    </a:ext>
                  </a:extLst>
                </a:gridCol>
                <a:gridCol w="8182233">
                  <a:extLst>
                    <a:ext uri="{9D8B030D-6E8A-4147-A177-3AD203B41FA5}">
                      <a16:colId xmlns:a16="http://schemas.microsoft.com/office/drawing/2014/main" val="3852567076"/>
                    </a:ext>
                  </a:extLst>
                </a:gridCol>
              </a:tblGrid>
              <a:tr h="242120">
                <a:tc>
                  <a:txBody>
                    <a:bodyPr/>
                    <a:lstStyle/>
                    <a:p>
                      <a:pPr algn="l">
                        <a:lnSpc>
                          <a:spcPct val="150000"/>
                        </a:lnSpc>
                        <a:spcAft>
                          <a:spcPts val="600"/>
                        </a:spcAft>
                      </a:pPr>
                      <a:r>
                        <a:rPr lang="en-US" sz="2000" dirty="0">
                          <a:effectLst/>
                        </a:rPr>
                        <a:t>     Discipline</a:t>
                      </a:r>
                      <a:endParaRPr lang="es-MX"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105022" marT="65639" marB="65639" anchor="ctr"/>
                </a:tc>
                <a:tc>
                  <a:txBody>
                    <a:bodyPr/>
                    <a:lstStyle/>
                    <a:p>
                      <a:pPr algn="l">
                        <a:lnSpc>
                          <a:spcPct val="150000"/>
                        </a:lnSpc>
                        <a:spcAft>
                          <a:spcPts val="600"/>
                        </a:spcAft>
                      </a:pPr>
                      <a:r>
                        <a:rPr lang="en-US" sz="2000" dirty="0">
                          <a:effectLst/>
                        </a:rPr>
                        <a:t>Role in Pharmacometrics</a:t>
                      </a:r>
                      <a:endParaRPr lang="es-MX"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05022" marR="105022" marT="65639" marB="65639" anchor="ctr"/>
                </a:tc>
                <a:extLst>
                  <a:ext uri="{0D108BD9-81ED-4DB2-BD59-A6C34878D82A}">
                    <a16:rowId xmlns:a16="http://schemas.microsoft.com/office/drawing/2014/main" val="771155596"/>
                  </a:ext>
                </a:extLst>
              </a:tr>
              <a:tr h="746227">
                <a:tc>
                  <a:txBody>
                    <a:bodyPr/>
                    <a:lstStyle/>
                    <a:p>
                      <a:pPr algn="l">
                        <a:lnSpc>
                          <a:spcPct val="150000"/>
                        </a:lnSpc>
                        <a:spcAft>
                          <a:spcPts val="600"/>
                        </a:spcAft>
                      </a:pPr>
                      <a:r>
                        <a:rPr lang="en-US" sz="2000" dirty="0">
                          <a:effectLst/>
                        </a:rPr>
                        <a:t>    Pharmacology (PK/PD)</a:t>
                      </a:r>
                      <a:endParaRPr lang="es-MX"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105022" marT="65639" marB="65639" anchor="ctr"/>
                </a:tc>
                <a:tc>
                  <a:txBody>
                    <a:bodyPr/>
                    <a:lstStyle/>
                    <a:p>
                      <a:pPr algn="l">
                        <a:lnSpc>
                          <a:spcPct val="150000"/>
                        </a:lnSpc>
                        <a:spcAft>
                          <a:spcPts val="600"/>
                        </a:spcAft>
                      </a:pPr>
                      <a:r>
                        <a:rPr lang="en-US" sz="2000" dirty="0">
                          <a:effectLst/>
                        </a:rPr>
                        <a:t>This is the biological core of the science. </a:t>
                      </a:r>
                    </a:p>
                    <a:p>
                      <a:pPr algn="l">
                        <a:lnSpc>
                          <a:spcPct val="150000"/>
                        </a:lnSpc>
                        <a:spcAft>
                          <a:spcPts val="600"/>
                        </a:spcAft>
                      </a:pPr>
                      <a:r>
                        <a:rPr lang="en-US" sz="2000" dirty="0">
                          <a:effectLst/>
                        </a:rPr>
                        <a:t>Pharmacokinetics (PK) models how the body acts on a drug over time.</a:t>
                      </a:r>
                    </a:p>
                    <a:p>
                      <a:pPr algn="l">
                        <a:lnSpc>
                          <a:spcPct val="150000"/>
                        </a:lnSpc>
                        <a:spcAft>
                          <a:spcPts val="600"/>
                        </a:spcAft>
                      </a:pPr>
                      <a:r>
                        <a:rPr lang="en-US" sz="2000" dirty="0">
                          <a:effectLst/>
                        </a:rPr>
                        <a:t>Pharmacodynamics (PD) models how the drug acts on the body, relating concentration to effect.</a:t>
                      </a:r>
                      <a:endParaRPr lang="es-MX"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05022" marR="0" marT="65639" marB="65639" anchor="ctr"/>
                </a:tc>
                <a:extLst>
                  <a:ext uri="{0D108BD9-81ED-4DB2-BD59-A6C34878D82A}">
                    <a16:rowId xmlns:a16="http://schemas.microsoft.com/office/drawing/2014/main" val="735205401"/>
                  </a:ext>
                </a:extLst>
              </a:tr>
              <a:tr h="746227">
                <a:tc>
                  <a:txBody>
                    <a:bodyPr/>
                    <a:lstStyle/>
                    <a:p>
                      <a:pPr algn="l">
                        <a:lnSpc>
                          <a:spcPct val="150000"/>
                        </a:lnSpc>
                        <a:spcAft>
                          <a:spcPts val="600"/>
                        </a:spcAft>
                      </a:pPr>
                      <a:r>
                        <a:rPr lang="en-US" sz="2000" dirty="0">
                          <a:effectLst/>
                        </a:rPr>
                        <a:t>    Mathematics &amp; Statistics</a:t>
                      </a:r>
                      <a:endParaRPr lang="es-MX"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105022" marT="65639" marB="65639" anchor="ctr"/>
                </a:tc>
                <a:tc>
                  <a:txBody>
                    <a:bodyPr/>
                    <a:lstStyle/>
                    <a:p>
                      <a:pPr algn="l">
                        <a:lnSpc>
                          <a:spcPct val="150000"/>
                        </a:lnSpc>
                        <a:spcAft>
                          <a:spcPts val="600"/>
                        </a:spcAft>
                      </a:pPr>
                      <a:r>
                        <a:rPr lang="en-US" sz="2000" dirty="0">
                          <a:effectLst/>
                        </a:rPr>
                        <a:t>The essential quantitative "engine". Statistics, especially population analysis (NLMEM), deals with data variability and is crucial for separating true drug effects from random noise.</a:t>
                      </a:r>
                      <a:endParaRPr lang="es-MX"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05022" marR="0" marT="65639" marB="65639" anchor="ctr"/>
                </a:tc>
                <a:extLst>
                  <a:ext uri="{0D108BD9-81ED-4DB2-BD59-A6C34878D82A}">
                    <a16:rowId xmlns:a16="http://schemas.microsoft.com/office/drawing/2014/main" val="623787980"/>
                  </a:ext>
                </a:extLst>
              </a:tr>
              <a:tr h="746227">
                <a:tc>
                  <a:txBody>
                    <a:bodyPr/>
                    <a:lstStyle/>
                    <a:p>
                      <a:pPr algn="l">
                        <a:lnSpc>
                          <a:spcPct val="150000"/>
                        </a:lnSpc>
                        <a:spcAft>
                          <a:spcPts val="600"/>
                        </a:spcAft>
                      </a:pPr>
                      <a:r>
                        <a:rPr lang="en-US" sz="2000" dirty="0">
                          <a:effectLst/>
                        </a:rPr>
                        <a:t>    Physiology &amp; Medicine</a:t>
                      </a:r>
                      <a:endParaRPr lang="es-MX"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105022" marT="65639" marB="65639" anchor="ctr"/>
                </a:tc>
                <a:tc>
                  <a:txBody>
                    <a:bodyPr/>
                    <a:lstStyle/>
                    <a:p>
                      <a:pPr algn="l">
                        <a:lnSpc>
                          <a:spcPct val="150000"/>
                        </a:lnSpc>
                        <a:spcAft>
                          <a:spcPts val="600"/>
                        </a:spcAft>
                      </a:pPr>
                      <a:r>
                        <a:rPr lang="en-US" sz="2000" dirty="0">
                          <a:effectLst/>
                        </a:rPr>
                        <a:t>These provide the real-world context and biological constraints for models, ensuring they remain plausible. Disease progression modeling is a key output, aiming to describe the time course of a disease and its modification by treatment.</a:t>
                      </a:r>
                      <a:endParaRPr lang="es-MX"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05022" marR="0" marT="65639" marB="65639" anchor="ctr"/>
                </a:tc>
                <a:extLst>
                  <a:ext uri="{0D108BD9-81ED-4DB2-BD59-A6C34878D82A}">
                    <a16:rowId xmlns:a16="http://schemas.microsoft.com/office/drawing/2014/main" val="1574508201"/>
                  </a:ext>
                </a:extLst>
              </a:tr>
            </a:tbl>
          </a:graphicData>
        </a:graphic>
      </p:graphicFrame>
    </p:spTree>
    <p:extLst>
      <p:ext uri="{BB962C8B-B14F-4D97-AF65-F5344CB8AC3E}">
        <p14:creationId xmlns:p14="http://schemas.microsoft.com/office/powerpoint/2010/main" val="4152775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tileRect/>
        </a:gradFill>
        <a:effectLst/>
      </p:bgPr>
    </p:bg>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372BF4F8-546C-4039-87A7-D46D6BFE297A}"/>
              </a:ext>
            </a:extLst>
          </p:cNvPr>
          <p:cNvGraphicFramePr>
            <a:graphicFrameLocks noGrp="1"/>
          </p:cNvGraphicFramePr>
          <p:nvPr>
            <p:extLst>
              <p:ext uri="{D42A27DB-BD31-4B8C-83A1-F6EECF244321}">
                <p14:modId xmlns:p14="http://schemas.microsoft.com/office/powerpoint/2010/main" val="1247471468"/>
              </p:ext>
            </p:extLst>
          </p:nvPr>
        </p:nvGraphicFramePr>
        <p:xfrm>
          <a:off x="413951" y="1270286"/>
          <a:ext cx="11364098" cy="4438149"/>
        </p:xfrm>
        <a:graphic>
          <a:graphicData uri="http://schemas.openxmlformats.org/drawingml/2006/table">
            <a:tbl>
              <a:tblPr firstRow="1" firstCol="1" bandRow="1">
                <a:tableStyleId>{5C22544A-7EE6-4342-B048-85BDC9FD1C3A}</a:tableStyleId>
              </a:tblPr>
              <a:tblGrid>
                <a:gridCol w="2943011">
                  <a:extLst>
                    <a:ext uri="{9D8B030D-6E8A-4147-A177-3AD203B41FA5}">
                      <a16:colId xmlns:a16="http://schemas.microsoft.com/office/drawing/2014/main" val="4191262912"/>
                    </a:ext>
                  </a:extLst>
                </a:gridCol>
                <a:gridCol w="8421087">
                  <a:extLst>
                    <a:ext uri="{9D8B030D-6E8A-4147-A177-3AD203B41FA5}">
                      <a16:colId xmlns:a16="http://schemas.microsoft.com/office/drawing/2014/main" val="3852567076"/>
                    </a:ext>
                  </a:extLst>
                </a:gridCol>
              </a:tblGrid>
              <a:tr h="242120">
                <a:tc>
                  <a:txBody>
                    <a:bodyPr/>
                    <a:lstStyle/>
                    <a:p>
                      <a:pPr algn="l">
                        <a:lnSpc>
                          <a:spcPct val="150000"/>
                        </a:lnSpc>
                        <a:spcAft>
                          <a:spcPts val="600"/>
                        </a:spcAft>
                      </a:pPr>
                      <a:r>
                        <a:rPr lang="en-US" sz="2000" dirty="0">
                          <a:effectLst/>
                        </a:rPr>
                        <a:t>   Discipline</a:t>
                      </a:r>
                      <a:endParaRPr lang="es-MX"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105022" marT="65639" marB="65639" anchor="ctr"/>
                </a:tc>
                <a:tc>
                  <a:txBody>
                    <a:bodyPr/>
                    <a:lstStyle/>
                    <a:p>
                      <a:pPr algn="l">
                        <a:lnSpc>
                          <a:spcPct val="150000"/>
                        </a:lnSpc>
                        <a:spcAft>
                          <a:spcPts val="600"/>
                        </a:spcAft>
                      </a:pPr>
                      <a:r>
                        <a:rPr lang="en-US" sz="2000" dirty="0">
                          <a:effectLst/>
                        </a:rPr>
                        <a:t>Role in Pharmacometrics</a:t>
                      </a:r>
                      <a:endParaRPr lang="es-MX"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05022" marR="105022" marT="65639" marB="65639" anchor="ctr"/>
                </a:tc>
                <a:extLst>
                  <a:ext uri="{0D108BD9-81ED-4DB2-BD59-A6C34878D82A}">
                    <a16:rowId xmlns:a16="http://schemas.microsoft.com/office/drawing/2014/main" val="771155596"/>
                  </a:ext>
                </a:extLst>
              </a:tr>
              <a:tr h="746227">
                <a:tc>
                  <a:txBody>
                    <a:bodyPr/>
                    <a:lstStyle/>
                    <a:p>
                      <a:pPr algn="l">
                        <a:lnSpc>
                          <a:spcPct val="150000"/>
                        </a:lnSpc>
                        <a:spcAft>
                          <a:spcPts val="600"/>
                        </a:spcAft>
                      </a:pPr>
                      <a:r>
                        <a:rPr lang="en-US" sz="2000" dirty="0">
                          <a:effectLst/>
                        </a:rPr>
                        <a:t>Engineering &amp; Computer Science</a:t>
                      </a:r>
                      <a:endParaRPr lang="es-MX"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105022" marT="65639" marB="65639" anchor="ctr"/>
                </a:tc>
                <a:tc>
                  <a:txBody>
                    <a:bodyPr/>
                    <a:lstStyle/>
                    <a:p>
                      <a:pPr algn="l">
                        <a:lnSpc>
                          <a:spcPct val="150000"/>
                        </a:lnSpc>
                        <a:spcAft>
                          <a:spcPts val="600"/>
                        </a:spcAft>
                      </a:pPr>
                      <a:r>
                        <a:rPr lang="en-US" sz="2000" dirty="0">
                          <a:effectLst/>
                        </a:rPr>
                        <a:t>These translate theory into practice. Engineering contributes concepts from control theory and systems thinking. Computer science provides the programming skills and software (e.g., R, NONMEM, </a:t>
                      </a:r>
                      <a:r>
                        <a:rPr lang="en-US" sz="2000" dirty="0" err="1">
                          <a:effectLst/>
                        </a:rPr>
                        <a:t>Monolix</a:t>
                      </a:r>
                      <a:r>
                        <a:rPr lang="en-US" sz="2000" dirty="0">
                          <a:effectLst/>
                        </a:rPr>
                        <a:t>) necessary to implement complex models.</a:t>
                      </a:r>
                      <a:endParaRPr lang="es-MX"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05022" marR="0" marT="65639" marB="65639" anchor="ctr"/>
                </a:tc>
                <a:extLst>
                  <a:ext uri="{0D108BD9-81ED-4DB2-BD59-A6C34878D82A}">
                    <a16:rowId xmlns:a16="http://schemas.microsoft.com/office/drawing/2014/main" val="692087832"/>
                  </a:ext>
                </a:extLst>
              </a:tr>
              <a:tr h="1124308">
                <a:tc>
                  <a:txBody>
                    <a:bodyPr/>
                    <a:lstStyle/>
                    <a:p>
                      <a:pPr algn="l">
                        <a:lnSpc>
                          <a:spcPct val="150000"/>
                        </a:lnSpc>
                        <a:spcAft>
                          <a:spcPts val="600"/>
                        </a:spcAft>
                      </a:pPr>
                      <a:r>
                        <a:rPr lang="en-US" sz="2000">
                          <a:effectLst/>
                        </a:rPr>
                        <a:t>Related Emerging Fields</a:t>
                      </a:r>
                      <a:endParaRPr lang="es-MX" sz="28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105022" marT="65639" marB="65639" anchor="ctr"/>
                </a:tc>
                <a:tc>
                  <a:txBody>
                    <a:bodyPr/>
                    <a:lstStyle/>
                    <a:p>
                      <a:pPr algn="l">
                        <a:lnSpc>
                          <a:spcPct val="150000"/>
                        </a:lnSpc>
                        <a:spcAft>
                          <a:spcPts val="600"/>
                        </a:spcAft>
                      </a:pPr>
                      <a:r>
                        <a:rPr lang="en-US" sz="2000" dirty="0">
                          <a:effectLst/>
                        </a:rPr>
                        <a:t>Quantitative Systems Pharmacology (QSP) merges pharmacometrics with systems biology to model complex biological networks. </a:t>
                      </a:r>
                    </a:p>
                    <a:p>
                      <a:pPr algn="l">
                        <a:lnSpc>
                          <a:spcPct val="150000"/>
                        </a:lnSpc>
                        <a:spcAft>
                          <a:spcPts val="600"/>
                        </a:spcAft>
                      </a:pPr>
                      <a:r>
                        <a:rPr lang="en-US" sz="2000" dirty="0">
                          <a:effectLst/>
                        </a:rPr>
                        <a:t>Machine Learning (ML) and Artificial Intelligence (AI) Pharmacometrics Data Programming (</a:t>
                      </a:r>
                      <a:r>
                        <a:rPr lang="en-US" sz="2000" dirty="0" err="1">
                          <a:effectLst/>
                        </a:rPr>
                        <a:t>PMxP</a:t>
                      </a:r>
                      <a:r>
                        <a:rPr lang="en-US" sz="2000" dirty="0">
                          <a:effectLst/>
                        </a:rPr>
                        <a:t>) for managing complex data workflows.</a:t>
                      </a:r>
                      <a:endParaRPr lang="es-MX" sz="2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105022" marR="0" marT="65639" marB="65639" anchor="ctr"/>
                </a:tc>
                <a:extLst>
                  <a:ext uri="{0D108BD9-81ED-4DB2-BD59-A6C34878D82A}">
                    <a16:rowId xmlns:a16="http://schemas.microsoft.com/office/drawing/2014/main" val="2081391633"/>
                  </a:ext>
                </a:extLst>
              </a:tr>
            </a:tbl>
          </a:graphicData>
        </a:graphic>
      </p:graphicFrame>
      <p:sp>
        <p:nvSpPr>
          <p:cNvPr id="4" name="TextBox 1">
            <a:extLst>
              <a:ext uri="{FF2B5EF4-FFF2-40B4-BE49-F238E27FC236}">
                <a16:creationId xmlns:a16="http://schemas.microsoft.com/office/drawing/2014/main" id="{65934187-69E9-43F2-B4E0-DE7C559E6E91}"/>
              </a:ext>
            </a:extLst>
          </p:cNvPr>
          <p:cNvSpPr txBox="1"/>
          <p:nvPr/>
        </p:nvSpPr>
        <p:spPr>
          <a:xfrm>
            <a:off x="0" y="216814"/>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n-US"/>
            </a:defPPr>
            <a:lvl1pPr algn="ctr">
              <a:defRPr sz="2400" b="1">
                <a:solidFill>
                  <a:schemeClr val="bg1"/>
                </a:solidFill>
                <a:latin typeface="+mj-lt"/>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es-ES_tradnl" dirty="0" err="1"/>
              <a:t>Components</a:t>
            </a:r>
            <a:r>
              <a:rPr lang="es-ES_tradnl" dirty="0"/>
              <a:t> </a:t>
            </a:r>
            <a:r>
              <a:rPr lang="es-ES_tradnl" dirty="0" err="1"/>
              <a:t>of</a:t>
            </a:r>
            <a:r>
              <a:rPr lang="es-ES_tradnl" dirty="0"/>
              <a:t> </a:t>
            </a:r>
            <a:r>
              <a:rPr lang="es-ES_tradnl" dirty="0" err="1"/>
              <a:t>pharmacometrics</a:t>
            </a:r>
            <a:r>
              <a:rPr lang="es-ES_tradnl" dirty="0"/>
              <a:t>.</a:t>
            </a:r>
            <a:endParaRPr lang="en-US" dirty="0"/>
          </a:p>
        </p:txBody>
      </p:sp>
      <p:sp>
        <p:nvSpPr>
          <p:cNvPr id="2" name="CuadroTexto 1">
            <a:extLst>
              <a:ext uri="{FF2B5EF4-FFF2-40B4-BE49-F238E27FC236}">
                <a16:creationId xmlns:a16="http://schemas.microsoft.com/office/drawing/2014/main" id="{059F88CE-DC59-485C-980A-A7E5F4AFE5DB}"/>
              </a:ext>
            </a:extLst>
          </p:cNvPr>
          <p:cNvSpPr txBox="1"/>
          <p:nvPr/>
        </p:nvSpPr>
        <p:spPr>
          <a:xfrm>
            <a:off x="3373392" y="6017740"/>
            <a:ext cx="5064015" cy="584775"/>
          </a:xfrm>
          <a:prstGeom prst="rect">
            <a:avLst/>
          </a:prstGeom>
          <a:noFill/>
        </p:spPr>
        <p:txBody>
          <a:bodyPr wrap="none" rtlCol="0">
            <a:spAutoFit/>
          </a:bodyPr>
          <a:lstStyle/>
          <a:p>
            <a:r>
              <a:rPr lang="en-US" sz="3200"/>
              <a:t>Radiation phisics DOSIMETRY</a:t>
            </a:r>
          </a:p>
        </p:txBody>
      </p:sp>
    </p:spTree>
    <p:extLst>
      <p:ext uri="{BB962C8B-B14F-4D97-AF65-F5344CB8AC3E}">
        <p14:creationId xmlns:p14="http://schemas.microsoft.com/office/powerpoint/2010/main" val="1129821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tileRect/>
        </a:gradFill>
        <a:effectLst/>
      </p:bgPr>
    </p:bg>
    <p:spTree>
      <p:nvGrpSpPr>
        <p:cNvPr id="1" name=""/>
        <p:cNvGrpSpPr/>
        <p:nvPr/>
      </p:nvGrpSpPr>
      <p:grpSpPr>
        <a:xfrm>
          <a:off x="0" y="0"/>
          <a:ext cx="0" cy="0"/>
          <a:chOff x="0" y="0"/>
          <a:chExt cx="0" cy="0"/>
        </a:xfrm>
      </p:grpSpPr>
      <p:sp>
        <p:nvSpPr>
          <p:cNvPr id="2" name="TextBox 1"/>
          <p:cNvSpPr txBox="1"/>
          <p:nvPr/>
        </p:nvSpPr>
        <p:spPr>
          <a:xfrm>
            <a:off x="0" y="200427"/>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n-US"/>
            </a:defPPr>
            <a:lvl1pPr algn="ctr">
              <a:defRPr sz="2400" b="1">
                <a:solidFill>
                  <a:schemeClr val="bg1"/>
                </a:solidFill>
                <a:latin typeface="+mj-lt"/>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es-ES_tradnl" dirty="0" err="1"/>
              <a:t>Pharmacokinetic</a:t>
            </a:r>
            <a:r>
              <a:rPr lang="es-ES_tradnl" dirty="0"/>
              <a:t>.</a:t>
            </a:r>
            <a:endParaRPr lang="en-US" dirty="0"/>
          </a:p>
        </p:txBody>
      </p:sp>
      <p:sp>
        <p:nvSpPr>
          <p:cNvPr id="3" name="Text Box 28"/>
          <p:cNvSpPr txBox="1">
            <a:spLocks noChangeArrowheads="1"/>
          </p:cNvSpPr>
          <p:nvPr/>
        </p:nvSpPr>
        <p:spPr bwMode="auto">
          <a:xfrm>
            <a:off x="1921845" y="1692531"/>
            <a:ext cx="1800225" cy="461665"/>
          </a:xfrm>
          <a:prstGeom prst="rect">
            <a:avLst/>
          </a:prstGeom>
          <a:noFill/>
          <a:ln w="25400" algn="ctr">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000">
                <a:solidFill>
                  <a:schemeClr val="bg1"/>
                </a:solidFill>
                <a:latin typeface="Arial" panose="020B0604020202020204" pitchFamily="34" charset="0"/>
              </a:defRPr>
            </a:lvl1pPr>
            <a:lvl2pPr marL="742950" indent="-285750" eaLnBrk="0" hangingPunct="0">
              <a:defRPr sz="2000">
                <a:solidFill>
                  <a:schemeClr val="bg1"/>
                </a:solidFill>
                <a:latin typeface="Arial" panose="020B0604020202020204" pitchFamily="34" charset="0"/>
              </a:defRPr>
            </a:lvl2pPr>
            <a:lvl3pPr marL="1143000" indent="-228600" eaLnBrk="0" hangingPunct="0">
              <a:defRPr sz="2000">
                <a:solidFill>
                  <a:schemeClr val="bg1"/>
                </a:solidFill>
                <a:latin typeface="Arial" panose="020B0604020202020204" pitchFamily="34" charset="0"/>
              </a:defRPr>
            </a:lvl3pPr>
            <a:lvl4pPr marL="1600200" indent="-228600" eaLnBrk="0" hangingPunct="0">
              <a:defRPr sz="2000">
                <a:solidFill>
                  <a:schemeClr val="bg1"/>
                </a:solidFill>
                <a:latin typeface="Arial" panose="020B0604020202020204" pitchFamily="34" charset="0"/>
              </a:defRPr>
            </a:lvl4pPr>
            <a:lvl5pPr marL="2057400" indent="-228600" eaLnBrk="0" hangingPunct="0">
              <a:defRPr sz="2000">
                <a:solidFill>
                  <a:schemeClr val="bg1"/>
                </a:solidFill>
                <a:latin typeface="Arial" panose="020B0604020202020204" pitchFamily="34" charset="0"/>
              </a:defRPr>
            </a:lvl5pPr>
            <a:lvl6pPr marL="25146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6pPr>
            <a:lvl7pPr marL="29718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7pPr>
            <a:lvl8pPr marL="34290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8pPr>
            <a:lvl9pPr marL="38862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9pPr>
          </a:lstStyle>
          <a:p>
            <a:pPr eaLnBrk="1" hangingPunct="1"/>
            <a:r>
              <a:rPr lang="es-ES" sz="2400" dirty="0" err="1">
                <a:solidFill>
                  <a:schemeClr val="tx1"/>
                </a:solidFill>
                <a:latin typeface="+mn-lt"/>
              </a:rPr>
              <a:t>Absorption</a:t>
            </a:r>
            <a:endParaRPr lang="es-ES" sz="2400" dirty="0">
              <a:solidFill>
                <a:schemeClr val="tx1"/>
              </a:solidFill>
              <a:latin typeface="+mn-lt"/>
            </a:endParaRPr>
          </a:p>
        </p:txBody>
      </p:sp>
      <p:sp>
        <p:nvSpPr>
          <p:cNvPr id="4" name="Text Box 29"/>
          <p:cNvSpPr txBox="1">
            <a:spLocks noChangeArrowheads="1"/>
          </p:cNvSpPr>
          <p:nvPr/>
        </p:nvSpPr>
        <p:spPr bwMode="auto">
          <a:xfrm>
            <a:off x="1921845" y="2529508"/>
            <a:ext cx="1800225" cy="461665"/>
          </a:xfrm>
          <a:prstGeom prst="rect">
            <a:avLst/>
          </a:prstGeom>
          <a:noFill/>
          <a:ln w="25400" algn="ctr">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000">
                <a:solidFill>
                  <a:schemeClr val="bg1"/>
                </a:solidFill>
                <a:latin typeface="Arial" panose="020B0604020202020204" pitchFamily="34" charset="0"/>
              </a:defRPr>
            </a:lvl1pPr>
            <a:lvl2pPr marL="742950" indent="-285750" eaLnBrk="0" hangingPunct="0">
              <a:defRPr sz="2000">
                <a:solidFill>
                  <a:schemeClr val="bg1"/>
                </a:solidFill>
                <a:latin typeface="Arial" panose="020B0604020202020204" pitchFamily="34" charset="0"/>
              </a:defRPr>
            </a:lvl2pPr>
            <a:lvl3pPr marL="1143000" indent="-228600" eaLnBrk="0" hangingPunct="0">
              <a:defRPr sz="2000">
                <a:solidFill>
                  <a:schemeClr val="bg1"/>
                </a:solidFill>
                <a:latin typeface="Arial" panose="020B0604020202020204" pitchFamily="34" charset="0"/>
              </a:defRPr>
            </a:lvl3pPr>
            <a:lvl4pPr marL="1600200" indent="-228600" eaLnBrk="0" hangingPunct="0">
              <a:defRPr sz="2000">
                <a:solidFill>
                  <a:schemeClr val="bg1"/>
                </a:solidFill>
                <a:latin typeface="Arial" panose="020B0604020202020204" pitchFamily="34" charset="0"/>
              </a:defRPr>
            </a:lvl4pPr>
            <a:lvl5pPr marL="2057400" indent="-228600" eaLnBrk="0" hangingPunct="0">
              <a:defRPr sz="2000">
                <a:solidFill>
                  <a:schemeClr val="bg1"/>
                </a:solidFill>
                <a:latin typeface="Arial" panose="020B0604020202020204" pitchFamily="34" charset="0"/>
              </a:defRPr>
            </a:lvl5pPr>
            <a:lvl6pPr marL="25146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6pPr>
            <a:lvl7pPr marL="29718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7pPr>
            <a:lvl8pPr marL="34290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8pPr>
            <a:lvl9pPr marL="38862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9pPr>
          </a:lstStyle>
          <a:p>
            <a:pPr eaLnBrk="1" hangingPunct="1"/>
            <a:r>
              <a:rPr lang="es-ES" sz="2400" dirty="0" err="1">
                <a:solidFill>
                  <a:schemeClr val="tx1"/>
                </a:solidFill>
                <a:latin typeface="+mn-lt"/>
              </a:rPr>
              <a:t>Distribution</a:t>
            </a:r>
            <a:endParaRPr lang="es-ES" sz="2400" dirty="0">
              <a:solidFill>
                <a:schemeClr val="tx1"/>
              </a:solidFill>
              <a:latin typeface="+mn-lt"/>
            </a:endParaRPr>
          </a:p>
        </p:txBody>
      </p:sp>
      <p:sp>
        <p:nvSpPr>
          <p:cNvPr id="5" name="Text Box 30"/>
          <p:cNvSpPr txBox="1">
            <a:spLocks noChangeArrowheads="1"/>
          </p:cNvSpPr>
          <p:nvPr/>
        </p:nvSpPr>
        <p:spPr bwMode="auto">
          <a:xfrm>
            <a:off x="1921845" y="3366485"/>
            <a:ext cx="1800225" cy="461665"/>
          </a:xfrm>
          <a:prstGeom prst="rect">
            <a:avLst/>
          </a:prstGeom>
          <a:noFill/>
          <a:ln w="25400" algn="ctr">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000">
                <a:solidFill>
                  <a:schemeClr val="bg1"/>
                </a:solidFill>
                <a:latin typeface="Arial" panose="020B0604020202020204" pitchFamily="34" charset="0"/>
              </a:defRPr>
            </a:lvl1pPr>
            <a:lvl2pPr marL="742950" indent="-285750" eaLnBrk="0" hangingPunct="0">
              <a:defRPr sz="2000">
                <a:solidFill>
                  <a:schemeClr val="bg1"/>
                </a:solidFill>
                <a:latin typeface="Arial" panose="020B0604020202020204" pitchFamily="34" charset="0"/>
              </a:defRPr>
            </a:lvl2pPr>
            <a:lvl3pPr marL="1143000" indent="-228600" eaLnBrk="0" hangingPunct="0">
              <a:defRPr sz="2000">
                <a:solidFill>
                  <a:schemeClr val="bg1"/>
                </a:solidFill>
                <a:latin typeface="Arial" panose="020B0604020202020204" pitchFamily="34" charset="0"/>
              </a:defRPr>
            </a:lvl3pPr>
            <a:lvl4pPr marL="1600200" indent="-228600" eaLnBrk="0" hangingPunct="0">
              <a:defRPr sz="2000">
                <a:solidFill>
                  <a:schemeClr val="bg1"/>
                </a:solidFill>
                <a:latin typeface="Arial" panose="020B0604020202020204" pitchFamily="34" charset="0"/>
              </a:defRPr>
            </a:lvl4pPr>
            <a:lvl5pPr marL="2057400" indent="-228600" eaLnBrk="0" hangingPunct="0">
              <a:defRPr sz="2000">
                <a:solidFill>
                  <a:schemeClr val="bg1"/>
                </a:solidFill>
                <a:latin typeface="Arial" panose="020B0604020202020204" pitchFamily="34" charset="0"/>
              </a:defRPr>
            </a:lvl5pPr>
            <a:lvl6pPr marL="25146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6pPr>
            <a:lvl7pPr marL="29718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7pPr>
            <a:lvl8pPr marL="34290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8pPr>
            <a:lvl9pPr marL="38862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9pPr>
          </a:lstStyle>
          <a:p>
            <a:pPr eaLnBrk="1" hangingPunct="1"/>
            <a:r>
              <a:rPr lang="es-ES" sz="2400" dirty="0" err="1">
                <a:solidFill>
                  <a:schemeClr val="tx1"/>
                </a:solidFill>
                <a:latin typeface="+mn-lt"/>
              </a:rPr>
              <a:t>Metabolism</a:t>
            </a:r>
            <a:endParaRPr lang="es-ES" sz="2400" dirty="0">
              <a:solidFill>
                <a:schemeClr val="tx1"/>
              </a:solidFill>
              <a:latin typeface="+mn-lt"/>
            </a:endParaRPr>
          </a:p>
        </p:txBody>
      </p:sp>
      <p:sp>
        <p:nvSpPr>
          <p:cNvPr id="6" name="Text Box 31"/>
          <p:cNvSpPr txBox="1">
            <a:spLocks noChangeArrowheads="1"/>
          </p:cNvSpPr>
          <p:nvPr/>
        </p:nvSpPr>
        <p:spPr bwMode="auto">
          <a:xfrm>
            <a:off x="1921845" y="4203462"/>
            <a:ext cx="1800225" cy="461665"/>
          </a:xfrm>
          <a:prstGeom prst="rect">
            <a:avLst/>
          </a:prstGeom>
          <a:noFill/>
          <a:ln w="25400" algn="ctr">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000">
                <a:solidFill>
                  <a:schemeClr val="bg1"/>
                </a:solidFill>
                <a:latin typeface="Arial" panose="020B0604020202020204" pitchFamily="34" charset="0"/>
              </a:defRPr>
            </a:lvl1pPr>
            <a:lvl2pPr marL="742950" indent="-285750" eaLnBrk="0" hangingPunct="0">
              <a:defRPr sz="2000">
                <a:solidFill>
                  <a:schemeClr val="bg1"/>
                </a:solidFill>
                <a:latin typeface="Arial" panose="020B0604020202020204" pitchFamily="34" charset="0"/>
              </a:defRPr>
            </a:lvl2pPr>
            <a:lvl3pPr marL="1143000" indent="-228600" eaLnBrk="0" hangingPunct="0">
              <a:defRPr sz="2000">
                <a:solidFill>
                  <a:schemeClr val="bg1"/>
                </a:solidFill>
                <a:latin typeface="Arial" panose="020B0604020202020204" pitchFamily="34" charset="0"/>
              </a:defRPr>
            </a:lvl3pPr>
            <a:lvl4pPr marL="1600200" indent="-228600" eaLnBrk="0" hangingPunct="0">
              <a:defRPr sz="2000">
                <a:solidFill>
                  <a:schemeClr val="bg1"/>
                </a:solidFill>
                <a:latin typeface="Arial" panose="020B0604020202020204" pitchFamily="34" charset="0"/>
              </a:defRPr>
            </a:lvl4pPr>
            <a:lvl5pPr marL="2057400" indent="-228600" eaLnBrk="0" hangingPunct="0">
              <a:defRPr sz="2000">
                <a:solidFill>
                  <a:schemeClr val="bg1"/>
                </a:solidFill>
                <a:latin typeface="Arial" panose="020B0604020202020204" pitchFamily="34" charset="0"/>
              </a:defRPr>
            </a:lvl5pPr>
            <a:lvl6pPr marL="25146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6pPr>
            <a:lvl7pPr marL="29718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7pPr>
            <a:lvl8pPr marL="34290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8pPr>
            <a:lvl9pPr marL="38862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9pPr>
          </a:lstStyle>
          <a:p>
            <a:pPr eaLnBrk="1" hangingPunct="1"/>
            <a:r>
              <a:rPr lang="es-ES" sz="2400" dirty="0" err="1">
                <a:solidFill>
                  <a:schemeClr val="tx1"/>
                </a:solidFill>
                <a:latin typeface="+mn-lt"/>
              </a:rPr>
              <a:t>Excretion</a:t>
            </a:r>
            <a:endParaRPr lang="es-ES" sz="2400" dirty="0">
              <a:solidFill>
                <a:schemeClr val="tx1"/>
              </a:solidFill>
              <a:latin typeface="+mn-lt"/>
            </a:endParaRPr>
          </a:p>
        </p:txBody>
      </p:sp>
      <p:grpSp>
        <p:nvGrpSpPr>
          <p:cNvPr id="7" name="Group 37"/>
          <p:cNvGrpSpPr>
            <a:grpSpLocks/>
          </p:cNvGrpSpPr>
          <p:nvPr/>
        </p:nvGrpSpPr>
        <p:grpSpPr bwMode="auto">
          <a:xfrm>
            <a:off x="4095159" y="2688850"/>
            <a:ext cx="5692781" cy="917576"/>
            <a:chOff x="2004" y="2917"/>
            <a:chExt cx="3586" cy="578"/>
          </a:xfrm>
        </p:grpSpPr>
        <p:sp>
          <p:nvSpPr>
            <p:cNvPr id="8" name="Rectangle 33"/>
            <p:cNvSpPr>
              <a:spLocks noChangeArrowheads="1"/>
            </p:cNvSpPr>
            <p:nvPr/>
          </p:nvSpPr>
          <p:spPr bwMode="auto">
            <a:xfrm>
              <a:off x="2004" y="3058"/>
              <a:ext cx="116" cy="291"/>
            </a:xfrm>
            <a:prstGeom prst="rect">
              <a:avLst/>
            </a:prstGeom>
            <a:solidFill>
              <a:schemeClr val="folHlink"/>
            </a:solidFill>
            <a:ln w="9525" algn="ctr">
              <a:solidFill>
                <a:schemeClr val="folHlink"/>
              </a:solidFill>
              <a:miter lim="800000"/>
              <a:headEnd/>
              <a:tailEnd/>
            </a:ln>
          </p:spPr>
          <p:txBody>
            <a:bodyPr wrap="none" anchor="ctr">
              <a:spAutoFit/>
            </a:bodyPr>
            <a:lstStyle>
              <a:lvl1pPr eaLnBrk="0" hangingPunct="0">
                <a:defRPr sz="2000">
                  <a:solidFill>
                    <a:schemeClr val="bg1"/>
                  </a:solidFill>
                  <a:latin typeface="Arial" panose="020B0604020202020204" pitchFamily="34" charset="0"/>
                </a:defRPr>
              </a:lvl1pPr>
              <a:lvl2pPr marL="742950" indent="-285750" eaLnBrk="0" hangingPunct="0">
                <a:defRPr sz="2000">
                  <a:solidFill>
                    <a:schemeClr val="bg1"/>
                  </a:solidFill>
                  <a:latin typeface="Arial" panose="020B0604020202020204" pitchFamily="34" charset="0"/>
                </a:defRPr>
              </a:lvl2pPr>
              <a:lvl3pPr marL="1143000" indent="-228600" eaLnBrk="0" hangingPunct="0">
                <a:defRPr sz="2000">
                  <a:solidFill>
                    <a:schemeClr val="bg1"/>
                  </a:solidFill>
                  <a:latin typeface="Arial" panose="020B0604020202020204" pitchFamily="34" charset="0"/>
                </a:defRPr>
              </a:lvl3pPr>
              <a:lvl4pPr marL="1600200" indent="-228600" eaLnBrk="0" hangingPunct="0">
                <a:defRPr sz="2000">
                  <a:solidFill>
                    <a:schemeClr val="bg1"/>
                  </a:solidFill>
                  <a:latin typeface="Arial" panose="020B0604020202020204" pitchFamily="34" charset="0"/>
                </a:defRPr>
              </a:lvl4pPr>
              <a:lvl5pPr marL="2057400" indent="-228600" eaLnBrk="0" hangingPunct="0">
                <a:defRPr sz="2000">
                  <a:solidFill>
                    <a:schemeClr val="bg1"/>
                  </a:solidFill>
                  <a:latin typeface="Arial" panose="020B0604020202020204" pitchFamily="34" charset="0"/>
                </a:defRPr>
              </a:lvl5pPr>
              <a:lvl6pPr marL="25146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6pPr>
              <a:lvl7pPr marL="29718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7pPr>
              <a:lvl8pPr marL="34290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8pPr>
              <a:lvl9pPr marL="38862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9pPr>
            </a:lstStyle>
            <a:p>
              <a:pPr eaLnBrk="1" hangingPunct="1"/>
              <a:endParaRPr lang="en-US" sz="2400">
                <a:solidFill>
                  <a:schemeClr val="tx1"/>
                </a:solidFill>
                <a:latin typeface="+mn-lt"/>
              </a:endParaRPr>
            </a:p>
          </p:txBody>
        </p:sp>
        <p:grpSp>
          <p:nvGrpSpPr>
            <p:cNvPr id="9" name="Group 36"/>
            <p:cNvGrpSpPr>
              <a:grpSpLocks/>
            </p:cNvGrpSpPr>
            <p:nvPr/>
          </p:nvGrpSpPr>
          <p:grpSpPr bwMode="auto">
            <a:xfrm>
              <a:off x="2108" y="2917"/>
              <a:ext cx="3482" cy="578"/>
              <a:chOff x="2108" y="2917"/>
              <a:chExt cx="3482" cy="578"/>
            </a:xfrm>
          </p:grpSpPr>
          <p:sp>
            <p:nvSpPr>
              <p:cNvPr id="10" name="Text Box 32"/>
              <p:cNvSpPr txBox="1">
                <a:spLocks noChangeArrowheads="1"/>
              </p:cNvSpPr>
              <p:nvPr/>
            </p:nvSpPr>
            <p:spPr bwMode="auto">
              <a:xfrm>
                <a:off x="3582" y="2972"/>
                <a:ext cx="2008" cy="523"/>
              </a:xfrm>
              <a:prstGeom prst="rect">
                <a:avLst/>
              </a:prstGeom>
              <a:noFill/>
              <a:ln w="25400" algn="ctr">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000">
                    <a:solidFill>
                      <a:schemeClr val="bg1"/>
                    </a:solidFill>
                    <a:latin typeface="Arial" panose="020B0604020202020204" pitchFamily="34" charset="0"/>
                  </a:defRPr>
                </a:lvl1pPr>
                <a:lvl2pPr marL="742950" indent="-285750" eaLnBrk="0" hangingPunct="0">
                  <a:defRPr sz="2000">
                    <a:solidFill>
                      <a:schemeClr val="bg1"/>
                    </a:solidFill>
                    <a:latin typeface="Arial" panose="020B0604020202020204" pitchFamily="34" charset="0"/>
                  </a:defRPr>
                </a:lvl2pPr>
                <a:lvl3pPr marL="1143000" indent="-228600" eaLnBrk="0" hangingPunct="0">
                  <a:defRPr sz="2000">
                    <a:solidFill>
                      <a:schemeClr val="bg1"/>
                    </a:solidFill>
                    <a:latin typeface="Arial" panose="020B0604020202020204" pitchFamily="34" charset="0"/>
                  </a:defRPr>
                </a:lvl3pPr>
                <a:lvl4pPr marL="1600200" indent="-228600" eaLnBrk="0" hangingPunct="0">
                  <a:defRPr sz="2000">
                    <a:solidFill>
                      <a:schemeClr val="bg1"/>
                    </a:solidFill>
                    <a:latin typeface="Arial" panose="020B0604020202020204" pitchFamily="34" charset="0"/>
                  </a:defRPr>
                </a:lvl4pPr>
                <a:lvl5pPr marL="2057400" indent="-228600" eaLnBrk="0" hangingPunct="0">
                  <a:defRPr sz="2000">
                    <a:solidFill>
                      <a:schemeClr val="bg1"/>
                    </a:solidFill>
                    <a:latin typeface="Arial" panose="020B0604020202020204" pitchFamily="34" charset="0"/>
                  </a:defRPr>
                </a:lvl5pPr>
                <a:lvl6pPr marL="25146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6pPr>
                <a:lvl7pPr marL="29718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7pPr>
                <a:lvl8pPr marL="34290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8pPr>
                <a:lvl9pPr marL="38862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9pPr>
              </a:lstStyle>
              <a:p>
                <a:pPr eaLnBrk="1" hangingPunct="1"/>
                <a:r>
                  <a:rPr lang="en-US" sz="2400" dirty="0">
                    <a:solidFill>
                      <a:schemeClr val="tx1"/>
                    </a:solidFill>
                    <a:latin typeface="+mn-lt"/>
                  </a:rPr>
                  <a:t>Time variations of concentration changes</a:t>
                </a:r>
                <a:endParaRPr lang="es-ES" sz="2400" dirty="0">
                  <a:solidFill>
                    <a:schemeClr val="tx1"/>
                  </a:solidFill>
                  <a:latin typeface="+mn-lt"/>
                </a:endParaRPr>
              </a:p>
            </p:txBody>
          </p:sp>
          <p:sp>
            <p:nvSpPr>
              <p:cNvPr id="11" name="AutoShape 34"/>
              <p:cNvSpPr>
                <a:spLocks noChangeArrowheads="1"/>
              </p:cNvSpPr>
              <p:nvPr/>
            </p:nvSpPr>
            <p:spPr bwMode="auto">
              <a:xfrm>
                <a:off x="2108" y="2917"/>
                <a:ext cx="1180" cy="575"/>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11796480 60000 65536"/>
                  <a:gd name="T10" fmla="*/ 5898240 60000 65536"/>
                  <a:gd name="T11" fmla="*/ 0 60000 65536"/>
                  <a:gd name="T12" fmla="*/ 3368 w 21600"/>
                  <a:gd name="T13" fmla="*/ 5389 h 21600"/>
                  <a:gd name="T14" fmla="*/ 18891 w 21600"/>
                  <a:gd name="T15" fmla="*/ 1621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folHlink"/>
              </a:solidFill>
              <a:ln w="9525" algn="ctr">
                <a:solidFill>
                  <a:schemeClr val="folHlink"/>
                </a:solidFill>
                <a:miter lim="800000"/>
                <a:headEnd/>
                <a:tailEnd/>
              </a:ln>
            </p:spPr>
            <p:txBody>
              <a:bodyPr anchor="ctr">
                <a:spAutoFit/>
              </a:bodyPr>
              <a:lstStyle/>
              <a:p>
                <a:endParaRPr lang="es-ES_tradnl" sz="2400"/>
              </a:p>
            </p:txBody>
          </p:sp>
        </p:grpSp>
      </p:grpSp>
      <p:pic>
        <p:nvPicPr>
          <p:cNvPr id="14" name="Picture 13"/>
          <p:cNvPicPr>
            <a:picLocks noChangeAspect="1"/>
          </p:cNvPicPr>
          <p:nvPr/>
        </p:nvPicPr>
        <p:blipFill>
          <a:blip r:embed="rId2"/>
          <a:stretch>
            <a:fillRect/>
          </a:stretch>
        </p:blipFill>
        <p:spPr>
          <a:xfrm>
            <a:off x="10027536" y="2732059"/>
            <a:ext cx="1103472" cy="886435"/>
          </a:xfrm>
          <a:prstGeom prst="rect">
            <a:avLst/>
          </a:prstGeom>
        </p:spPr>
      </p:pic>
      <p:pic>
        <p:nvPicPr>
          <p:cNvPr id="15" name="Picture 14"/>
          <p:cNvPicPr>
            <a:picLocks noChangeAspect="1"/>
          </p:cNvPicPr>
          <p:nvPr/>
        </p:nvPicPr>
        <p:blipFill>
          <a:blip r:embed="rId3"/>
          <a:stretch>
            <a:fillRect/>
          </a:stretch>
        </p:blipFill>
        <p:spPr>
          <a:xfrm>
            <a:off x="9308053" y="3991076"/>
            <a:ext cx="1103472" cy="886435"/>
          </a:xfrm>
          <a:prstGeom prst="rect">
            <a:avLst/>
          </a:prstGeom>
        </p:spPr>
      </p:pic>
      <p:pic>
        <p:nvPicPr>
          <p:cNvPr id="16" name="Picture 15"/>
          <p:cNvPicPr>
            <a:picLocks noChangeAspect="1"/>
          </p:cNvPicPr>
          <p:nvPr/>
        </p:nvPicPr>
        <p:blipFill>
          <a:blip r:embed="rId4"/>
          <a:stretch>
            <a:fillRect/>
          </a:stretch>
        </p:blipFill>
        <p:spPr>
          <a:xfrm>
            <a:off x="9308053" y="1552213"/>
            <a:ext cx="1103472" cy="886435"/>
          </a:xfrm>
          <a:prstGeom prst="rect">
            <a:avLst/>
          </a:prstGeom>
        </p:spPr>
      </p:pic>
      <p:sp>
        <p:nvSpPr>
          <p:cNvPr id="17" name="TextBox 16"/>
          <p:cNvSpPr txBox="1"/>
          <p:nvPr/>
        </p:nvSpPr>
        <p:spPr>
          <a:xfrm>
            <a:off x="1234912" y="5116025"/>
            <a:ext cx="10463753" cy="1338828"/>
          </a:xfrm>
          <a:prstGeom prst="rect">
            <a:avLst/>
          </a:prstGeom>
          <a:noFill/>
        </p:spPr>
        <p:txBody>
          <a:bodyPr wrap="square" rtlCol="0">
            <a:spAutoFit/>
          </a:bodyPr>
          <a:lstStyle/>
          <a:p>
            <a:pPr>
              <a:lnSpc>
                <a:spcPct val="150000"/>
              </a:lnSpc>
            </a:pPr>
            <a:r>
              <a:rPr lang="en-US" dirty="0"/>
              <a:t>Curiosity:</a:t>
            </a:r>
          </a:p>
          <a:p>
            <a:pPr>
              <a:lnSpc>
                <a:spcPct val="150000"/>
              </a:lnSpc>
            </a:pPr>
            <a:r>
              <a:rPr lang="en-US" dirty="0" err="1"/>
              <a:t>Dost</a:t>
            </a:r>
            <a:r>
              <a:rPr lang="en-US" dirty="0"/>
              <a:t> F H (1953) Der </a:t>
            </a:r>
            <a:r>
              <a:rPr lang="en-US" dirty="0" err="1"/>
              <a:t>Blutspiegel</a:t>
            </a:r>
            <a:r>
              <a:rPr lang="en-US" dirty="0"/>
              <a:t>-kinetic der </a:t>
            </a:r>
            <a:r>
              <a:rPr lang="en-US" dirty="0" err="1"/>
              <a:t>Konzentrationsablaufe</a:t>
            </a:r>
            <a:r>
              <a:rPr lang="en-US" dirty="0"/>
              <a:t> in der </a:t>
            </a:r>
            <a:r>
              <a:rPr lang="en-US" dirty="0" err="1"/>
              <a:t>Krieslauffussigkeit</a:t>
            </a:r>
            <a:r>
              <a:rPr lang="en-US" dirty="0"/>
              <a:t>. G. </a:t>
            </a:r>
            <a:r>
              <a:rPr lang="en-US" dirty="0" err="1"/>
              <a:t>Thieme</a:t>
            </a:r>
            <a:r>
              <a:rPr lang="en-US" dirty="0"/>
              <a:t>, Leipzig</a:t>
            </a:r>
          </a:p>
          <a:p>
            <a:pPr>
              <a:lnSpc>
                <a:spcPct val="150000"/>
              </a:lnSpc>
            </a:pPr>
            <a:r>
              <a:rPr lang="en-US" dirty="0"/>
              <a:t>Nelson E (1961) Kinetics of Drug Absorption, Distribution, Metabolism and Excretion. J Pharm </a:t>
            </a:r>
            <a:r>
              <a:rPr lang="en-US" dirty="0" err="1"/>
              <a:t>Sci</a:t>
            </a:r>
            <a:r>
              <a:rPr lang="en-US" dirty="0"/>
              <a:t> 50: 181-192</a:t>
            </a:r>
          </a:p>
        </p:txBody>
      </p:sp>
    </p:spTree>
    <p:extLst>
      <p:ext uri="{BB962C8B-B14F-4D97-AF65-F5344CB8AC3E}">
        <p14:creationId xmlns:p14="http://schemas.microsoft.com/office/powerpoint/2010/main" val="2468145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0-#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tileRect/>
        </a:gra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9899" y="1369556"/>
            <a:ext cx="9033922" cy="4778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0" y="229647"/>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n-US"/>
            </a:defPPr>
            <a:lvl1pPr algn="ctr">
              <a:defRPr sz="2400" b="1">
                <a:solidFill>
                  <a:schemeClr val="bg1"/>
                </a:solidFill>
                <a:latin typeface="+mj-lt"/>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es-ES_tradnl" dirty="0" err="1"/>
              <a:t>Pharmacokinetic</a:t>
            </a:r>
            <a:r>
              <a:rPr lang="es-ES_tradnl" dirty="0"/>
              <a:t>.</a:t>
            </a:r>
            <a:endParaRPr lang="en-US" dirty="0"/>
          </a:p>
        </p:txBody>
      </p:sp>
    </p:spTree>
    <p:extLst>
      <p:ext uri="{BB962C8B-B14F-4D97-AF65-F5344CB8AC3E}">
        <p14:creationId xmlns:p14="http://schemas.microsoft.com/office/powerpoint/2010/main" val="22655194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tileRect/>
        </a:gradFill>
        <a:effectLst/>
      </p:bgPr>
    </p:bg>
    <p:spTree>
      <p:nvGrpSpPr>
        <p:cNvPr id="1" name=""/>
        <p:cNvGrpSpPr/>
        <p:nvPr/>
      </p:nvGrpSpPr>
      <p:grpSpPr>
        <a:xfrm>
          <a:off x="0" y="0"/>
          <a:ext cx="0" cy="0"/>
          <a:chOff x="0" y="0"/>
          <a:chExt cx="0" cy="0"/>
        </a:xfrm>
      </p:grpSpPr>
      <p:sp>
        <p:nvSpPr>
          <p:cNvPr id="5" name="TextBox 4"/>
          <p:cNvSpPr txBox="1"/>
          <p:nvPr/>
        </p:nvSpPr>
        <p:spPr>
          <a:xfrm>
            <a:off x="0" y="223373"/>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n-US"/>
            </a:defPPr>
            <a:lvl1pPr algn="ctr">
              <a:defRPr sz="2400" b="1">
                <a:solidFill>
                  <a:schemeClr val="bg1"/>
                </a:solidFill>
                <a:latin typeface="+mj-lt"/>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es-ES_tradnl" dirty="0" err="1"/>
              <a:t>Pharmacodynamic</a:t>
            </a:r>
            <a:r>
              <a:rPr lang="es-ES_tradnl" dirty="0"/>
              <a:t>.</a:t>
            </a:r>
            <a:endParaRPr lang="en-US" dirty="0"/>
          </a:p>
        </p:txBody>
      </p:sp>
      <p:sp>
        <p:nvSpPr>
          <p:cNvPr id="7" name="Rectangle 30"/>
          <p:cNvSpPr>
            <a:spLocks noChangeArrowheads="1"/>
          </p:cNvSpPr>
          <p:nvPr/>
        </p:nvSpPr>
        <p:spPr bwMode="auto">
          <a:xfrm>
            <a:off x="2793437" y="3171423"/>
            <a:ext cx="1885950" cy="830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just">
              <a:buClr>
                <a:srgbClr val="FFFF00"/>
              </a:buClr>
              <a:buSzPct val="125000"/>
            </a:pPr>
            <a:r>
              <a:rPr lang="es-ES" sz="2400" dirty="0" err="1">
                <a:latin typeface="Calibri" panose="020F0502020204030204" pitchFamily="34" charset="0"/>
              </a:rPr>
              <a:t>Chemical</a:t>
            </a:r>
            <a:r>
              <a:rPr lang="es-ES" sz="2400" dirty="0">
                <a:latin typeface="Calibri" panose="020F0502020204030204" pitchFamily="34" charset="0"/>
              </a:rPr>
              <a:t> </a:t>
            </a:r>
            <a:r>
              <a:rPr lang="es-ES" sz="2400" dirty="0" err="1">
                <a:latin typeface="Calibri" panose="020F0502020204030204" pitchFamily="34" charset="0"/>
              </a:rPr>
              <a:t>structure</a:t>
            </a:r>
            <a:endParaRPr lang="es-ES" sz="2400" dirty="0">
              <a:solidFill>
                <a:schemeClr val="tx1"/>
              </a:solidFill>
              <a:latin typeface="Calibri" panose="020F0502020204030204" pitchFamily="34" charset="0"/>
            </a:endParaRPr>
          </a:p>
        </p:txBody>
      </p:sp>
      <p:sp>
        <p:nvSpPr>
          <p:cNvPr id="8" name="Rectangle 31"/>
          <p:cNvSpPr>
            <a:spLocks noChangeArrowheads="1"/>
          </p:cNvSpPr>
          <p:nvPr/>
        </p:nvSpPr>
        <p:spPr bwMode="auto">
          <a:xfrm>
            <a:off x="6961410" y="3296547"/>
            <a:ext cx="24003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p>
            <a:pPr algn="r">
              <a:buClr>
                <a:srgbClr val="FFFF00"/>
              </a:buClr>
              <a:buSzPct val="125000"/>
            </a:pPr>
            <a:r>
              <a:rPr lang="es-ES" sz="2400" dirty="0" err="1">
                <a:solidFill>
                  <a:schemeClr val="tx1"/>
                </a:solidFill>
                <a:latin typeface="Calibri" panose="020F0502020204030204" pitchFamily="34" charset="0"/>
              </a:rPr>
              <a:t>Biological</a:t>
            </a:r>
            <a:r>
              <a:rPr lang="es-ES" sz="2400" dirty="0">
                <a:solidFill>
                  <a:schemeClr val="tx1"/>
                </a:solidFill>
                <a:latin typeface="Calibri" panose="020F0502020204030204" pitchFamily="34" charset="0"/>
              </a:rPr>
              <a:t> </a:t>
            </a:r>
            <a:r>
              <a:rPr lang="es-ES" sz="2400" dirty="0" err="1">
                <a:solidFill>
                  <a:schemeClr val="tx1"/>
                </a:solidFill>
                <a:latin typeface="Calibri" panose="020F0502020204030204" pitchFamily="34" charset="0"/>
              </a:rPr>
              <a:t>activity</a:t>
            </a:r>
            <a:endParaRPr lang="es-ES" sz="2400" dirty="0">
              <a:solidFill>
                <a:schemeClr val="tx1"/>
              </a:solidFill>
              <a:latin typeface="Calibri" panose="020F0502020204030204" pitchFamily="34" charset="0"/>
            </a:endParaRPr>
          </a:p>
        </p:txBody>
      </p:sp>
      <p:sp>
        <p:nvSpPr>
          <p:cNvPr id="9" name="AutoShape 32"/>
          <p:cNvSpPr>
            <a:spLocks noChangeArrowheads="1"/>
          </p:cNvSpPr>
          <p:nvPr/>
        </p:nvSpPr>
        <p:spPr bwMode="auto">
          <a:xfrm rot="10800000" flipH="1">
            <a:off x="5555687" y="3397848"/>
            <a:ext cx="1009650" cy="360364"/>
          </a:xfrm>
          <a:prstGeom prst="leftRightArrow">
            <a:avLst>
              <a:gd name="adj1" fmla="val 50000"/>
              <a:gd name="adj2" fmla="val 56035"/>
            </a:avLst>
          </a:prstGeom>
          <a:solidFill>
            <a:schemeClr val="folHlink"/>
          </a:solidFill>
          <a:ln w="9525" algn="ctr">
            <a:solidFill>
              <a:schemeClr val="folHlink"/>
            </a:solidFill>
            <a:miter lim="800000"/>
            <a:headEnd/>
            <a:tailEnd/>
          </a:ln>
        </p:spPr>
        <p:txBody>
          <a:bodyPr anchor="ctr">
            <a:spAutoFit/>
          </a:bodyPr>
          <a:lstStyle>
            <a:lvl1pPr eaLnBrk="0" hangingPunct="0">
              <a:defRPr sz="2000">
                <a:solidFill>
                  <a:schemeClr val="bg1"/>
                </a:solidFill>
                <a:latin typeface="Arial" panose="020B0604020202020204" pitchFamily="34" charset="0"/>
              </a:defRPr>
            </a:lvl1pPr>
            <a:lvl2pPr marL="742950" indent="-285750" eaLnBrk="0" hangingPunct="0">
              <a:defRPr sz="2000">
                <a:solidFill>
                  <a:schemeClr val="bg1"/>
                </a:solidFill>
                <a:latin typeface="Arial" panose="020B0604020202020204" pitchFamily="34" charset="0"/>
              </a:defRPr>
            </a:lvl2pPr>
            <a:lvl3pPr marL="1143000" indent="-228600" eaLnBrk="0" hangingPunct="0">
              <a:defRPr sz="2000">
                <a:solidFill>
                  <a:schemeClr val="bg1"/>
                </a:solidFill>
                <a:latin typeface="Arial" panose="020B0604020202020204" pitchFamily="34" charset="0"/>
              </a:defRPr>
            </a:lvl3pPr>
            <a:lvl4pPr marL="1600200" indent="-228600" eaLnBrk="0" hangingPunct="0">
              <a:defRPr sz="2000">
                <a:solidFill>
                  <a:schemeClr val="bg1"/>
                </a:solidFill>
                <a:latin typeface="Arial" panose="020B0604020202020204" pitchFamily="34" charset="0"/>
              </a:defRPr>
            </a:lvl4pPr>
            <a:lvl5pPr marL="2057400" indent="-228600" eaLnBrk="0" hangingPunct="0">
              <a:defRPr sz="2000">
                <a:solidFill>
                  <a:schemeClr val="bg1"/>
                </a:solidFill>
                <a:latin typeface="Arial" panose="020B0604020202020204" pitchFamily="34" charset="0"/>
              </a:defRPr>
            </a:lvl5pPr>
            <a:lvl6pPr marL="25146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6pPr>
            <a:lvl7pPr marL="29718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7pPr>
            <a:lvl8pPr marL="34290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8pPr>
            <a:lvl9pPr marL="38862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9pPr>
          </a:lstStyle>
          <a:p>
            <a:pPr eaLnBrk="1" hangingPunct="1"/>
            <a:endParaRPr lang="en-US"/>
          </a:p>
        </p:txBody>
      </p:sp>
      <p:grpSp>
        <p:nvGrpSpPr>
          <p:cNvPr id="11" name="Group 38"/>
          <p:cNvGrpSpPr>
            <a:grpSpLocks/>
          </p:cNvGrpSpPr>
          <p:nvPr/>
        </p:nvGrpSpPr>
        <p:grpSpPr bwMode="auto">
          <a:xfrm flipV="1">
            <a:off x="2820425" y="2289765"/>
            <a:ext cx="6481762" cy="876300"/>
            <a:chOff x="793" y="1750"/>
            <a:chExt cx="4083" cy="826"/>
          </a:xfrm>
        </p:grpSpPr>
        <p:sp>
          <p:nvSpPr>
            <p:cNvPr id="13" name="Rectangle 39"/>
            <p:cNvSpPr>
              <a:spLocks noChangeArrowheads="1"/>
            </p:cNvSpPr>
            <p:nvPr/>
          </p:nvSpPr>
          <p:spPr bwMode="auto">
            <a:xfrm>
              <a:off x="793" y="1750"/>
              <a:ext cx="4083" cy="91"/>
            </a:xfrm>
            <a:prstGeom prst="rect">
              <a:avLst/>
            </a:prstGeom>
            <a:solidFill>
              <a:schemeClr val="folHlink"/>
            </a:solidFill>
            <a:ln w="9525" algn="ctr">
              <a:solidFill>
                <a:schemeClr val="folHlink"/>
              </a:solidFill>
              <a:miter lim="800000"/>
              <a:headEnd/>
              <a:tailEnd/>
            </a:ln>
          </p:spPr>
          <p:txBody>
            <a:bodyPr wrap="none" anchor="ctr">
              <a:spAutoFit/>
            </a:bodyPr>
            <a:lstStyle>
              <a:lvl1pPr eaLnBrk="0" hangingPunct="0">
                <a:defRPr sz="2000">
                  <a:solidFill>
                    <a:schemeClr val="bg1"/>
                  </a:solidFill>
                  <a:latin typeface="Arial" panose="020B0604020202020204" pitchFamily="34" charset="0"/>
                </a:defRPr>
              </a:lvl1pPr>
              <a:lvl2pPr marL="742950" indent="-285750" eaLnBrk="0" hangingPunct="0">
                <a:defRPr sz="2000">
                  <a:solidFill>
                    <a:schemeClr val="bg1"/>
                  </a:solidFill>
                  <a:latin typeface="Arial" panose="020B0604020202020204" pitchFamily="34" charset="0"/>
                </a:defRPr>
              </a:lvl2pPr>
              <a:lvl3pPr marL="1143000" indent="-228600" eaLnBrk="0" hangingPunct="0">
                <a:defRPr sz="2000">
                  <a:solidFill>
                    <a:schemeClr val="bg1"/>
                  </a:solidFill>
                  <a:latin typeface="Arial" panose="020B0604020202020204" pitchFamily="34" charset="0"/>
                </a:defRPr>
              </a:lvl3pPr>
              <a:lvl4pPr marL="1600200" indent="-228600" eaLnBrk="0" hangingPunct="0">
                <a:defRPr sz="2000">
                  <a:solidFill>
                    <a:schemeClr val="bg1"/>
                  </a:solidFill>
                  <a:latin typeface="Arial" panose="020B0604020202020204" pitchFamily="34" charset="0"/>
                </a:defRPr>
              </a:lvl4pPr>
              <a:lvl5pPr marL="2057400" indent="-228600" eaLnBrk="0" hangingPunct="0">
                <a:defRPr sz="2000">
                  <a:solidFill>
                    <a:schemeClr val="bg1"/>
                  </a:solidFill>
                  <a:latin typeface="Arial" panose="020B0604020202020204" pitchFamily="34" charset="0"/>
                </a:defRPr>
              </a:lvl5pPr>
              <a:lvl6pPr marL="25146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6pPr>
              <a:lvl7pPr marL="29718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7pPr>
              <a:lvl8pPr marL="34290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8pPr>
              <a:lvl9pPr marL="38862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9pPr>
            </a:lstStyle>
            <a:p>
              <a:pPr eaLnBrk="1" hangingPunct="1"/>
              <a:endParaRPr lang="en-US"/>
            </a:p>
          </p:txBody>
        </p:sp>
        <p:sp>
          <p:nvSpPr>
            <p:cNvPr id="14" name="AutoShape 40"/>
            <p:cNvSpPr>
              <a:spLocks noChangeArrowheads="1"/>
            </p:cNvSpPr>
            <p:nvPr/>
          </p:nvSpPr>
          <p:spPr bwMode="auto">
            <a:xfrm rot="5400000">
              <a:off x="2459" y="2009"/>
              <a:ext cx="727" cy="408"/>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11796480 60000 65536"/>
                <a:gd name="T10" fmla="*/ 5898240 60000 65536"/>
                <a:gd name="T11" fmla="*/ 0 60000 65536"/>
                <a:gd name="T12" fmla="*/ 3362 w 21600"/>
                <a:gd name="T13" fmla="*/ 5400 h 21600"/>
                <a:gd name="T14" fmla="*/ 18893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folHlink"/>
            </a:solidFill>
            <a:ln w="9525" algn="ctr">
              <a:solidFill>
                <a:schemeClr val="folHlink"/>
              </a:solidFill>
              <a:miter lim="800000"/>
              <a:headEnd/>
              <a:tailEnd/>
            </a:ln>
          </p:spPr>
          <p:txBody>
            <a:bodyPr wrap="none" anchor="ctr">
              <a:spAutoFit/>
            </a:bodyPr>
            <a:lstStyle/>
            <a:p>
              <a:endParaRPr lang="es-ES_tradnl"/>
            </a:p>
          </p:txBody>
        </p:sp>
      </p:grpSp>
      <p:sp>
        <p:nvSpPr>
          <p:cNvPr id="12" name="Text Box 41"/>
          <p:cNvSpPr txBox="1">
            <a:spLocks noChangeArrowheads="1"/>
          </p:cNvSpPr>
          <p:nvPr/>
        </p:nvSpPr>
        <p:spPr bwMode="auto">
          <a:xfrm>
            <a:off x="3828487" y="1742078"/>
            <a:ext cx="4464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defPPr>
              <a:defRPr lang="es-ES"/>
            </a:defPPr>
            <a:lvl1pPr marL="609600" indent="-609600" algn="just" eaLnBrk="1" hangingPunct="1">
              <a:buClr>
                <a:srgbClr val="FFFF00"/>
              </a:buClr>
              <a:buSzPct val="125000"/>
              <a:buChar char="²"/>
              <a:defRPr sz="2400">
                <a:solidFill>
                  <a:srgbClr val="FF0000"/>
                </a:solidFill>
                <a:latin typeface="Comic Sans MS" panose="030F0702030302020204" pitchFamily="66" charset="0"/>
              </a:defRPr>
            </a:lvl1pPr>
            <a:lvl2pPr marL="742950" indent="-285750" eaLnBrk="0" hangingPunct="0"/>
            <a:lvl3pPr marL="1143000" indent="-228600" eaLnBrk="0" hangingPunct="0"/>
            <a:lvl4pPr marL="1600200" indent="-228600" eaLnBrk="0" hangingPunct="0"/>
            <a:lvl5pPr marL="2057400" indent="-228600" eaLnBrk="0" hangingPunct="0"/>
            <a:lvl6pPr marL="2514600" indent="-228600" algn="ctr" eaLnBrk="0" fontAlgn="base" hangingPunct="0">
              <a:spcBef>
                <a:spcPct val="20000"/>
              </a:spcBef>
              <a:spcAft>
                <a:spcPct val="0"/>
              </a:spcAft>
              <a:buClr>
                <a:schemeClr val="bg1"/>
              </a:buClr>
              <a:buFont typeface="Wingdings" panose="05000000000000000000" pitchFamily="2" charset="2"/>
            </a:lvl6pPr>
            <a:lvl7pPr marL="2971800" indent="-228600" algn="ctr" eaLnBrk="0" fontAlgn="base" hangingPunct="0">
              <a:spcBef>
                <a:spcPct val="20000"/>
              </a:spcBef>
              <a:spcAft>
                <a:spcPct val="0"/>
              </a:spcAft>
              <a:buClr>
                <a:schemeClr val="bg1"/>
              </a:buClr>
              <a:buFont typeface="Wingdings" panose="05000000000000000000" pitchFamily="2" charset="2"/>
            </a:lvl7pPr>
            <a:lvl8pPr marL="3429000" indent="-228600" algn="ctr" eaLnBrk="0" fontAlgn="base" hangingPunct="0">
              <a:spcBef>
                <a:spcPct val="20000"/>
              </a:spcBef>
              <a:spcAft>
                <a:spcPct val="0"/>
              </a:spcAft>
              <a:buClr>
                <a:schemeClr val="bg1"/>
              </a:buClr>
              <a:buFont typeface="Wingdings" panose="05000000000000000000" pitchFamily="2" charset="2"/>
            </a:lvl8pPr>
            <a:lvl9pPr marL="3886200" indent="-228600" algn="ctr" eaLnBrk="0" fontAlgn="base" hangingPunct="0">
              <a:spcBef>
                <a:spcPct val="20000"/>
              </a:spcBef>
              <a:spcAft>
                <a:spcPct val="0"/>
              </a:spcAft>
              <a:buClr>
                <a:schemeClr val="bg1"/>
              </a:buClr>
              <a:buFont typeface="Wingdings" panose="05000000000000000000" pitchFamily="2" charset="2"/>
            </a:lvl9pPr>
          </a:lstStyle>
          <a:p>
            <a:pPr marL="0" indent="0" algn="ctr">
              <a:buNone/>
            </a:pPr>
            <a:r>
              <a:rPr lang="es-ES" dirty="0" err="1">
                <a:solidFill>
                  <a:schemeClr val="tx1"/>
                </a:solidFill>
                <a:latin typeface="Calibri" panose="020F0502020204030204" pitchFamily="34" charset="0"/>
              </a:rPr>
              <a:t>Mechanisms</a:t>
            </a:r>
            <a:r>
              <a:rPr lang="es-ES" dirty="0">
                <a:solidFill>
                  <a:schemeClr val="tx1"/>
                </a:solidFill>
                <a:latin typeface="Calibri" panose="020F0502020204030204" pitchFamily="34" charset="0"/>
              </a:rPr>
              <a:t> of </a:t>
            </a:r>
            <a:r>
              <a:rPr lang="es-ES" dirty="0" err="1">
                <a:solidFill>
                  <a:schemeClr val="tx1"/>
                </a:solidFill>
                <a:latin typeface="Calibri" panose="020F0502020204030204" pitchFamily="34" charset="0"/>
              </a:rPr>
              <a:t>action</a:t>
            </a:r>
            <a:endParaRPr lang="es-ES" dirty="0">
              <a:solidFill>
                <a:schemeClr val="tx1"/>
              </a:solidFill>
              <a:latin typeface="Calibri" panose="020F0502020204030204" pitchFamily="34" charset="0"/>
            </a:endParaRPr>
          </a:p>
        </p:txBody>
      </p:sp>
      <p:grpSp>
        <p:nvGrpSpPr>
          <p:cNvPr id="16" name="Group 36"/>
          <p:cNvGrpSpPr>
            <a:grpSpLocks/>
          </p:cNvGrpSpPr>
          <p:nvPr/>
        </p:nvGrpSpPr>
        <p:grpSpPr bwMode="auto">
          <a:xfrm>
            <a:off x="2820425" y="3978866"/>
            <a:ext cx="6481763" cy="942975"/>
            <a:chOff x="793" y="1753"/>
            <a:chExt cx="4083" cy="821"/>
          </a:xfrm>
        </p:grpSpPr>
        <p:sp>
          <p:nvSpPr>
            <p:cNvPr id="18" name="Rectangle 34"/>
            <p:cNvSpPr>
              <a:spLocks noChangeArrowheads="1"/>
            </p:cNvSpPr>
            <p:nvPr/>
          </p:nvSpPr>
          <p:spPr bwMode="auto">
            <a:xfrm>
              <a:off x="793" y="1753"/>
              <a:ext cx="4083" cy="91"/>
            </a:xfrm>
            <a:prstGeom prst="rect">
              <a:avLst/>
            </a:prstGeom>
            <a:solidFill>
              <a:schemeClr val="folHlink"/>
            </a:solidFill>
            <a:ln w="9525" algn="ctr">
              <a:solidFill>
                <a:schemeClr val="folHlink"/>
              </a:solidFill>
              <a:miter lim="800000"/>
              <a:headEnd/>
              <a:tailEnd/>
            </a:ln>
          </p:spPr>
          <p:txBody>
            <a:bodyPr wrap="none" anchor="ctr">
              <a:spAutoFit/>
            </a:bodyPr>
            <a:lstStyle>
              <a:lvl1pPr eaLnBrk="0" hangingPunct="0">
                <a:defRPr sz="2000">
                  <a:solidFill>
                    <a:schemeClr val="bg1"/>
                  </a:solidFill>
                  <a:latin typeface="Arial" panose="020B0604020202020204" pitchFamily="34" charset="0"/>
                </a:defRPr>
              </a:lvl1pPr>
              <a:lvl2pPr marL="742950" indent="-285750" eaLnBrk="0" hangingPunct="0">
                <a:defRPr sz="2000">
                  <a:solidFill>
                    <a:schemeClr val="bg1"/>
                  </a:solidFill>
                  <a:latin typeface="Arial" panose="020B0604020202020204" pitchFamily="34" charset="0"/>
                </a:defRPr>
              </a:lvl2pPr>
              <a:lvl3pPr marL="1143000" indent="-228600" eaLnBrk="0" hangingPunct="0">
                <a:defRPr sz="2000">
                  <a:solidFill>
                    <a:schemeClr val="bg1"/>
                  </a:solidFill>
                  <a:latin typeface="Arial" panose="020B0604020202020204" pitchFamily="34" charset="0"/>
                </a:defRPr>
              </a:lvl3pPr>
              <a:lvl4pPr marL="1600200" indent="-228600" eaLnBrk="0" hangingPunct="0">
                <a:defRPr sz="2000">
                  <a:solidFill>
                    <a:schemeClr val="bg1"/>
                  </a:solidFill>
                  <a:latin typeface="Arial" panose="020B0604020202020204" pitchFamily="34" charset="0"/>
                </a:defRPr>
              </a:lvl4pPr>
              <a:lvl5pPr marL="2057400" indent="-228600" eaLnBrk="0" hangingPunct="0">
                <a:defRPr sz="2000">
                  <a:solidFill>
                    <a:schemeClr val="bg1"/>
                  </a:solidFill>
                  <a:latin typeface="Arial" panose="020B0604020202020204" pitchFamily="34" charset="0"/>
                </a:defRPr>
              </a:lvl5pPr>
              <a:lvl6pPr marL="25146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6pPr>
              <a:lvl7pPr marL="29718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7pPr>
              <a:lvl8pPr marL="34290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8pPr>
              <a:lvl9pPr marL="3886200" indent="-228600" algn="ctr" eaLnBrk="0" fontAlgn="base" hangingPunct="0">
                <a:spcBef>
                  <a:spcPct val="20000"/>
                </a:spcBef>
                <a:spcAft>
                  <a:spcPct val="0"/>
                </a:spcAft>
                <a:buClr>
                  <a:schemeClr val="bg1"/>
                </a:buClr>
                <a:buFont typeface="Wingdings" panose="05000000000000000000" pitchFamily="2" charset="2"/>
                <a:defRPr sz="2000">
                  <a:solidFill>
                    <a:schemeClr val="bg1"/>
                  </a:solidFill>
                  <a:latin typeface="Arial" panose="020B0604020202020204" pitchFamily="34" charset="0"/>
                </a:defRPr>
              </a:lvl9pPr>
            </a:lstStyle>
            <a:p>
              <a:pPr eaLnBrk="1" hangingPunct="1"/>
              <a:endParaRPr lang="en-US"/>
            </a:p>
          </p:txBody>
        </p:sp>
        <p:sp>
          <p:nvSpPr>
            <p:cNvPr id="19" name="AutoShape 35"/>
            <p:cNvSpPr>
              <a:spLocks noChangeArrowheads="1"/>
            </p:cNvSpPr>
            <p:nvPr/>
          </p:nvSpPr>
          <p:spPr bwMode="auto">
            <a:xfrm rot="5400000">
              <a:off x="2459" y="2007"/>
              <a:ext cx="726" cy="408"/>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11796480 60000 65536"/>
                <a:gd name="T10" fmla="*/ 5898240 60000 65536"/>
                <a:gd name="T11" fmla="*/ 0 60000 65536"/>
                <a:gd name="T12" fmla="*/ 3362 w 21600"/>
                <a:gd name="T13" fmla="*/ 5400 h 21600"/>
                <a:gd name="T14" fmla="*/ 18893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folHlink"/>
            </a:solidFill>
            <a:ln w="9525" algn="ctr">
              <a:solidFill>
                <a:schemeClr val="folHlink"/>
              </a:solidFill>
              <a:miter lim="800000"/>
              <a:headEnd/>
              <a:tailEnd/>
            </a:ln>
          </p:spPr>
          <p:txBody>
            <a:bodyPr wrap="none" anchor="ctr">
              <a:spAutoFit/>
            </a:bodyPr>
            <a:lstStyle/>
            <a:p>
              <a:endParaRPr lang="es-ES_tradnl"/>
            </a:p>
          </p:txBody>
        </p:sp>
      </p:grpSp>
      <p:sp>
        <p:nvSpPr>
          <p:cNvPr id="17" name="Text Box 42"/>
          <p:cNvSpPr txBox="1">
            <a:spLocks noChangeArrowheads="1"/>
          </p:cNvSpPr>
          <p:nvPr/>
        </p:nvSpPr>
        <p:spPr bwMode="auto">
          <a:xfrm>
            <a:off x="3445900" y="5093291"/>
            <a:ext cx="52070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defPPr>
              <a:defRPr lang="es-ES"/>
            </a:defPPr>
            <a:lvl1pPr marL="609600" indent="-609600" algn="just" eaLnBrk="1" hangingPunct="1">
              <a:buClr>
                <a:srgbClr val="FFFF00"/>
              </a:buClr>
              <a:buSzPct val="125000"/>
              <a:buChar char="²"/>
              <a:defRPr sz="2400">
                <a:solidFill>
                  <a:srgbClr val="FF0000"/>
                </a:solidFill>
                <a:latin typeface="Comic Sans MS" panose="030F0702030302020204" pitchFamily="66" charset="0"/>
              </a:defRPr>
            </a:lvl1pPr>
            <a:lvl2pPr marL="742950" indent="-285750" eaLnBrk="0" hangingPunct="0"/>
            <a:lvl3pPr marL="1143000" indent="-228600" eaLnBrk="0" hangingPunct="0"/>
            <a:lvl4pPr marL="1600200" indent="-228600" eaLnBrk="0" hangingPunct="0"/>
            <a:lvl5pPr marL="2057400" indent="-228600" eaLnBrk="0" hangingPunct="0"/>
            <a:lvl6pPr marL="2514600" indent="-228600" algn="ctr" eaLnBrk="0" fontAlgn="base" hangingPunct="0">
              <a:spcBef>
                <a:spcPct val="20000"/>
              </a:spcBef>
              <a:spcAft>
                <a:spcPct val="0"/>
              </a:spcAft>
              <a:buClr>
                <a:schemeClr val="bg1"/>
              </a:buClr>
              <a:buFont typeface="Wingdings" panose="05000000000000000000" pitchFamily="2" charset="2"/>
            </a:lvl6pPr>
            <a:lvl7pPr marL="2971800" indent="-228600" algn="ctr" eaLnBrk="0" fontAlgn="base" hangingPunct="0">
              <a:spcBef>
                <a:spcPct val="20000"/>
              </a:spcBef>
              <a:spcAft>
                <a:spcPct val="0"/>
              </a:spcAft>
              <a:buClr>
                <a:schemeClr val="bg1"/>
              </a:buClr>
              <a:buFont typeface="Wingdings" panose="05000000000000000000" pitchFamily="2" charset="2"/>
            </a:lvl7pPr>
            <a:lvl8pPr marL="3429000" indent="-228600" algn="ctr" eaLnBrk="0" fontAlgn="base" hangingPunct="0">
              <a:spcBef>
                <a:spcPct val="20000"/>
              </a:spcBef>
              <a:spcAft>
                <a:spcPct val="0"/>
              </a:spcAft>
              <a:buClr>
                <a:schemeClr val="bg1"/>
              </a:buClr>
              <a:buFont typeface="Wingdings" panose="05000000000000000000" pitchFamily="2" charset="2"/>
            </a:lvl8pPr>
            <a:lvl9pPr marL="3886200" indent="-228600" algn="ctr" eaLnBrk="0" fontAlgn="base" hangingPunct="0">
              <a:spcBef>
                <a:spcPct val="20000"/>
              </a:spcBef>
              <a:spcAft>
                <a:spcPct val="0"/>
              </a:spcAft>
              <a:buClr>
                <a:schemeClr val="bg1"/>
              </a:buClr>
              <a:buFont typeface="Wingdings" panose="05000000000000000000" pitchFamily="2" charset="2"/>
            </a:lvl9pPr>
          </a:lstStyle>
          <a:p>
            <a:pPr marL="0" indent="0" algn="ctr">
              <a:buNone/>
            </a:pPr>
            <a:r>
              <a:rPr lang="en-US" dirty="0">
                <a:solidFill>
                  <a:schemeClr val="tx1"/>
                </a:solidFill>
                <a:latin typeface="Calibri" panose="020F0502020204030204" pitchFamily="34" charset="0"/>
              </a:rPr>
              <a:t>Enhancing the desired effects</a:t>
            </a:r>
          </a:p>
          <a:p>
            <a:pPr marL="0" indent="0" algn="ctr">
              <a:buNone/>
            </a:pPr>
            <a:r>
              <a:rPr lang="en-US" dirty="0">
                <a:solidFill>
                  <a:schemeClr val="tx1"/>
                </a:solidFill>
                <a:latin typeface="Calibri" panose="020F0502020204030204" pitchFamily="34" charset="0"/>
              </a:rPr>
              <a:t>Reduce adverse effects</a:t>
            </a:r>
            <a:endParaRPr lang="es-ES" dirty="0">
              <a:solidFill>
                <a:schemeClr val="tx1"/>
              </a:solidFill>
              <a:latin typeface="Calibri" panose="020F0502020204030204" pitchFamily="34" charset="0"/>
            </a:endParaRPr>
          </a:p>
        </p:txBody>
      </p:sp>
    </p:spTree>
    <p:extLst>
      <p:ext uri="{BB962C8B-B14F-4D97-AF65-F5344CB8AC3E}">
        <p14:creationId xmlns:p14="http://schemas.microsoft.com/office/powerpoint/2010/main" val="3677639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2" name="1 CuadroTexto"/>
          <p:cNvSpPr txBox="1"/>
          <p:nvPr/>
        </p:nvSpPr>
        <p:spPr>
          <a:xfrm>
            <a:off x="2067489" y="1925538"/>
            <a:ext cx="7561262" cy="3231654"/>
          </a:xfrm>
          <a:prstGeom prst="rect">
            <a:avLst/>
          </a:prstGeom>
          <a:noFill/>
        </p:spPr>
        <p:txBody>
          <a:bodyPr>
            <a:spAutoFit/>
          </a:bodyPr>
          <a:lstStyle/>
          <a:p>
            <a:pPr marL="538163" indent="-538163">
              <a:lnSpc>
                <a:spcPct val="150000"/>
              </a:lnSpc>
              <a:buFontTx/>
              <a:buBlip>
                <a:blip r:embed="rId2"/>
              </a:buBlip>
              <a:defRPr/>
            </a:pPr>
            <a:r>
              <a:rPr lang="en-US" sz="2400" dirty="0">
                <a:latin typeface="+mj-lt"/>
                <a:cs typeface="+mn-cs"/>
              </a:rPr>
              <a:t>Extensive sampling</a:t>
            </a:r>
          </a:p>
          <a:p>
            <a:pPr marL="995363" lvl="1" indent="-538163">
              <a:buFont typeface="Arial" pitchFamily="34" charset="0"/>
              <a:buChar char="•"/>
              <a:defRPr/>
            </a:pPr>
            <a:r>
              <a:rPr lang="en-US" sz="2400" dirty="0">
                <a:solidFill>
                  <a:prstClr val="black"/>
                </a:solidFill>
                <a:latin typeface="Franklin Gothic Book"/>
                <a:cs typeface="+mn-cs"/>
              </a:rPr>
              <a:t>«Dense data» and traditional two step approach</a:t>
            </a:r>
            <a:endParaRPr lang="en-US" sz="2400" dirty="0">
              <a:latin typeface="+mj-lt"/>
              <a:cs typeface="+mn-cs"/>
            </a:endParaRPr>
          </a:p>
          <a:p>
            <a:pPr marL="538163" indent="-538163">
              <a:lnSpc>
                <a:spcPct val="150000"/>
              </a:lnSpc>
              <a:buFontTx/>
              <a:buBlip>
                <a:blip r:embed="rId2"/>
              </a:buBlip>
              <a:defRPr/>
            </a:pPr>
            <a:r>
              <a:rPr lang="en-US" sz="2400" dirty="0">
                <a:solidFill>
                  <a:prstClr val="black"/>
                </a:solidFill>
                <a:latin typeface="Franklin Gothic Book"/>
                <a:cs typeface="+mn-cs"/>
              </a:rPr>
              <a:t>Sparse data </a:t>
            </a:r>
          </a:p>
          <a:p>
            <a:pPr marL="995363" lvl="1" indent="-538163">
              <a:buFont typeface="Arial" pitchFamily="34" charset="0"/>
              <a:buChar char="•"/>
              <a:defRPr/>
            </a:pPr>
            <a:r>
              <a:rPr lang="en-US" sz="2400" dirty="0">
                <a:latin typeface="+mj-lt"/>
                <a:cs typeface="+mn-cs"/>
              </a:rPr>
              <a:t>Reduced number of subject </a:t>
            </a:r>
          </a:p>
          <a:p>
            <a:pPr marL="995363" lvl="1" indent="-538163">
              <a:buFont typeface="Arial" pitchFamily="34" charset="0"/>
              <a:buChar char="•"/>
              <a:defRPr/>
            </a:pPr>
            <a:r>
              <a:rPr lang="en-US" sz="2400" dirty="0">
                <a:latin typeface="+mj-lt"/>
                <a:cs typeface="+mn-cs"/>
              </a:rPr>
              <a:t>Reduced number of samples</a:t>
            </a:r>
          </a:p>
          <a:p>
            <a:pPr>
              <a:lnSpc>
                <a:spcPct val="150000"/>
              </a:lnSpc>
              <a:defRPr/>
            </a:pPr>
            <a:endParaRPr lang="en-US" sz="2400" dirty="0">
              <a:latin typeface="+mj-lt"/>
              <a:ea typeface="Verdana" pitchFamily="34" charset="0"/>
              <a:cs typeface="Verdana" pitchFamily="34" charset="0"/>
            </a:endParaRPr>
          </a:p>
          <a:p>
            <a:pPr algn="ctr">
              <a:defRPr/>
            </a:pPr>
            <a:r>
              <a:rPr lang="en-US" sz="2400" dirty="0">
                <a:latin typeface="+mj-lt"/>
                <a:ea typeface="Verdana" pitchFamily="34" charset="0"/>
                <a:cs typeface="Verdana" pitchFamily="34" charset="0"/>
              </a:rPr>
              <a:t>Data analysis depend on experimental design</a:t>
            </a:r>
          </a:p>
        </p:txBody>
      </p:sp>
      <p:sp>
        <p:nvSpPr>
          <p:cNvPr id="3" name="2 CuadroTexto"/>
          <p:cNvSpPr txBox="1"/>
          <p:nvPr/>
        </p:nvSpPr>
        <p:spPr>
          <a:xfrm>
            <a:off x="2605" y="224569"/>
            <a:ext cx="12189395"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Sampling and analysis strategies in pharmacokinetic</a:t>
            </a:r>
          </a:p>
        </p:txBody>
      </p:sp>
    </p:spTree>
    <p:extLst>
      <p:ext uri="{BB962C8B-B14F-4D97-AF65-F5344CB8AC3E}">
        <p14:creationId xmlns:p14="http://schemas.microsoft.com/office/powerpoint/2010/main" val="3703016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2" name="2 Rectángulo"/>
          <p:cNvSpPr/>
          <p:nvPr/>
        </p:nvSpPr>
        <p:spPr>
          <a:xfrm>
            <a:off x="1848222" y="1196752"/>
            <a:ext cx="7813675" cy="2308324"/>
          </a:xfrm>
          <a:prstGeom prst="rect">
            <a:avLst/>
          </a:prstGeom>
        </p:spPr>
        <p:txBody>
          <a:bodyPr>
            <a:spAutoFit/>
          </a:bodyPr>
          <a:lstStyle/>
          <a:p>
            <a:pPr marL="538163" indent="-538163">
              <a:lnSpc>
                <a:spcPct val="150000"/>
              </a:lnSpc>
              <a:buFontTx/>
              <a:buBlip>
                <a:blip r:embed="rId2"/>
              </a:buBlip>
              <a:defRPr/>
            </a:pPr>
            <a:r>
              <a:rPr lang="en-US" sz="2400" dirty="0">
                <a:cs typeface="+mn-cs"/>
              </a:rPr>
              <a:t>Snapshot PK &amp; Fast PK</a:t>
            </a:r>
          </a:p>
          <a:p>
            <a:pPr marL="800100" lvl="1" indent="-342900">
              <a:lnSpc>
                <a:spcPct val="150000"/>
              </a:lnSpc>
              <a:buFont typeface="Arial" pitchFamily="34" charset="0"/>
              <a:buChar char="•"/>
              <a:defRPr/>
            </a:pPr>
            <a:r>
              <a:rPr lang="en-US" sz="2400" dirty="0">
                <a:cs typeface="+mn-cs"/>
              </a:rPr>
              <a:t>Non clinical PK</a:t>
            </a:r>
          </a:p>
          <a:p>
            <a:pPr marL="800100" lvl="1" indent="-342900">
              <a:lnSpc>
                <a:spcPct val="150000"/>
              </a:lnSpc>
              <a:buFont typeface="Arial" pitchFamily="34" charset="0"/>
              <a:buChar char="•"/>
              <a:defRPr/>
            </a:pPr>
            <a:r>
              <a:rPr lang="en-US" sz="2400" dirty="0">
                <a:cs typeface="+mn-cs"/>
              </a:rPr>
              <a:t>Very reduced number of animals</a:t>
            </a:r>
          </a:p>
          <a:p>
            <a:pPr marL="800100" lvl="1" indent="-342900">
              <a:lnSpc>
                <a:spcPct val="150000"/>
              </a:lnSpc>
              <a:buFont typeface="Arial" pitchFamily="34" charset="0"/>
              <a:buChar char="•"/>
              <a:defRPr/>
            </a:pPr>
            <a:r>
              <a:rPr lang="en-US" sz="2400" dirty="0">
                <a:cs typeface="+mn-cs"/>
              </a:rPr>
              <a:t>Very useful in screening of potential drugs</a:t>
            </a:r>
          </a:p>
        </p:txBody>
      </p:sp>
      <p:sp>
        <p:nvSpPr>
          <p:cNvPr id="3" name="Rectángulo 3"/>
          <p:cNvSpPr/>
          <p:nvPr/>
        </p:nvSpPr>
        <p:spPr>
          <a:xfrm>
            <a:off x="5040908" y="6093296"/>
            <a:ext cx="6805191" cy="553998"/>
          </a:xfrm>
          <a:prstGeom prst="rect">
            <a:avLst/>
          </a:prstGeom>
        </p:spPr>
        <p:txBody>
          <a:bodyPr wrap="square">
            <a:spAutoFit/>
          </a:bodyPr>
          <a:lstStyle/>
          <a:p>
            <a:pPr algn="r">
              <a:lnSpc>
                <a:spcPct val="150000"/>
              </a:lnSpc>
              <a:defRPr/>
            </a:pPr>
            <a:r>
              <a:rPr lang="en-US" sz="1200" dirty="0"/>
              <a:t>Liu B, Chang J, Gordon W P, et al. 2008 Drug Discovery Today  13, 360-367.</a:t>
            </a:r>
          </a:p>
          <a:p>
            <a:pPr algn="r">
              <a:defRPr/>
            </a:pPr>
            <a:r>
              <a:rPr lang="en-US" sz="1200" dirty="0"/>
              <a:t>Reddy J, </a:t>
            </a:r>
            <a:r>
              <a:rPr lang="en-US" sz="1200" dirty="0" err="1"/>
              <a:t>Madishetti</a:t>
            </a:r>
            <a:r>
              <a:rPr lang="en-US" sz="1200" dirty="0"/>
              <a:t> S, </a:t>
            </a:r>
            <a:r>
              <a:rPr lang="en-US" sz="1200" dirty="0" err="1"/>
              <a:t>Vachaspati</a:t>
            </a:r>
            <a:r>
              <a:rPr lang="en-US" sz="1200" dirty="0"/>
              <a:t> P R, 2012 </a:t>
            </a:r>
            <a:r>
              <a:rPr lang="en-US" sz="1200" dirty="0" err="1"/>
              <a:t>Eur</a:t>
            </a:r>
            <a:r>
              <a:rPr lang="en-US" sz="1200" dirty="0"/>
              <a:t> </a:t>
            </a:r>
            <a:r>
              <a:rPr lang="en-US" sz="1200" dirty="0" err="1"/>
              <a:t>Jpharm</a:t>
            </a:r>
            <a:r>
              <a:rPr lang="en-US" sz="1200" dirty="0"/>
              <a:t> </a:t>
            </a:r>
            <a:r>
              <a:rPr lang="en-US" sz="1200" dirty="0" err="1"/>
              <a:t>Sci</a:t>
            </a:r>
            <a:r>
              <a:rPr lang="en-US" sz="1200" dirty="0"/>
              <a:t> 47, 444–450</a:t>
            </a:r>
          </a:p>
        </p:txBody>
      </p:sp>
      <p:sp>
        <p:nvSpPr>
          <p:cNvPr id="4" name="2 CuadroTexto"/>
          <p:cNvSpPr txBox="1"/>
          <p:nvPr/>
        </p:nvSpPr>
        <p:spPr>
          <a:xfrm>
            <a:off x="0" y="233994"/>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Sampling and analysis strategies</a:t>
            </a:r>
          </a:p>
        </p:txBody>
      </p:sp>
      <p:graphicFrame>
        <p:nvGraphicFramePr>
          <p:cNvPr id="5" name="2 Tabla"/>
          <p:cNvGraphicFramePr>
            <a:graphicFrameLocks noGrp="1"/>
          </p:cNvGraphicFramePr>
          <p:nvPr>
            <p:extLst>
              <p:ext uri="{D42A27DB-BD31-4B8C-83A1-F6EECF244321}">
                <p14:modId xmlns:p14="http://schemas.microsoft.com/office/powerpoint/2010/main" val="374996511"/>
              </p:ext>
            </p:extLst>
          </p:nvPr>
        </p:nvGraphicFramePr>
        <p:xfrm>
          <a:off x="2748756" y="3624416"/>
          <a:ext cx="5905149" cy="2468880"/>
        </p:xfrm>
        <a:graphic>
          <a:graphicData uri="http://schemas.openxmlformats.org/drawingml/2006/table">
            <a:tbl>
              <a:tblPr firstRow="1" firstCol="1" bandRow="1">
                <a:tableStyleId>{5C22544A-7EE6-4342-B048-85BDC9FD1C3A}</a:tableStyleId>
              </a:tblPr>
              <a:tblGrid>
                <a:gridCol w="1663085">
                  <a:extLst>
                    <a:ext uri="{9D8B030D-6E8A-4147-A177-3AD203B41FA5}">
                      <a16:colId xmlns:a16="http://schemas.microsoft.com/office/drawing/2014/main" val="20000"/>
                    </a:ext>
                  </a:extLst>
                </a:gridCol>
                <a:gridCol w="530258">
                  <a:extLst>
                    <a:ext uri="{9D8B030D-6E8A-4147-A177-3AD203B41FA5}">
                      <a16:colId xmlns:a16="http://schemas.microsoft.com/office/drawing/2014/main" val="20001"/>
                    </a:ext>
                  </a:extLst>
                </a:gridCol>
                <a:gridCol w="530258">
                  <a:extLst>
                    <a:ext uri="{9D8B030D-6E8A-4147-A177-3AD203B41FA5}">
                      <a16:colId xmlns:a16="http://schemas.microsoft.com/office/drawing/2014/main" val="20002"/>
                    </a:ext>
                  </a:extLst>
                </a:gridCol>
                <a:gridCol w="530258">
                  <a:extLst>
                    <a:ext uri="{9D8B030D-6E8A-4147-A177-3AD203B41FA5}">
                      <a16:colId xmlns:a16="http://schemas.microsoft.com/office/drawing/2014/main" val="20003"/>
                    </a:ext>
                  </a:extLst>
                </a:gridCol>
                <a:gridCol w="530258">
                  <a:extLst>
                    <a:ext uri="{9D8B030D-6E8A-4147-A177-3AD203B41FA5}">
                      <a16:colId xmlns:a16="http://schemas.microsoft.com/office/drawing/2014/main" val="20004"/>
                    </a:ext>
                  </a:extLst>
                </a:gridCol>
                <a:gridCol w="530258">
                  <a:extLst>
                    <a:ext uri="{9D8B030D-6E8A-4147-A177-3AD203B41FA5}">
                      <a16:colId xmlns:a16="http://schemas.microsoft.com/office/drawing/2014/main" val="20005"/>
                    </a:ext>
                  </a:extLst>
                </a:gridCol>
                <a:gridCol w="530258">
                  <a:extLst>
                    <a:ext uri="{9D8B030D-6E8A-4147-A177-3AD203B41FA5}">
                      <a16:colId xmlns:a16="http://schemas.microsoft.com/office/drawing/2014/main" val="20006"/>
                    </a:ext>
                  </a:extLst>
                </a:gridCol>
                <a:gridCol w="530258">
                  <a:extLst>
                    <a:ext uri="{9D8B030D-6E8A-4147-A177-3AD203B41FA5}">
                      <a16:colId xmlns:a16="http://schemas.microsoft.com/office/drawing/2014/main" val="20007"/>
                    </a:ext>
                  </a:extLst>
                </a:gridCol>
                <a:gridCol w="530258">
                  <a:extLst>
                    <a:ext uri="{9D8B030D-6E8A-4147-A177-3AD203B41FA5}">
                      <a16:colId xmlns:a16="http://schemas.microsoft.com/office/drawing/2014/main" val="20008"/>
                    </a:ext>
                  </a:extLst>
                </a:gridCol>
              </a:tblGrid>
              <a:tr h="232026">
                <a:tc>
                  <a:txBody>
                    <a:bodyPr/>
                    <a:lstStyle/>
                    <a:p>
                      <a:pPr algn="ctr">
                        <a:spcAft>
                          <a:spcPts val="0"/>
                        </a:spcAft>
                      </a:pPr>
                      <a:r>
                        <a:rPr lang="en-US" sz="1800" noProof="0" dirty="0">
                          <a:effectLst/>
                        </a:rPr>
                        <a:t>Fast PK</a:t>
                      </a:r>
                      <a:endParaRPr lang="en-US" sz="1800" noProof="0" dirty="0">
                        <a:effectLst/>
                        <a:latin typeface="Times New Roman"/>
                        <a:ea typeface="Calibri"/>
                      </a:endParaRPr>
                    </a:p>
                  </a:txBody>
                  <a:tcPr marL="68585" marR="68585" marT="0" marB="0" anchor="ctr">
                    <a:solidFill>
                      <a:srgbClr val="0070C0"/>
                    </a:solidFill>
                  </a:tcPr>
                </a:tc>
                <a:tc gridSpan="8">
                  <a:txBody>
                    <a:bodyPr/>
                    <a:lstStyle/>
                    <a:p>
                      <a:pPr algn="ctr">
                        <a:spcAft>
                          <a:spcPts val="0"/>
                        </a:spcAft>
                      </a:pPr>
                      <a:r>
                        <a:rPr lang="en-US" sz="1800" noProof="0" dirty="0">
                          <a:effectLst/>
                        </a:rPr>
                        <a:t>Sampling time</a:t>
                      </a:r>
                      <a:endParaRPr lang="en-US" sz="1800" noProof="0" dirty="0">
                        <a:effectLst/>
                        <a:latin typeface="Times New Roman"/>
                        <a:ea typeface="Calibri"/>
                      </a:endParaRPr>
                    </a:p>
                  </a:txBody>
                  <a:tcPr marL="68585" marR="68585" marT="0" marB="0" anchor="ctr">
                    <a:solidFill>
                      <a:srgbClr val="0070C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32026">
                <a:tc>
                  <a:txBody>
                    <a:bodyPr/>
                    <a:lstStyle/>
                    <a:p>
                      <a:pPr algn="ctr">
                        <a:spcAft>
                          <a:spcPts val="0"/>
                        </a:spcAft>
                      </a:pPr>
                      <a:r>
                        <a:rPr lang="en-US" sz="1800" noProof="0" dirty="0">
                          <a:effectLst/>
                        </a:rPr>
                        <a:t>No. Animal</a:t>
                      </a:r>
                      <a:endParaRPr lang="en-US" sz="1800" noProof="0" dirty="0">
                        <a:effectLst/>
                        <a:latin typeface="Times New Roman"/>
                        <a:ea typeface="Calibri"/>
                      </a:endParaRPr>
                    </a:p>
                  </a:txBody>
                  <a:tcPr marL="68585" marR="68585" marT="0" marB="0" anchor="ctr">
                    <a:solidFill>
                      <a:srgbClr val="0070C0"/>
                    </a:solidFill>
                  </a:tcPr>
                </a:tc>
                <a:tc>
                  <a:txBody>
                    <a:bodyPr/>
                    <a:lstStyle/>
                    <a:p>
                      <a:pPr algn="ctr">
                        <a:spcAft>
                          <a:spcPts val="0"/>
                        </a:spcAft>
                      </a:pPr>
                      <a:r>
                        <a:rPr lang="en-US" sz="1800" noProof="0" dirty="0">
                          <a:effectLst/>
                        </a:rPr>
                        <a:t>t1</a:t>
                      </a:r>
                      <a:endParaRPr lang="en-US" sz="1800" noProof="0" dirty="0">
                        <a:effectLst/>
                        <a:latin typeface="Times New Roman"/>
                        <a:ea typeface="Calibri"/>
                      </a:endParaRPr>
                    </a:p>
                  </a:txBody>
                  <a:tcPr marL="68585" marR="68585" marT="0" marB="0" anchor="ctr">
                    <a:solidFill>
                      <a:schemeClr val="bg1">
                        <a:lumMod val="75000"/>
                      </a:schemeClr>
                    </a:solidFill>
                  </a:tcPr>
                </a:tc>
                <a:tc>
                  <a:txBody>
                    <a:bodyPr/>
                    <a:lstStyle/>
                    <a:p>
                      <a:pPr algn="ctr">
                        <a:spcAft>
                          <a:spcPts val="0"/>
                        </a:spcAft>
                      </a:pPr>
                      <a:r>
                        <a:rPr lang="en-US" sz="1800" noProof="0" dirty="0">
                          <a:effectLst/>
                        </a:rPr>
                        <a:t>t2</a:t>
                      </a:r>
                      <a:endParaRPr lang="en-US" sz="1800" noProof="0" dirty="0">
                        <a:effectLst/>
                        <a:latin typeface="Times New Roman"/>
                        <a:ea typeface="Calibri"/>
                      </a:endParaRPr>
                    </a:p>
                  </a:txBody>
                  <a:tcPr marL="68585" marR="68585" marT="0" marB="0" anchor="ctr">
                    <a:solidFill>
                      <a:schemeClr val="bg1">
                        <a:lumMod val="75000"/>
                      </a:schemeClr>
                    </a:solidFill>
                  </a:tcPr>
                </a:tc>
                <a:tc>
                  <a:txBody>
                    <a:bodyPr/>
                    <a:lstStyle/>
                    <a:p>
                      <a:pPr algn="ctr">
                        <a:spcAft>
                          <a:spcPts val="0"/>
                        </a:spcAft>
                      </a:pPr>
                      <a:r>
                        <a:rPr lang="en-US" sz="1800" noProof="0" dirty="0">
                          <a:effectLst/>
                        </a:rPr>
                        <a:t>t3</a:t>
                      </a:r>
                      <a:endParaRPr lang="en-US" sz="1800" noProof="0" dirty="0">
                        <a:effectLst/>
                        <a:latin typeface="Times New Roman"/>
                        <a:ea typeface="Calibri"/>
                      </a:endParaRPr>
                    </a:p>
                  </a:txBody>
                  <a:tcPr marL="68585" marR="68585" marT="0" marB="0" anchor="ctr">
                    <a:solidFill>
                      <a:schemeClr val="bg1">
                        <a:lumMod val="75000"/>
                      </a:schemeClr>
                    </a:solidFill>
                  </a:tcPr>
                </a:tc>
                <a:tc>
                  <a:txBody>
                    <a:bodyPr/>
                    <a:lstStyle/>
                    <a:p>
                      <a:pPr algn="ctr">
                        <a:spcAft>
                          <a:spcPts val="0"/>
                        </a:spcAft>
                      </a:pPr>
                      <a:r>
                        <a:rPr lang="en-US" sz="1800" noProof="0" dirty="0">
                          <a:effectLst/>
                        </a:rPr>
                        <a:t>t4</a:t>
                      </a:r>
                      <a:endParaRPr lang="en-US" sz="1800" noProof="0" dirty="0">
                        <a:effectLst/>
                        <a:latin typeface="Times New Roman"/>
                        <a:ea typeface="Calibri"/>
                      </a:endParaRPr>
                    </a:p>
                  </a:txBody>
                  <a:tcPr marL="68585" marR="68585" marT="0" marB="0" anchor="ctr">
                    <a:solidFill>
                      <a:schemeClr val="bg1">
                        <a:lumMod val="75000"/>
                      </a:schemeClr>
                    </a:solidFill>
                  </a:tcPr>
                </a:tc>
                <a:tc>
                  <a:txBody>
                    <a:bodyPr/>
                    <a:lstStyle/>
                    <a:p>
                      <a:pPr algn="ctr">
                        <a:spcAft>
                          <a:spcPts val="0"/>
                        </a:spcAft>
                      </a:pPr>
                      <a:r>
                        <a:rPr lang="en-US" sz="1800" noProof="0" dirty="0">
                          <a:effectLst/>
                        </a:rPr>
                        <a:t>t5</a:t>
                      </a:r>
                      <a:endParaRPr lang="en-US" sz="1800" noProof="0" dirty="0">
                        <a:effectLst/>
                        <a:latin typeface="Times New Roman"/>
                        <a:ea typeface="Calibri"/>
                      </a:endParaRPr>
                    </a:p>
                  </a:txBody>
                  <a:tcPr marL="68585" marR="68585" marT="0" marB="0" anchor="ctr">
                    <a:solidFill>
                      <a:schemeClr val="bg1">
                        <a:lumMod val="75000"/>
                      </a:schemeClr>
                    </a:solidFill>
                  </a:tcPr>
                </a:tc>
                <a:tc>
                  <a:txBody>
                    <a:bodyPr/>
                    <a:lstStyle/>
                    <a:p>
                      <a:pPr algn="ctr">
                        <a:spcAft>
                          <a:spcPts val="0"/>
                        </a:spcAft>
                      </a:pPr>
                      <a:r>
                        <a:rPr lang="en-US" sz="1800" noProof="0" dirty="0">
                          <a:effectLst/>
                        </a:rPr>
                        <a:t>t6</a:t>
                      </a:r>
                      <a:endParaRPr lang="en-US" sz="1800" noProof="0" dirty="0">
                        <a:effectLst/>
                        <a:latin typeface="Times New Roman"/>
                        <a:ea typeface="Calibri"/>
                      </a:endParaRPr>
                    </a:p>
                  </a:txBody>
                  <a:tcPr marL="68585" marR="68585" marT="0" marB="0" anchor="ctr">
                    <a:solidFill>
                      <a:schemeClr val="bg1">
                        <a:lumMod val="75000"/>
                      </a:schemeClr>
                    </a:solidFill>
                  </a:tcPr>
                </a:tc>
                <a:tc>
                  <a:txBody>
                    <a:bodyPr/>
                    <a:lstStyle/>
                    <a:p>
                      <a:pPr algn="ctr">
                        <a:spcAft>
                          <a:spcPts val="0"/>
                        </a:spcAft>
                      </a:pPr>
                      <a:r>
                        <a:rPr lang="en-US" sz="1800" noProof="0" dirty="0">
                          <a:effectLst/>
                        </a:rPr>
                        <a:t>t7</a:t>
                      </a:r>
                      <a:endParaRPr lang="en-US" sz="1800" noProof="0" dirty="0">
                        <a:effectLst/>
                        <a:latin typeface="Times New Roman"/>
                        <a:ea typeface="Calibri"/>
                      </a:endParaRPr>
                    </a:p>
                  </a:txBody>
                  <a:tcPr marL="68585" marR="68585" marT="0" marB="0" anchor="ctr">
                    <a:solidFill>
                      <a:schemeClr val="bg1">
                        <a:lumMod val="75000"/>
                      </a:schemeClr>
                    </a:solidFill>
                  </a:tcPr>
                </a:tc>
                <a:tc>
                  <a:txBody>
                    <a:bodyPr/>
                    <a:lstStyle/>
                    <a:p>
                      <a:pPr algn="ctr">
                        <a:spcAft>
                          <a:spcPts val="0"/>
                        </a:spcAft>
                      </a:pPr>
                      <a:r>
                        <a:rPr lang="en-US" sz="1800" noProof="0" dirty="0">
                          <a:effectLst/>
                        </a:rPr>
                        <a:t>t8</a:t>
                      </a:r>
                      <a:endParaRPr lang="en-US" sz="1800" noProof="0" dirty="0">
                        <a:effectLst/>
                        <a:latin typeface="Times New Roman"/>
                        <a:ea typeface="Calibri"/>
                      </a:endParaRPr>
                    </a:p>
                  </a:txBody>
                  <a:tcPr marL="68585" marR="68585" marT="0" marB="0" anchor="ctr">
                    <a:solidFill>
                      <a:schemeClr val="bg1">
                        <a:lumMod val="75000"/>
                      </a:schemeClr>
                    </a:solidFill>
                  </a:tcPr>
                </a:tc>
                <a:extLst>
                  <a:ext uri="{0D108BD9-81ED-4DB2-BD59-A6C34878D82A}">
                    <a16:rowId xmlns:a16="http://schemas.microsoft.com/office/drawing/2014/main" val="10001"/>
                  </a:ext>
                </a:extLst>
              </a:tr>
              <a:tr h="232026">
                <a:tc>
                  <a:txBody>
                    <a:bodyPr/>
                    <a:lstStyle/>
                    <a:p>
                      <a:pPr algn="ctr">
                        <a:spcAft>
                          <a:spcPts val="0"/>
                        </a:spcAft>
                      </a:pPr>
                      <a:r>
                        <a:rPr lang="en-US" sz="1800" noProof="0" dirty="0">
                          <a:effectLst/>
                        </a:rPr>
                        <a:t>1</a:t>
                      </a:r>
                      <a:endParaRPr lang="en-US" sz="1800" noProof="0" dirty="0">
                        <a:effectLst/>
                        <a:latin typeface="Times New Roman"/>
                        <a:ea typeface="Calibri"/>
                      </a:endParaRPr>
                    </a:p>
                  </a:txBody>
                  <a:tcPr marL="68585" marR="68585" marT="0" marB="0" anchor="ctr">
                    <a:solidFill>
                      <a:srgbClr val="0070C0"/>
                    </a:solidFill>
                  </a:tcPr>
                </a:tc>
                <a:tc>
                  <a:txBody>
                    <a:bodyPr/>
                    <a:lstStyle/>
                    <a:p>
                      <a:pPr algn="ctr">
                        <a:spcAft>
                          <a:spcPts val="0"/>
                        </a:spcAft>
                      </a:pPr>
                      <a:r>
                        <a:rPr lang="en-US" sz="1800" noProof="0" dirty="0">
                          <a:effectLst/>
                        </a:rPr>
                        <a:t>●</a:t>
                      </a:r>
                      <a:endParaRPr lang="en-US" sz="1800" noProof="0" dirty="0">
                        <a:effectLst/>
                        <a:latin typeface="Times New Roman"/>
                        <a:ea typeface="Calibri"/>
                      </a:endParaRPr>
                    </a:p>
                  </a:txBody>
                  <a:tcPr marL="68585" marR="68585" marT="0" marB="0" anchor="ctr">
                    <a:solidFill>
                      <a:schemeClr val="bg1">
                        <a:lumMod val="85000"/>
                      </a:schemeClr>
                    </a:solidFill>
                  </a:tcPr>
                </a:tc>
                <a:tc>
                  <a:txBody>
                    <a:bodyPr/>
                    <a:lstStyle/>
                    <a:p>
                      <a:pPr algn="just"/>
                      <a:endParaRPr lang="en-US" sz="1800" noProof="0" dirty="0">
                        <a:effectLst/>
                        <a:latin typeface="Times New Roman"/>
                      </a:endParaRPr>
                    </a:p>
                  </a:txBody>
                  <a:tcPr marL="68585" marR="68585" marT="0" marB="0" anchor="ctr">
                    <a:solidFill>
                      <a:schemeClr val="bg1">
                        <a:lumMod val="85000"/>
                      </a:schemeClr>
                    </a:solidFill>
                  </a:tcPr>
                </a:tc>
                <a:tc>
                  <a:txBody>
                    <a:bodyPr/>
                    <a:lstStyle/>
                    <a:p>
                      <a:pPr algn="ctr">
                        <a:spcAft>
                          <a:spcPts val="0"/>
                        </a:spcAft>
                      </a:pPr>
                      <a:r>
                        <a:rPr lang="en-US" sz="1800" noProof="0" dirty="0">
                          <a:effectLst/>
                        </a:rPr>
                        <a:t>●</a:t>
                      </a:r>
                      <a:endParaRPr lang="en-US" sz="1800" noProof="0" dirty="0">
                        <a:effectLst/>
                        <a:latin typeface="Times New Roman"/>
                        <a:ea typeface="Calibri"/>
                      </a:endParaRPr>
                    </a:p>
                  </a:txBody>
                  <a:tcPr marL="68585" marR="68585" marT="0" marB="0" anchor="ctr">
                    <a:solidFill>
                      <a:schemeClr val="bg1">
                        <a:lumMod val="85000"/>
                      </a:schemeClr>
                    </a:solidFill>
                  </a:tcPr>
                </a:tc>
                <a:tc>
                  <a:txBody>
                    <a:bodyPr/>
                    <a:lstStyle/>
                    <a:p>
                      <a:pPr algn="just"/>
                      <a:endParaRPr lang="en-US" sz="1800" noProof="0" dirty="0">
                        <a:effectLst/>
                        <a:latin typeface="Times New Roman"/>
                      </a:endParaRPr>
                    </a:p>
                  </a:txBody>
                  <a:tcPr marL="68585" marR="68585" marT="0" marB="0" anchor="ctr">
                    <a:solidFill>
                      <a:schemeClr val="bg1">
                        <a:lumMod val="85000"/>
                      </a:schemeClr>
                    </a:solidFill>
                  </a:tcPr>
                </a:tc>
                <a:tc>
                  <a:txBody>
                    <a:bodyPr/>
                    <a:lstStyle/>
                    <a:p>
                      <a:pPr algn="ctr">
                        <a:spcAft>
                          <a:spcPts val="0"/>
                        </a:spcAft>
                      </a:pPr>
                      <a:r>
                        <a:rPr lang="en-US" sz="1800" noProof="0" dirty="0">
                          <a:effectLst/>
                        </a:rPr>
                        <a:t>●</a:t>
                      </a:r>
                      <a:endParaRPr lang="en-US" sz="1800" noProof="0" dirty="0">
                        <a:effectLst/>
                        <a:latin typeface="Times New Roman"/>
                        <a:ea typeface="Calibri"/>
                      </a:endParaRPr>
                    </a:p>
                  </a:txBody>
                  <a:tcPr marL="68585" marR="68585" marT="0" marB="0" anchor="ctr">
                    <a:solidFill>
                      <a:schemeClr val="bg1">
                        <a:lumMod val="85000"/>
                      </a:schemeClr>
                    </a:solidFill>
                  </a:tcPr>
                </a:tc>
                <a:tc>
                  <a:txBody>
                    <a:bodyPr/>
                    <a:lstStyle/>
                    <a:p>
                      <a:pPr algn="just"/>
                      <a:endParaRPr lang="en-US" sz="1800" noProof="0" dirty="0">
                        <a:effectLst/>
                        <a:latin typeface="Times New Roman"/>
                      </a:endParaRPr>
                    </a:p>
                  </a:txBody>
                  <a:tcPr marL="68585" marR="68585" marT="0" marB="0" anchor="ctr">
                    <a:solidFill>
                      <a:schemeClr val="bg1">
                        <a:lumMod val="85000"/>
                      </a:schemeClr>
                    </a:solidFill>
                  </a:tcPr>
                </a:tc>
                <a:tc>
                  <a:txBody>
                    <a:bodyPr/>
                    <a:lstStyle/>
                    <a:p>
                      <a:pPr algn="ctr">
                        <a:spcAft>
                          <a:spcPts val="0"/>
                        </a:spcAft>
                      </a:pPr>
                      <a:r>
                        <a:rPr lang="en-US" sz="1800" noProof="0" dirty="0">
                          <a:effectLst/>
                        </a:rPr>
                        <a:t>●</a:t>
                      </a:r>
                      <a:endParaRPr lang="en-US" sz="1800" noProof="0" dirty="0">
                        <a:effectLst/>
                        <a:latin typeface="Times New Roman"/>
                        <a:ea typeface="Calibri"/>
                      </a:endParaRPr>
                    </a:p>
                  </a:txBody>
                  <a:tcPr marL="68585" marR="68585" marT="0" marB="0" anchor="ctr">
                    <a:solidFill>
                      <a:schemeClr val="bg1">
                        <a:lumMod val="85000"/>
                      </a:schemeClr>
                    </a:solidFill>
                  </a:tcPr>
                </a:tc>
                <a:tc>
                  <a:txBody>
                    <a:bodyPr/>
                    <a:lstStyle/>
                    <a:p>
                      <a:pPr algn="just"/>
                      <a:endParaRPr lang="en-US" sz="1800" noProof="0" dirty="0">
                        <a:effectLst/>
                        <a:latin typeface="Times New Roman"/>
                      </a:endParaRPr>
                    </a:p>
                  </a:txBody>
                  <a:tcPr marL="68585" marR="68585" marT="0" marB="0" anchor="ctr">
                    <a:solidFill>
                      <a:schemeClr val="bg1">
                        <a:lumMod val="85000"/>
                      </a:schemeClr>
                    </a:solidFill>
                  </a:tcPr>
                </a:tc>
                <a:extLst>
                  <a:ext uri="{0D108BD9-81ED-4DB2-BD59-A6C34878D82A}">
                    <a16:rowId xmlns:a16="http://schemas.microsoft.com/office/drawing/2014/main" val="10002"/>
                  </a:ext>
                </a:extLst>
              </a:tr>
              <a:tr h="232026">
                <a:tc>
                  <a:txBody>
                    <a:bodyPr/>
                    <a:lstStyle/>
                    <a:p>
                      <a:pPr algn="ctr">
                        <a:spcAft>
                          <a:spcPts val="0"/>
                        </a:spcAft>
                      </a:pPr>
                      <a:r>
                        <a:rPr lang="en-US" sz="1800" noProof="0" dirty="0">
                          <a:effectLst/>
                        </a:rPr>
                        <a:t>2</a:t>
                      </a:r>
                      <a:endParaRPr lang="en-US" sz="1800" noProof="0" dirty="0">
                        <a:effectLst/>
                        <a:latin typeface="Times New Roman"/>
                        <a:ea typeface="Calibri"/>
                      </a:endParaRPr>
                    </a:p>
                  </a:txBody>
                  <a:tcPr marL="68585" marR="68585" marT="0" marB="0" anchor="ctr">
                    <a:solidFill>
                      <a:srgbClr val="0070C0"/>
                    </a:solidFill>
                  </a:tcPr>
                </a:tc>
                <a:tc>
                  <a:txBody>
                    <a:bodyPr/>
                    <a:lstStyle/>
                    <a:p>
                      <a:pPr algn="just"/>
                      <a:endParaRPr lang="en-US" sz="1800" noProof="0" dirty="0">
                        <a:effectLst/>
                        <a:latin typeface="Times New Roman"/>
                      </a:endParaRPr>
                    </a:p>
                  </a:txBody>
                  <a:tcPr marL="68585" marR="68585" marT="0" marB="0" anchor="ctr">
                    <a:solidFill>
                      <a:schemeClr val="bg1">
                        <a:lumMod val="85000"/>
                      </a:schemeClr>
                    </a:solidFill>
                  </a:tcPr>
                </a:tc>
                <a:tc>
                  <a:txBody>
                    <a:bodyPr/>
                    <a:lstStyle/>
                    <a:p>
                      <a:pPr algn="ctr">
                        <a:spcAft>
                          <a:spcPts val="0"/>
                        </a:spcAft>
                      </a:pPr>
                      <a:r>
                        <a:rPr lang="en-US" sz="1800" noProof="0" dirty="0">
                          <a:effectLst/>
                        </a:rPr>
                        <a:t>●</a:t>
                      </a:r>
                      <a:endParaRPr lang="en-US" sz="1800" noProof="0" dirty="0">
                        <a:effectLst/>
                        <a:latin typeface="Times New Roman"/>
                        <a:ea typeface="Calibri"/>
                      </a:endParaRPr>
                    </a:p>
                  </a:txBody>
                  <a:tcPr marL="68585" marR="68585" marT="0" marB="0" anchor="ctr">
                    <a:solidFill>
                      <a:schemeClr val="bg1">
                        <a:lumMod val="85000"/>
                      </a:schemeClr>
                    </a:solidFill>
                  </a:tcPr>
                </a:tc>
                <a:tc>
                  <a:txBody>
                    <a:bodyPr/>
                    <a:lstStyle/>
                    <a:p>
                      <a:pPr algn="just"/>
                      <a:endParaRPr lang="en-US" sz="1800" noProof="0" dirty="0">
                        <a:effectLst/>
                        <a:latin typeface="Times New Roman"/>
                      </a:endParaRPr>
                    </a:p>
                  </a:txBody>
                  <a:tcPr marL="68585" marR="68585" marT="0" marB="0" anchor="ctr">
                    <a:solidFill>
                      <a:schemeClr val="bg1">
                        <a:lumMod val="85000"/>
                      </a:schemeClr>
                    </a:solidFill>
                  </a:tcPr>
                </a:tc>
                <a:tc>
                  <a:txBody>
                    <a:bodyPr/>
                    <a:lstStyle/>
                    <a:p>
                      <a:pPr algn="ctr">
                        <a:spcAft>
                          <a:spcPts val="0"/>
                        </a:spcAft>
                      </a:pPr>
                      <a:r>
                        <a:rPr lang="en-US" sz="1800" noProof="0" dirty="0">
                          <a:effectLst/>
                        </a:rPr>
                        <a:t>●</a:t>
                      </a:r>
                      <a:endParaRPr lang="en-US" sz="1800" noProof="0" dirty="0">
                        <a:effectLst/>
                        <a:latin typeface="Times New Roman"/>
                        <a:ea typeface="Calibri"/>
                      </a:endParaRPr>
                    </a:p>
                  </a:txBody>
                  <a:tcPr marL="68585" marR="68585" marT="0" marB="0" anchor="ctr">
                    <a:solidFill>
                      <a:schemeClr val="bg1">
                        <a:lumMod val="85000"/>
                      </a:schemeClr>
                    </a:solidFill>
                  </a:tcPr>
                </a:tc>
                <a:tc>
                  <a:txBody>
                    <a:bodyPr/>
                    <a:lstStyle/>
                    <a:p>
                      <a:pPr algn="just"/>
                      <a:endParaRPr lang="en-US" sz="1800" noProof="0" dirty="0">
                        <a:effectLst/>
                        <a:latin typeface="Times New Roman"/>
                      </a:endParaRPr>
                    </a:p>
                  </a:txBody>
                  <a:tcPr marL="68585" marR="68585" marT="0" marB="0" anchor="ctr">
                    <a:solidFill>
                      <a:schemeClr val="bg1">
                        <a:lumMod val="85000"/>
                      </a:schemeClr>
                    </a:solidFill>
                  </a:tcPr>
                </a:tc>
                <a:tc>
                  <a:txBody>
                    <a:bodyPr/>
                    <a:lstStyle/>
                    <a:p>
                      <a:pPr algn="ctr">
                        <a:spcAft>
                          <a:spcPts val="0"/>
                        </a:spcAft>
                      </a:pPr>
                      <a:r>
                        <a:rPr lang="en-US" sz="1800" noProof="0" dirty="0">
                          <a:effectLst/>
                        </a:rPr>
                        <a:t>●</a:t>
                      </a:r>
                      <a:endParaRPr lang="en-US" sz="1800" noProof="0" dirty="0">
                        <a:effectLst/>
                        <a:latin typeface="Times New Roman"/>
                        <a:ea typeface="Calibri"/>
                      </a:endParaRPr>
                    </a:p>
                  </a:txBody>
                  <a:tcPr marL="68585" marR="68585" marT="0" marB="0" anchor="ctr">
                    <a:solidFill>
                      <a:schemeClr val="bg1">
                        <a:lumMod val="85000"/>
                      </a:schemeClr>
                    </a:solidFill>
                  </a:tcPr>
                </a:tc>
                <a:tc>
                  <a:txBody>
                    <a:bodyPr/>
                    <a:lstStyle/>
                    <a:p>
                      <a:pPr algn="just"/>
                      <a:endParaRPr lang="en-US" sz="1800" noProof="0" dirty="0">
                        <a:effectLst/>
                        <a:latin typeface="Times New Roman"/>
                      </a:endParaRPr>
                    </a:p>
                  </a:txBody>
                  <a:tcPr marL="68585" marR="68585" marT="0" marB="0" anchor="ctr">
                    <a:solidFill>
                      <a:schemeClr val="bg1">
                        <a:lumMod val="85000"/>
                      </a:schemeClr>
                    </a:solidFill>
                  </a:tcPr>
                </a:tc>
                <a:tc>
                  <a:txBody>
                    <a:bodyPr/>
                    <a:lstStyle/>
                    <a:p>
                      <a:pPr algn="ctr">
                        <a:spcAft>
                          <a:spcPts val="0"/>
                        </a:spcAft>
                      </a:pPr>
                      <a:r>
                        <a:rPr lang="en-US" sz="1800" noProof="0" dirty="0">
                          <a:effectLst/>
                        </a:rPr>
                        <a:t>●</a:t>
                      </a:r>
                      <a:endParaRPr lang="en-US" sz="1800" noProof="0" dirty="0">
                        <a:effectLst/>
                        <a:latin typeface="Times New Roman"/>
                        <a:ea typeface="Calibri"/>
                      </a:endParaRPr>
                    </a:p>
                  </a:txBody>
                  <a:tcPr marL="68585" marR="68585" marT="0" marB="0" anchor="ctr">
                    <a:solidFill>
                      <a:schemeClr val="bg1">
                        <a:lumMod val="85000"/>
                      </a:schemeClr>
                    </a:solidFill>
                  </a:tcPr>
                </a:tc>
                <a:extLst>
                  <a:ext uri="{0D108BD9-81ED-4DB2-BD59-A6C34878D82A}">
                    <a16:rowId xmlns:a16="http://schemas.microsoft.com/office/drawing/2014/main" val="10003"/>
                  </a:ext>
                </a:extLst>
              </a:tr>
              <a:tr h="232026">
                <a:tc>
                  <a:txBody>
                    <a:bodyPr/>
                    <a:lstStyle/>
                    <a:p>
                      <a:pPr algn="just"/>
                      <a:endParaRPr lang="en-US" sz="1800" noProof="0" dirty="0">
                        <a:effectLst/>
                        <a:latin typeface="Times New Roman"/>
                      </a:endParaRPr>
                    </a:p>
                  </a:txBody>
                  <a:tcPr marL="68585" marR="68585" marT="0" marB="0" anchor="ctr">
                    <a:noFill/>
                  </a:tcPr>
                </a:tc>
                <a:tc>
                  <a:txBody>
                    <a:bodyPr/>
                    <a:lstStyle/>
                    <a:p>
                      <a:pPr algn="just"/>
                      <a:endParaRPr lang="en-US" sz="1800" noProof="0" dirty="0">
                        <a:effectLst/>
                        <a:latin typeface="Times New Roman"/>
                      </a:endParaRPr>
                    </a:p>
                  </a:txBody>
                  <a:tcPr marL="68585" marR="68585" marT="0" marB="0" anchor="ctr">
                    <a:noFill/>
                  </a:tcPr>
                </a:tc>
                <a:tc>
                  <a:txBody>
                    <a:bodyPr/>
                    <a:lstStyle/>
                    <a:p>
                      <a:pPr algn="just"/>
                      <a:endParaRPr lang="en-US" sz="1800" noProof="0" dirty="0">
                        <a:effectLst/>
                        <a:latin typeface="Times New Roman"/>
                      </a:endParaRPr>
                    </a:p>
                  </a:txBody>
                  <a:tcPr marL="68585" marR="68585" marT="0" marB="0" anchor="ctr">
                    <a:noFill/>
                  </a:tcPr>
                </a:tc>
                <a:tc>
                  <a:txBody>
                    <a:bodyPr/>
                    <a:lstStyle/>
                    <a:p>
                      <a:pPr algn="just"/>
                      <a:endParaRPr lang="en-US" sz="1800" noProof="0" dirty="0">
                        <a:effectLst/>
                        <a:latin typeface="Times New Roman"/>
                      </a:endParaRPr>
                    </a:p>
                  </a:txBody>
                  <a:tcPr marL="68585" marR="68585" marT="0" marB="0" anchor="ctr">
                    <a:noFill/>
                  </a:tcPr>
                </a:tc>
                <a:tc>
                  <a:txBody>
                    <a:bodyPr/>
                    <a:lstStyle/>
                    <a:p>
                      <a:pPr algn="just"/>
                      <a:endParaRPr lang="en-US" sz="1800" noProof="0" dirty="0">
                        <a:effectLst/>
                        <a:latin typeface="Times New Roman"/>
                      </a:endParaRPr>
                    </a:p>
                  </a:txBody>
                  <a:tcPr marL="68585" marR="68585" marT="0" marB="0" anchor="ctr">
                    <a:noFill/>
                  </a:tcPr>
                </a:tc>
                <a:tc>
                  <a:txBody>
                    <a:bodyPr/>
                    <a:lstStyle/>
                    <a:p>
                      <a:pPr algn="just"/>
                      <a:endParaRPr lang="en-US" sz="1800" noProof="0" dirty="0">
                        <a:effectLst/>
                        <a:latin typeface="Times New Roman"/>
                      </a:endParaRPr>
                    </a:p>
                  </a:txBody>
                  <a:tcPr marL="68585" marR="68585" marT="0" marB="0" anchor="ctr">
                    <a:noFill/>
                  </a:tcPr>
                </a:tc>
                <a:tc>
                  <a:txBody>
                    <a:bodyPr/>
                    <a:lstStyle/>
                    <a:p>
                      <a:pPr algn="just"/>
                      <a:endParaRPr lang="en-US" sz="1800" noProof="0" dirty="0">
                        <a:effectLst/>
                        <a:latin typeface="Times New Roman"/>
                      </a:endParaRPr>
                    </a:p>
                  </a:txBody>
                  <a:tcPr marL="68585" marR="68585" marT="0" marB="0" anchor="ctr">
                    <a:noFill/>
                  </a:tcPr>
                </a:tc>
                <a:tc>
                  <a:txBody>
                    <a:bodyPr/>
                    <a:lstStyle/>
                    <a:p>
                      <a:pPr algn="just"/>
                      <a:endParaRPr lang="en-US" sz="1800" noProof="0" dirty="0">
                        <a:effectLst/>
                        <a:latin typeface="Times New Roman"/>
                      </a:endParaRPr>
                    </a:p>
                  </a:txBody>
                  <a:tcPr marL="68585" marR="68585" marT="0" marB="0" anchor="ctr">
                    <a:noFill/>
                  </a:tcPr>
                </a:tc>
                <a:tc>
                  <a:txBody>
                    <a:bodyPr/>
                    <a:lstStyle/>
                    <a:p>
                      <a:pPr algn="just"/>
                      <a:endParaRPr lang="en-US" sz="1800" noProof="0" dirty="0">
                        <a:effectLst/>
                        <a:latin typeface="Times New Roman"/>
                      </a:endParaRPr>
                    </a:p>
                  </a:txBody>
                  <a:tcPr marL="68585" marR="68585" marT="0" marB="0" anchor="ctr">
                    <a:noFill/>
                  </a:tcPr>
                </a:tc>
                <a:extLst>
                  <a:ext uri="{0D108BD9-81ED-4DB2-BD59-A6C34878D82A}">
                    <a16:rowId xmlns:a16="http://schemas.microsoft.com/office/drawing/2014/main" val="10004"/>
                  </a:ext>
                </a:extLst>
              </a:tr>
              <a:tr h="232026">
                <a:tc>
                  <a:txBody>
                    <a:bodyPr/>
                    <a:lstStyle/>
                    <a:p>
                      <a:pPr algn="ctr">
                        <a:spcAft>
                          <a:spcPts val="0"/>
                        </a:spcAft>
                      </a:pPr>
                      <a:r>
                        <a:rPr lang="en-US" sz="1800" noProof="0" dirty="0">
                          <a:effectLst/>
                        </a:rPr>
                        <a:t>Snapshot PK</a:t>
                      </a:r>
                      <a:endParaRPr lang="en-US" sz="1800" noProof="0" dirty="0">
                        <a:effectLst/>
                        <a:latin typeface="Times New Roman"/>
                        <a:ea typeface="Calibri"/>
                      </a:endParaRPr>
                    </a:p>
                  </a:txBody>
                  <a:tcPr marL="68585" marR="68585" marT="0" marB="0" anchor="ctr">
                    <a:solidFill>
                      <a:srgbClr val="0070C0"/>
                    </a:solidFill>
                  </a:tcPr>
                </a:tc>
                <a:tc gridSpan="8">
                  <a:txBody>
                    <a:bodyPr/>
                    <a:lstStyle/>
                    <a:p>
                      <a:pPr algn="ctr">
                        <a:spcAft>
                          <a:spcPts val="0"/>
                        </a:spcAft>
                      </a:pPr>
                      <a:r>
                        <a:rPr lang="en-US" sz="1800" b="1" noProof="0" dirty="0">
                          <a:solidFill>
                            <a:schemeClr val="bg1"/>
                          </a:solidFill>
                          <a:effectLst/>
                          <a:latin typeface="+mn-lt"/>
                          <a:ea typeface="+mn-ea"/>
                        </a:rPr>
                        <a:t>Sampling</a:t>
                      </a:r>
                      <a:r>
                        <a:rPr lang="en-US" sz="1800" b="1" baseline="0" noProof="0" dirty="0">
                          <a:solidFill>
                            <a:schemeClr val="bg1"/>
                          </a:solidFill>
                          <a:effectLst/>
                          <a:latin typeface="+mn-lt"/>
                          <a:ea typeface="+mn-ea"/>
                        </a:rPr>
                        <a:t> time</a:t>
                      </a:r>
                      <a:endParaRPr lang="en-US" sz="1800" b="1" noProof="0" dirty="0">
                        <a:solidFill>
                          <a:schemeClr val="bg1"/>
                        </a:solidFill>
                        <a:effectLst/>
                        <a:latin typeface="Times New Roman"/>
                        <a:ea typeface="Calibri"/>
                      </a:endParaRPr>
                    </a:p>
                  </a:txBody>
                  <a:tcPr marL="68585" marR="68585" marT="0" marB="0" anchor="ctr">
                    <a:solidFill>
                      <a:srgbClr val="0070C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5"/>
                  </a:ext>
                </a:extLst>
              </a:tr>
              <a:tr h="232026">
                <a:tc>
                  <a:txBody>
                    <a:bodyPr/>
                    <a:lstStyle/>
                    <a:p>
                      <a:pPr algn="ctr">
                        <a:spcAft>
                          <a:spcPts val="0"/>
                        </a:spcAft>
                      </a:pPr>
                      <a:r>
                        <a:rPr lang="en-US" sz="1800" noProof="0" dirty="0">
                          <a:effectLst/>
                        </a:rPr>
                        <a:t>No. Animal</a:t>
                      </a:r>
                      <a:endParaRPr lang="en-US" sz="1800" noProof="0" dirty="0">
                        <a:effectLst/>
                        <a:latin typeface="Times New Roman"/>
                        <a:ea typeface="Calibri"/>
                      </a:endParaRPr>
                    </a:p>
                  </a:txBody>
                  <a:tcPr marL="68585" marR="68585" marT="0" marB="0" anchor="ctr">
                    <a:solidFill>
                      <a:srgbClr val="0070C0"/>
                    </a:solidFill>
                  </a:tcPr>
                </a:tc>
                <a:tc>
                  <a:txBody>
                    <a:bodyPr/>
                    <a:lstStyle/>
                    <a:p>
                      <a:pPr algn="ctr">
                        <a:spcAft>
                          <a:spcPts val="0"/>
                        </a:spcAft>
                      </a:pPr>
                      <a:r>
                        <a:rPr lang="en-US" sz="1800" noProof="0" dirty="0">
                          <a:effectLst/>
                        </a:rPr>
                        <a:t>t1</a:t>
                      </a:r>
                      <a:endParaRPr lang="en-US" sz="1800" noProof="0" dirty="0">
                        <a:effectLst/>
                        <a:latin typeface="Times New Roman"/>
                        <a:ea typeface="Calibri"/>
                      </a:endParaRPr>
                    </a:p>
                  </a:txBody>
                  <a:tcPr marL="68585" marR="68585" marT="0" marB="0" anchor="ctr">
                    <a:solidFill>
                      <a:schemeClr val="bg1">
                        <a:lumMod val="75000"/>
                      </a:schemeClr>
                    </a:solidFill>
                  </a:tcPr>
                </a:tc>
                <a:tc>
                  <a:txBody>
                    <a:bodyPr/>
                    <a:lstStyle/>
                    <a:p>
                      <a:pPr algn="just"/>
                      <a:endParaRPr lang="en-US" sz="1800" noProof="0" dirty="0">
                        <a:effectLst/>
                        <a:latin typeface="Times New Roman"/>
                      </a:endParaRPr>
                    </a:p>
                  </a:txBody>
                  <a:tcPr marL="68585" marR="68585" marT="0" marB="0" anchor="ctr">
                    <a:solidFill>
                      <a:schemeClr val="bg1">
                        <a:lumMod val="75000"/>
                      </a:schemeClr>
                    </a:solidFill>
                  </a:tcPr>
                </a:tc>
                <a:tc>
                  <a:txBody>
                    <a:bodyPr/>
                    <a:lstStyle/>
                    <a:p>
                      <a:pPr algn="ctr">
                        <a:spcAft>
                          <a:spcPts val="0"/>
                        </a:spcAft>
                      </a:pPr>
                      <a:r>
                        <a:rPr lang="en-US" sz="1800" noProof="0" dirty="0">
                          <a:effectLst/>
                        </a:rPr>
                        <a:t>t2</a:t>
                      </a:r>
                      <a:endParaRPr lang="en-US" sz="1800" noProof="0" dirty="0">
                        <a:effectLst/>
                        <a:latin typeface="Times New Roman"/>
                        <a:ea typeface="Calibri"/>
                      </a:endParaRPr>
                    </a:p>
                  </a:txBody>
                  <a:tcPr marL="68585" marR="68585" marT="0" marB="0" anchor="ctr">
                    <a:solidFill>
                      <a:schemeClr val="bg1">
                        <a:lumMod val="75000"/>
                      </a:schemeClr>
                    </a:solidFill>
                  </a:tcPr>
                </a:tc>
                <a:tc>
                  <a:txBody>
                    <a:bodyPr/>
                    <a:lstStyle/>
                    <a:p>
                      <a:pPr algn="just"/>
                      <a:endParaRPr lang="en-US" sz="1800" noProof="0" dirty="0">
                        <a:effectLst/>
                        <a:latin typeface="Times New Roman"/>
                      </a:endParaRPr>
                    </a:p>
                  </a:txBody>
                  <a:tcPr marL="68585" marR="68585" marT="0" marB="0" anchor="ctr">
                    <a:solidFill>
                      <a:schemeClr val="bg1">
                        <a:lumMod val="75000"/>
                      </a:schemeClr>
                    </a:solidFill>
                  </a:tcPr>
                </a:tc>
                <a:tc>
                  <a:txBody>
                    <a:bodyPr/>
                    <a:lstStyle/>
                    <a:p>
                      <a:pPr algn="ctr">
                        <a:spcAft>
                          <a:spcPts val="0"/>
                        </a:spcAft>
                      </a:pPr>
                      <a:r>
                        <a:rPr lang="en-US" sz="1800" noProof="0" dirty="0">
                          <a:effectLst/>
                        </a:rPr>
                        <a:t>t3</a:t>
                      </a:r>
                      <a:endParaRPr lang="en-US" sz="1800" noProof="0" dirty="0">
                        <a:effectLst/>
                        <a:latin typeface="Times New Roman"/>
                        <a:ea typeface="Calibri"/>
                      </a:endParaRPr>
                    </a:p>
                  </a:txBody>
                  <a:tcPr marL="68585" marR="68585" marT="0" marB="0" anchor="ctr">
                    <a:solidFill>
                      <a:schemeClr val="bg1">
                        <a:lumMod val="75000"/>
                      </a:schemeClr>
                    </a:solidFill>
                  </a:tcPr>
                </a:tc>
                <a:tc>
                  <a:txBody>
                    <a:bodyPr/>
                    <a:lstStyle/>
                    <a:p>
                      <a:pPr algn="just"/>
                      <a:endParaRPr lang="en-US" sz="1800" noProof="0" dirty="0">
                        <a:effectLst/>
                        <a:latin typeface="Times New Roman"/>
                      </a:endParaRPr>
                    </a:p>
                  </a:txBody>
                  <a:tcPr marL="68585" marR="68585" marT="0" marB="0" anchor="ctr">
                    <a:solidFill>
                      <a:schemeClr val="bg1">
                        <a:lumMod val="75000"/>
                      </a:schemeClr>
                    </a:solidFill>
                  </a:tcPr>
                </a:tc>
                <a:tc>
                  <a:txBody>
                    <a:bodyPr/>
                    <a:lstStyle/>
                    <a:p>
                      <a:pPr algn="ctr">
                        <a:spcAft>
                          <a:spcPts val="0"/>
                        </a:spcAft>
                      </a:pPr>
                      <a:r>
                        <a:rPr lang="en-US" sz="1800" noProof="0" dirty="0">
                          <a:effectLst/>
                        </a:rPr>
                        <a:t>t4</a:t>
                      </a:r>
                      <a:endParaRPr lang="en-US" sz="1800" noProof="0" dirty="0">
                        <a:effectLst/>
                        <a:latin typeface="Times New Roman"/>
                        <a:ea typeface="Calibri"/>
                      </a:endParaRPr>
                    </a:p>
                  </a:txBody>
                  <a:tcPr marL="68585" marR="68585" marT="0" marB="0" anchor="ctr">
                    <a:solidFill>
                      <a:schemeClr val="bg1">
                        <a:lumMod val="75000"/>
                      </a:schemeClr>
                    </a:solidFill>
                  </a:tcPr>
                </a:tc>
                <a:tc>
                  <a:txBody>
                    <a:bodyPr/>
                    <a:lstStyle/>
                    <a:p>
                      <a:pPr algn="just"/>
                      <a:endParaRPr lang="en-US" sz="1800" noProof="0" dirty="0">
                        <a:effectLst/>
                        <a:latin typeface="Times New Roman"/>
                      </a:endParaRPr>
                    </a:p>
                  </a:txBody>
                  <a:tcPr marL="68585" marR="68585" marT="0" marB="0" anchor="ctr">
                    <a:solidFill>
                      <a:schemeClr val="bg1">
                        <a:lumMod val="75000"/>
                      </a:schemeClr>
                    </a:solidFill>
                  </a:tcPr>
                </a:tc>
                <a:extLst>
                  <a:ext uri="{0D108BD9-81ED-4DB2-BD59-A6C34878D82A}">
                    <a16:rowId xmlns:a16="http://schemas.microsoft.com/office/drawing/2014/main" val="10006"/>
                  </a:ext>
                </a:extLst>
              </a:tr>
              <a:tr h="232026">
                <a:tc>
                  <a:txBody>
                    <a:bodyPr/>
                    <a:lstStyle/>
                    <a:p>
                      <a:pPr algn="ctr">
                        <a:spcAft>
                          <a:spcPts val="0"/>
                        </a:spcAft>
                      </a:pPr>
                      <a:r>
                        <a:rPr lang="en-US" sz="1800" noProof="0" dirty="0">
                          <a:effectLst/>
                        </a:rPr>
                        <a:t>1</a:t>
                      </a:r>
                      <a:endParaRPr lang="en-US" sz="1800" noProof="0" dirty="0">
                        <a:effectLst/>
                        <a:latin typeface="Times New Roman"/>
                        <a:ea typeface="Calibri"/>
                      </a:endParaRPr>
                    </a:p>
                  </a:txBody>
                  <a:tcPr marL="68585" marR="68585" marT="0" marB="0" anchor="ctr">
                    <a:solidFill>
                      <a:srgbClr val="0070C0"/>
                    </a:solidFill>
                  </a:tcPr>
                </a:tc>
                <a:tc>
                  <a:txBody>
                    <a:bodyPr/>
                    <a:lstStyle/>
                    <a:p>
                      <a:pPr algn="ctr">
                        <a:spcAft>
                          <a:spcPts val="0"/>
                        </a:spcAft>
                      </a:pPr>
                      <a:r>
                        <a:rPr lang="en-US" sz="1800" noProof="0" dirty="0">
                          <a:effectLst/>
                        </a:rPr>
                        <a:t>●</a:t>
                      </a:r>
                      <a:endParaRPr lang="en-US" sz="1800" noProof="0" dirty="0">
                        <a:effectLst/>
                        <a:latin typeface="Times New Roman"/>
                        <a:ea typeface="Calibri"/>
                      </a:endParaRPr>
                    </a:p>
                  </a:txBody>
                  <a:tcPr marL="68585" marR="68585" marT="0" marB="0" anchor="ctr">
                    <a:solidFill>
                      <a:schemeClr val="bg1">
                        <a:lumMod val="85000"/>
                      </a:schemeClr>
                    </a:solidFill>
                  </a:tcPr>
                </a:tc>
                <a:tc>
                  <a:txBody>
                    <a:bodyPr/>
                    <a:lstStyle/>
                    <a:p>
                      <a:pPr algn="just"/>
                      <a:endParaRPr lang="en-US" sz="1800" noProof="0" dirty="0">
                        <a:effectLst/>
                        <a:latin typeface="Times New Roman"/>
                      </a:endParaRPr>
                    </a:p>
                  </a:txBody>
                  <a:tcPr marL="68585" marR="68585" marT="0" marB="0" anchor="ctr">
                    <a:solidFill>
                      <a:schemeClr val="bg1">
                        <a:lumMod val="85000"/>
                      </a:schemeClr>
                    </a:solidFill>
                  </a:tcPr>
                </a:tc>
                <a:tc>
                  <a:txBody>
                    <a:bodyPr/>
                    <a:lstStyle/>
                    <a:p>
                      <a:pPr algn="ctr">
                        <a:spcAft>
                          <a:spcPts val="0"/>
                        </a:spcAft>
                      </a:pPr>
                      <a:r>
                        <a:rPr lang="en-US" sz="1800" noProof="0" dirty="0">
                          <a:effectLst/>
                        </a:rPr>
                        <a:t>●</a:t>
                      </a:r>
                      <a:endParaRPr lang="en-US" sz="1800" noProof="0" dirty="0">
                        <a:effectLst/>
                        <a:latin typeface="Times New Roman"/>
                        <a:ea typeface="Calibri"/>
                      </a:endParaRPr>
                    </a:p>
                  </a:txBody>
                  <a:tcPr marL="68585" marR="68585" marT="0" marB="0" anchor="ctr">
                    <a:solidFill>
                      <a:schemeClr val="bg1">
                        <a:lumMod val="85000"/>
                      </a:schemeClr>
                    </a:solidFill>
                  </a:tcPr>
                </a:tc>
                <a:tc>
                  <a:txBody>
                    <a:bodyPr/>
                    <a:lstStyle/>
                    <a:p>
                      <a:pPr algn="just"/>
                      <a:endParaRPr lang="en-US" sz="1800" noProof="0" dirty="0">
                        <a:effectLst/>
                        <a:latin typeface="Times New Roman"/>
                      </a:endParaRPr>
                    </a:p>
                  </a:txBody>
                  <a:tcPr marL="68585" marR="68585" marT="0" marB="0" anchor="ctr">
                    <a:solidFill>
                      <a:schemeClr val="bg1">
                        <a:lumMod val="85000"/>
                      </a:schemeClr>
                    </a:solidFill>
                  </a:tcPr>
                </a:tc>
                <a:tc>
                  <a:txBody>
                    <a:bodyPr/>
                    <a:lstStyle/>
                    <a:p>
                      <a:pPr algn="ctr">
                        <a:spcAft>
                          <a:spcPts val="0"/>
                        </a:spcAft>
                      </a:pPr>
                      <a:r>
                        <a:rPr lang="en-US" sz="1800" noProof="0" dirty="0">
                          <a:effectLst/>
                        </a:rPr>
                        <a:t>●</a:t>
                      </a:r>
                      <a:endParaRPr lang="en-US" sz="1800" noProof="0" dirty="0">
                        <a:effectLst/>
                        <a:latin typeface="Times New Roman"/>
                        <a:ea typeface="Calibri"/>
                      </a:endParaRPr>
                    </a:p>
                  </a:txBody>
                  <a:tcPr marL="68585" marR="68585" marT="0" marB="0" anchor="ctr">
                    <a:solidFill>
                      <a:schemeClr val="bg1">
                        <a:lumMod val="85000"/>
                      </a:schemeClr>
                    </a:solidFill>
                  </a:tcPr>
                </a:tc>
                <a:tc>
                  <a:txBody>
                    <a:bodyPr/>
                    <a:lstStyle/>
                    <a:p>
                      <a:pPr algn="just"/>
                      <a:endParaRPr lang="en-US" sz="1800" noProof="0" dirty="0">
                        <a:effectLst/>
                        <a:latin typeface="Times New Roman"/>
                      </a:endParaRPr>
                    </a:p>
                  </a:txBody>
                  <a:tcPr marL="68585" marR="68585" marT="0" marB="0" anchor="ctr">
                    <a:solidFill>
                      <a:schemeClr val="bg1">
                        <a:lumMod val="85000"/>
                      </a:schemeClr>
                    </a:solidFill>
                  </a:tcPr>
                </a:tc>
                <a:tc>
                  <a:txBody>
                    <a:bodyPr/>
                    <a:lstStyle/>
                    <a:p>
                      <a:pPr algn="ctr">
                        <a:spcAft>
                          <a:spcPts val="0"/>
                        </a:spcAft>
                      </a:pPr>
                      <a:r>
                        <a:rPr lang="en-US" sz="1800" noProof="0" dirty="0">
                          <a:effectLst/>
                        </a:rPr>
                        <a:t>●</a:t>
                      </a:r>
                      <a:endParaRPr lang="en-US" sz="1800" noProof="0" dirty="0">
                        <a:effectLst/>
                        <a:latin typeface="Times New Roman"/>
                        <a:ea typeface="Calibri"/>
                      </a:endParaRPr>
                    </a:p>
                  </a:txBody>
                  <a:tcPr marL="68585" marR="68585" marT="0" marB="0" anchor="ctr">
                    <a:solidFill>
                      <a:schemeClr val="bg1">
                        <a:lumMod val="85000"/>
                      </a:schemeClr>
                    </a:solidFill>
                  </a:tcPr>
                </a:tc>
                <a:tc>
                  <a:txBody>
                    <a:bodyPr/>
                    <a:lstStyle/>
                    <a:p>
                      <a:pPr algn="just"/>
                      <a:endParaRPr lang="en-US" sz="1800" noProof="0" dirty="0">
                        <a:effectLst/>
                        <a:latin typeface="Times New Roman"/>
                      </a:endParaRPr>
                    </a:p>
                  </a:txBody>
                  <a:tcPr marL="68585" marR="68585" marT="0" marB="0" anchor="ctr">
                    <a:solidFill>
                      <a:schemeClr val="bg1">
                        <a:lumMod val="85000"/>
                      </a:schemeClr>
                    </a:solidFill>
                  </a:tcPr>
                </a:tc>
                <a:extLst>
                  <a:ext uri="{0D108BD9-81ED-4DB2-BD59-A6C34878D82A}">
                    <a16:rowId xmlns:a16="http://schemas.microsoft.com/office/drawing/2014/main" val="10007"/>
                  </a:ext>
                </a:extLst>
              </a:tr>
              <a:tr h="232026">
                <a:tc>
                  <a:txBody>
                    <a:bodyPr/>
                    <a:lstStyle/>
                    <a:p>
                      <a:pPr algn="ctr">
                        <a:spcAft>
                          <a:spcPts val="0"/>
                        </a:spcAft>
                      </a:pPr>
                      <a:r>
                        <a:rPr lang="en-US" sz="1800" noProof="0" dirty="0">
                          <a:effectLst/>
                        </a:rPr>
                        <a:t>2</a:t>
                      </a:r>
                      <a:endParaRPr lang="en-US" sz="1800" noProof="0" dirty="0">
                        <a:effectLst/>
                        <a:latin typeface="Times New Roman"/>
                        <a:ea typeface="Calibri"/>
                      </a:endParaRPr>
                    </a:p>
                  </a:txBody>
                  <a:tcPr marL="68585" marR="68585" marT="0" marB="0" anchor="ctr">
                    <a:solidFill>
                      <a:srgbClr val="0070C0"/>
                    </a:solidFill>
                  </a:tcPr>
                </a:tc>
                <a:tc>
                  <a:txBody>
                    <a:bodyPr/>
                    <a:lstStyle/>
                    <a:p>
                      <a:pPr algn="ctr">
                        <a:spcAft>
                          <a:spcPts val="0"/>
                        </a:spcAft>
                      </a:pPr>
                      <a:r>
                        <a:rPr lang="en-US" sz="1800" noProof="0" dirty="0">
                          <a:effectLst/>
                        </a:rPr>
                        <a:t>●</a:t>
                      </a:r>
                      <a:endParaRPr lang="en-US" sz="1800" noProof="0" dirty="0">
                        <a:effectLst/>
                        <a:latin typeface="Times New Roman"/>
                        <a:ea typeface="Calibri"/>
                      </a:endParaRPr>
                    </a:p>
                  </a:txBody>
                  <a:tcPr marL="68585" marR="68585" marT="0" marB="0" anchor="ctr">
                    <a:solidFill>
                      <a:schemeClr val="bg1">
                        <a:lumMod val="85000"/>
                      </a:schemeClr>
                    </a:solidFill>
                  </a:tcPr>
                </a:tc>
                <a:tc>
                  <a:txBody>
                    <a:bodyPr/>
                    <a:lstStyle/>
                    <a:p>
                      <a:pPr algn="just"/>
                      <a:endParaRPr lang="en-US" sz="1800" noProof="0" dirty="0">
                        <a:effectLst/>
                        <a:latin typeface="Times New Roman"/>
                      </a:endParaRPr>
                    </a:p>
                  </a:txBody>
                  <a:tcPr marL="68585" marR="68585" marT="0" marB="0" anchor="ctr">
                    <a:solidFill>
                      <a:schemeClr val="bg1">
                        <a:lumMod val="85000"/>
                      </a:schemeClr>
                    </a:solidFill>
                  </a:tcPr>
                </a:tc>
                <a:tc>
                  <a:txBody>
                    <a:bodyPr/>
                    <a:lstStyle/>
                    <a:p>
                      <a:pPr algn="ctr">
                        <a:spcAft>
                          <a:spcPts val="0"/>
                        </a:spcAft>
                      </a:pPr>
                      <a:r>
                        <a:rPr lang="en-US" sz="1800" noProof="0" dirty="0">
                          <a:effectLst/>
                        </a:rPr>
                        <a:t>●</a:t>
                      </a:r>
                      <a:endParaRPr lang="en-US" sz="1800" noProof="0" dirty="0">
                        <a:effectLst/>
                        <a:latin typeface="Times New Roman"/>
                        <a:ea typeface="Calibri"/>
                      </a:endParaRPr>
                    </a:p>
                  </a:txBody>
                  <a:tcPr marL="68585" marR="68585" marT="0" marB="0" anchor="ctr">
                    <a:solidFill>
                      <a:schemeClr val="bg1">
                        <a:lumMod val="85000"/>
                      </a:schemeClr>
                    </a:solidFill>
                  </a:tcPr>
                </a:tc>
                <a:tc>
                  <a:txBody>
                    <a:bodyPr/>
                    <a:lstStyle/>
                    <a:p>
                      <a:pPr algn="just"/>
                      <a:endParaRPr lang="en-US" sz="1800" noProof="0" dirty="0">
                        <a:effectLst/>
                        <a:latin typeface="Times New Roman"/>
                      </a:endParaRPr>
                    </a:p>
                  </a:txBody>
                  <a:tcPr marL="68585" marR="68585" marT="0" marB="0" anchor="ctr">
                    <a:solidFill>
                      <a:schemeClr val="bg1">
                        <a:lumMod val="85000"/>
                      </a:schemeClr>
                    </a:solidFill>
                  </a:tcPr>
                </a:tc>
                <a:tc>
                  <a:txBody>
                    <a:bodyPr/>
                    <a:lstStyle/>
                    <a:p>
                      <a:pPr algn="ctr">
                        <a:spcAft>
                          <a:spcPts val="0"/>
                        </a:spcAft>
                      </a:pPr>
                      <a:r>
                        <a:rPr lang="en-US" sz="1800" noProof="0" dirty="0">
                          <a:effectLst/>
                        </a:rPr>
                        <a:t>●</a:t>
                      </a:r>
                      <a:endParaRPr lang="en-US" sz="1800" noProof="0" dirty="0">
                        <a:effectLst/>
                        <a:latin typeface="Times New Roman"/>
                        <a:ea typeface="Calibri"/>
                      </a:endParaRPr>
                    </a:p>
                  </a:txBody>
                  <a:tcPr marL="68585" marR="68585" marT="0" marB="0" anchor="ctr">
                    <a:solidFill>
                      <a:schemeClr val="bg1">
                        <a:lumMod val="85000"/>
                      </a:schemeClr>
                    </a:solidFill>
                  </a:tcPr>
                </a:tc>
                <a:tc>
                  <a:txBody>
                    <a:bodyPr/>
                    <a:lstStyle/>
                    <a:p>
                      <a:pPr algn="just"/>
                      <a:endParaRPr lang="en-US" sz="1800" noProof="0" dirty="0">
                        <a:effectLst/>
                        <a:latin typeface="Times New Roman"/>
                      </a:endParaRPr>
                    </a:p>
                  </a:txBody>
                  <a:tcPr marL="68585" marR="68585" marT="0" marB="0" anchor="ctr">
                    <a:solidFill>
                      <a:schemeClr val="bg1">
                        <a:lumMod val="85000"/>
                      </a:schemeClr>
                    </a:solidFill>
                  </a:tcPr>
                </a:tc>
                <a:tc>
                  <a:txBody>
                    <a:bodyPr/>
                    <a:lstStyle/>
                    <a:p>
                      <a:pPr algn="ctr">
                        <a:spcAft>
                          <a:spcPts val="0"/>
                        </a:spcAft>
                      </a:pPr>
                      <a:r>
                        <a:rPr lang="en-US" sz="1800" noProof="0" dirty="0">
                          <a:effectLst/>
                        </a:rPr>
                        <a:t>●</a:t>
                      </a:r>
                      <a:endParaRPr lang="en-US" sz="1800" noProof="0" dirty="0">
                        <a:effectLst/>
                        <a:latin typeface="Times New Roman"/>
                        <a:ea typeface="Calibri"/>
                      </a:endParaRPr>
                    </a:p>
                  </a:txBody>
                  <a:tcPr marL="68585" marR="68585" marT="0" marB="0" anchor="ctr">
                    <a:solidFill>
                      <a:schemeClr val="bg1">
                        <a:lumMod val="85000"/>
                      </a:schemeClr>
                    </a:solidFill>
                  </a:tcPr>
                </a:tc>
                <a:tc>
                  <a:txBody>
                    <a:bodyPr/>
                    <a:lstStyle/>
                    <a:p>
                      <a:pPr algn="just"/>
                      <a:endParaRPr lang="en-US" sz="1800" noProof="0" dirty="0">
                        <a:effectLst/>
                        <a:latin typeface="Times New Roman"/>
                      </a:endParaRPr>
                    </a:p>
                  </a:txBody>
                  <a:tcPr marL="68585" marR="68585" marT="0" marB="0" anchor="ctr">
                    <a:solidFill>
                      <a:schemeClr val="bg1">
                        <a:lumMod val="85000"/>
                      </a:schemeClr>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510977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2" name="2 Rectángulo"/>
          <p:cNvSpPr/>
          <p:nvPr/>
        </p:nvSpPr>
        <p:spPr>
          <a:xfrm>
            <a:off x="2181259" y="1472258"/>
            <a:ext cx="7722857" cy="3970318"/>
          </a:xfrm>
          <a:prstGeom prst="rect">
            <a:avLst/>
          </a:prstGeom>
        </p:spPr>
        <p:txBody>
          <a:bodyPr wrap="square">
            <a:spAutoFit/>
          </a:bodyPr>
          <a:lstStyle/>
          <a:p>
            <a:pPr marL="538163" indent="-538163" algn="just">
              <a:lnSpc>
                <a:spcPct val="150000"/>
              </a:lnSpc>
              <a:buFontTx/>
              <a:buBlip>
                <a:blip r:embed="rId2"/>
              </a:buBlip>
              <a:defRPr/>
            </a:pPr>
            <a:r>
              <a:rPr lang="en-US" sz="2400" dirty="0">
                <a:cs typeface="+mn-cs"/>
              </a:rPr>
              <a:t>Naive pooled data*</a:t>
            </a:r>
          </a:p>
          <a:p>
            <a:pPr marL="800100" lvl="1" indent="-342900" algn="just">
              <a:lnSpc>
                <a:spcPct val="150000"/>
              </a:lnSpc>
              <a:buFont typeface="Arial" pitchFamily="34" charset="0"/>
              <a:buChar char="•"/>
              <a:defRPr/>
            </a:pPr>
            <a:r>
              <a:rPr lang="en-US" sz="2400" dirty="0">
                <a:cs typeface="+mn-cs"/>
              </a:rPr>
              <a:t>Used in destructive sampling</a:t>
            </a:r>
          </a:p>
          <a:p>
            <a:pPr marL="800100" lvl="1" indent="-342900" algn="just">
              <a:lnSpc>
                <a:spcPct val="150000"/>
              </a:lnSpc>
              <a:buFont typeface="Arial" pitchFamily="34" charset="0"/>
              <a:buChar char="•"/>
              <a:defRPr/>
            </a:pPr>
            <a:r>
              <a:rPr lang="en-US" sz="2400" dirty="0">
                <a:cs typeface="+mn-cs"/>
              </a:rPr>
              <a:t>Average as single individual</a:t>
            </a:r>
          </a:p>
          <a:p>
            <a:pPr marL="800100" lvl="1" indent="-342900" algn="just">
              <a:lnSpc>
                <a:spcPct val="150000"/>
              </a:lnSpc>
              <a:buFont typeface="Arial" pitchFamily="34" charset="0"/>
              <a:buChar char="•"/>
              <a:defRPr/>
            </a:pPr>
            <a:r>
              <a:rPr lang="en-US" sz="2400" dirty="0">
                <a:cs typeface="+mn-cs"/>
              </a:rPr>
              <a:t>Consider no data/model structure</a:t>
            </a:r>
          </a:p>
          <a:p>
            <a:pPr marL="800100" lvl="1" indent="-342900" algn="just">
              <a:lnSpc>
                <a:spcPct val="150000"/>
              </a:lnSpc>
              <a:buFont typeface="Arial" pitchFamily="34" charset="0"/>
              <a:buChar char="•"/>
              <a:defRPr/>
            </a:pPr>
            <a:r>
              <a:rPr lang="en-US" sz="2400" dirty="0">
                <a:cs typeface="+mn-cs"/>
              </a:rPr>
              <a:t>Ignore inter &amp; intra individual variability </a:t>
            </a:r>
          </a:p>
          <a:p>
            <a:pPr marL="800100" lvl="1" indent="-342900" algn="just">
              <a:lnSpc>
                <a:spcPct val="150000"/>
              </a:lnSpc>
              <a:buFont typeface="Arial" pitchFamily="34" charset="0"/>
              <a:buChar char="•"/>
              <a:defRPr/>
            </a:pPr>
            <a:r>
              <a:rPr lang="en-US" sz="2400" dirty="0">
                <a:cs typeface="+mn-cs"/>
              </a:rPr>
              <a:t>Poor performance</a:t>
            </a:r>
          </a:p>
          <a:p>
            <a:pPr marL="800100" lvl="1" indent="-342900" algn="just">
              <a:lnSpc>
                <a:spcPct val="150000"/>
              </a:lnSpc>
              <a:buFont typeface="Arial" pitchFamily="34" charset="0"/>
              <a:buChar char="•"/>
              <a:defRPr/>
            </a:pPr>
            <a:r>
              <a:rPr lang="en-US" sz="2400" dirty="0">
                <a:cs typeface="+mn-cs"/>
              </a:rPr>
              <a:t>Use large number of subject</a:t>
            </a:r>
          </a:p>
        </p:txBody>
      </p:sp>
      <p:sp>
        <p:nvSpPr>
          <p:cNvPr id="3" name="Rectángulo 3"/>
          <p:cNvSpPr/>
          <p:nvPr/>
        </p:nvSpPr>
        <p:spPr>
          <a:xfrm>
            <a:off x="5561695" y="6369854"/>
            <a:ext cx="6480720" cy="338554"/>
          </a:xfrm>
          <a:prstGeom prst="rect">
            <a:avLst/>
          </a:prstGeom>
        </p:spPr>
        <p:txBody>
          <a:bodyPr wrap="square">
            <a:spAutoFit/>
          </a:bodyPr>
          <a:lstStyle/>
          <a:p>
            <a:pPr algn="r">
              <a:defRPr/>
            </a:pPr>
            <a:r>
              <a:rPr lang="en-US" sz="1600" dirty="0"/>
              <a:t>*</a:t>
            </a:r>
            <a:r>
              <a:rPr lang="en-US" sz="1600" dirty="0" err="1"/>
              <a:t>Sheiner</a:t>
            </a:r>
            <a:r>
              <a:rPr lang="en-US" sz="1600" dirty="0"/>
              <a:t>, L.B. and Beal, S.L. J </a:t>
            </a:r>
            <a:r>
              <a:rPr lang="en-US" sz="1600" dirty="0" err="1"/>
              <a:t>Pharmac</a:t>
            </a:r>
            <a:r>
              <a:rPr lang="en-US" sz="1600" dirty="0"/>
              <a:t> &amp; Pharm 1980, 8, 553-571.</a:t>
            </a:r>
            <a:endParaRPr lang="en-US" sz="2000" dirty="0"/>
          </a:p>
        </p:txBody>
      </p:sp>
      <p:sp>
        <p:nvSpPr>
          <p:cNvPr id="4" name="2 CuadroTexto"/>
          <p:cNvSpPr txBox="1"/>
          <p:nvPr/>
        </p:nvSpPr>
        <p:spPr>
          <a:xfrm>
            <a:off x="0" y="196439"/>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Sampling and analysis strategies in pharmacokinetic</a:t>
            </a:r>
          </a:p>
        </p:txBody>
      </p:sp>
    </p:spTree>
    <p:extLst>
      <p:ext uri="{BB962C8B-B14F-4D97-AF65-F5344CB8AC3E}">
        <p14:creationId xmlns:p14="http://schemas.microsoft.com/office/powerpoint/2010/main" val="2002620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11" name="2 CuadroTexto"/>
          <p:cNvSpPr txBox="1"/>
          <p:nvPr/>
        </p:nvSpPr>
        <p:spPr>
          <a:xfrm>
            <a:off x="0" y="237168"/>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Sampling and analysis strategies in pharmacokinetic</a:t>
            </a:r>
          </a:p>
        </p:txBody>
      </p:sp>
      <p:sp>
        <p:nvSpPr>
          <p:cNvPr id="19" name="CuadroTexto 18">
            <a:extLst>
              <a:ext uri="{FF2B5EF4-FFF2-40B4-BE49-F238E27FC236}">
                <a16:creationId xmlns:a16="http://schemas.microsoft.com/office/drawing/2014/main" id="{112172EB-FD1D-45D0-A2AB-A05253D11D41}"/>
              </a:ext>
            </a:extLst>
          </p:cNvPr>
          <p:cNvSpPr txBox="1"/>
          <p:nvPr/>
        </p:nvSpPr>
        <p:spPr>
          <a:xfrm>
            <a:off x="1371603" y="1922552"/>
            <a:ext cx="8637372" cy="390350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effectLst/>
              </a:rPr>
              <a:t>It solves many of the experimental and clinical situations. </a:t>
            </a:r>
          </a:p>
          <a:p>
            <a:pPr marL="457200" indent="-457200">
              <a:lnSpc>
                <a:spcPct val="150000"/>
              </a:lnSpc>
              <a:buFont typeface="Arial" panose="020B0604020202020204" pitchFamily="34" charset="0"/>
              <a:buChar char="•"/>
            </a:pPr>
            <a:r>
              <a:rPr lang="en-US" sz="2800" dirty="0">
                <a:effectLst/>
              </a:rPr>
              <a:t>It has a wide range of computer tools for its application. </a:t>
            </a:r>
          </a:p>
          <a:p>
            <a:pPr marL="457200" indent="-457200">
              <a:lnSpc>
                <a:spcPct val="150000"/>
              </a:lnSpc>
              <a:buFont typeface="Arial" panose="020B0604020202020204" pitchFamily="34" charset="0"/>
              <a:buChar char="•"/>
            </a:pPr>
            <a:r>
              <a:rPr lang="en-US" sz="2800" dirty="0">
                <a:effectLst/>
              </a:rPr>
              <a:t>In addition, it is relatively simple to implement it with prop tools</a:t>
            </a:r>
            <a:endParaRPr lang="es-MX" sz="2800" dirty="0"/>
          </a:p>
        </p:txBody>
      </p:sp>
      <p:sp>
        <p:nvSpPr>
          <p:cNvPr id="21" name="CuadroTexto 20">
            <a:extLst>
              <a:ext uri="{FF2B5EF4-FFF2-40B4-BE49-F238E27FC236}">
                <a16:creationId xmlns:a16="http://schemas.microsoft.com/office/drawing/2014/main" id="{1FA5527C-E07E-49D1-98DC-36509779B74B}"/>
              </a:ext>
            </a:extLst>
          </p:cNvPr>
          <p:cNvSpPr txBox="1"/>
          <p:nvPr/>
        </p:nvSpPr>
        <p:spPr>
          <a:xfrm>
            <a:off x="1371603" y="1139608"/>
            <a:ext cx="6153664" cy="589072"/>
          </a:xfrm>
          <a:prstGeom prst="rect">
            <a:avLst/>
          </a:prstGeom>
          <a:noFill/>
        </p:spPr>
        <p:txBody>
          <a:bodyPr wrap="square">
            <a:spAutoFit/>
          </a:bodyPr>
          <a:lstStyle/>
          <a:p>
            <a:pPr marL="538163" indent="-538163">
              <a:lnSpc>
                <a:spcPct val="150000"/>
              </a:lnSpc>
              <a:buFontTx/>
              <a:buBlip>
                <a:blip r:embed="rId2"/>
              </a:buBlip>
              <a:defRPr/>
            </a:pPr>
            <a:r>
              <a:rPr lang="en-US" sz="2400" dirty="0">
                <a:cs typeface="+mn-cs"/>
              </a:rPr>
              <a:t>Two step approach</a:t>
            </a:r>
          </a:p>
        </p:txBody>
      </p:sp>
    </p:spTree>
    <p:extLst>
      <p:ext uri="{BB962C8B-B14F-4D97-AF65-F5344CB8AC3E}">
        <p14:creationId xmlns:p14="http://schemas.microsoft.com/office/powerpoint/2010/main" val="21653326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2" name="3 Rectángulo"/>
          <p:cNvSpPr/>
          <p:nvPr/>
        </p:nvSpPr>
        <p:spPr>
          <a:xfrm>
            <a:off x="2049785" y="1042516"/>
            <a:ext cx="7775575" cy="2308324"/>
          </a:xfrm>
          <a:prstGeom prst="rect">
            <a:avLst/>
          </a:prstGeom>
        </p:spPr>
        <p:txBody>
          <a:bodyPr>
            <a:spAutoFit/>
          </a:bodyPr>
          <a:lstStyle/>
          <a:p>
            <a:pPr marL="538163" indent="-538163">
              <a:lnSpc>
                <a:spcPct val="150000"/>
              </a:lnSpc>
              <a:buFontTx/>
              <a:buBlip>
                <a:blip r:embed="rId2"/>
              </a:buBlip>
              <a:defRPr/>
            </a:pPr>
            <a:r>
              <a:rPr lang="en-US" sz="2400" dirty="0">
                <a:cs typeface="+mn-cs"/>
              </a:rPr>
              <a:t>Two step approach</a:t>
            </a:r>
          </a:p>
          <a:p>
            <a:pPr marL="800100" lvl="1" indent="-342900">
              <a:lnSpc>
                <a:spcPct val="150000"/>
              </a:lnSpc>
              <a:buFont typeface="Arial" pitchFamily="34" charset="0"/>
              <a:buChar char="•"/>
              <a:defRPr/>
            </a:pPr>
            <a:r>
              <a:rPr lang="en-US" sz="2400" dirty="0">
                <a:cs typeface="+mn-cs"/>
              </a:rPr>
              <a:t>Only in the case of dense data</a:t>
            </a:r>
          </a:p>
          <a:p>
            <a:pPr marL="800100" lvl="1" indent="-342900">
              <a:lnSpc>
                <a:spcPct val="150000"/>
              </a:lnSpc>
              <a:buFont typeface="Arial" pitchFamily="34" charset="0"/>
              <a:buChar char="•"/>
              <a:defRPr/>
            </a:pPr>
            <a:r>
              <a:rPr lang="en-US" sz="2400" dirty="0">
                <a:cs typeface="+mn-cs"/>
              </a:rPr>
              <a:t>Large number of subject</a:t>
            </a:r>
          </a:p>
          <a:p>
            <a:pPr marL="800100" lvl="1" indent="-342900">
              <a:lnSpc>
                <a:spcPct val="150000"/>
              </a:lnSpc>
              <a:buFont typeface="Arial" pitchFamily="34" charset="0"/>
              <a:buChar char="•"/>
              <a:defRPr/>
            </a:pPr>
            <a:r>
              <a:rPr lang="en-US" sz="2400" dirty="0">
                <a:cs typeface="+mn-cs"/>
              </a:rPr>
              <a:t>Erroneous estimation of variability</a:t>
            </a:r>
          </a:p>
        </p:txBody>
      </p:sp>
      <p:grpSp>
        <p:nvGrpSpPr>
          <p:cNvPr id="3" name="4 Grupo"/>
          <p:cNvGrpSpPr>
            <a:grpSpLocks/>
          </p:cNvGrpSpPr>
          <p:nvPr/>
        </p:nvGrpSpPr>
        <p:grpSpPr bwMode="auto">
          <a:xfrm>
            <a:off x="2329745" y="3570122"/>
            <a:ext cx="7733025" cy="369338"/>
            <a:chOff x="1039140" y="4387102"/>
            <a:chExt cx="7253190" cy="369101"/>
          </a:xfrm>
        </p:grpSpPr>
        <p:sp>
          <p:nvSpPr>
            <p:cNvPr id="4" name="5 CuadroTexto"/>
            <p:cNvSpPr txBox="1"/>
            <p:nvPr/>
          </p:nvSpPr>
          <p:spPr>
            <a:xfrm>
              <a:off x="1039140" y="4387108"/>
              <a:ext cx="2807063" cy="369095"/>
            </a:xfrm>
            <a:prstGeom prst="rect">
              <a:avLst/>
            </a:prstGeom>
            <a:noFill/>
          </p:spPr>
          <p:txBody>
            <a:bodyPr wrap="square" anchor="ctr">
              <a:spAutoFit/>
            </a:bodyPr>
            <a:lstStyle/>
            <a:p>
              <a:pPr algn="r">
                <a:defRPr/>
              </a:pPr>
              <a:r>
                <a:rPr lang="es-ES" dirty="0">
                  <a:latin typeface="Arial" panose="020B0604020202020204" pitchFamily="34" charset="0"/>
                  <a:cs typeface="Arial" panose="020B0604020202020204" pitchFamily="34" charset="0"/>
                </a:rPr>
                <a:t>MEASURED VARIABLE</a:t>
              </a:r>
              <a:endParaRPr lang="en-US" dirty="0">
                <a:latin typeface="Arial" panose="020B0604020202020204" pitchFamily="34" charset="0"/>
                <a:cs typeface="Arial" panose="020B0604020202020204" pitchFamily="34" charset="0"/>
              </a:endParaRPr>
            </a:p>
          </p:txBody>
        </p:sp>
        <p:sp>
          <p:nvSpPr>
            <p:cNvPr id="5" name="6 Rectángulo"/>
            <p:cNvSpPr/>
            <p:nvPr/>
          </p:nvSpPr>
          <p:spPr>
            <a:xfrm>
              <a:off x="4211798" y="4387108"/>
              <a:ext cx="291988" cy="369095"/>
            </a:xfrm>
            <a:prstGeom prst="rect">
              <a:avLst/>
            </a:prstGeom>
          </p:spPr>
          <p:txBody>
            <a:bodyPr wrap="none" anchor="ctr">
              <a:spAutoFit/>
            </a:bodyPr>
            <a:lstStyle/>
            <a:p>
              <a:pPr>
                <a:defRPr/>
              </a:pPr>
              <a:r>
                <a:rPr lang="es-ES" dirty="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6" name="7 Rectángulo"/>
            <p:cNvSpPr/>
            <p:nvPr/>
          </p:nvSpPr>
          <p:spPr>
            <a:xfrm>
              <a:off x="5284476" y="4387102"/>
              <a:ext cx="3007854" cy="369095"/>
            </a:xfrm>
            <a:prstGeom prst="rect">
              <a:avLst/>
            </a:prstGeom>
          </p:spPr>
          <p:txBody>
            <a:bodyPr wrap="none" anchor="ctr">
              <a:spAutoFit/>
            </a:bodyPr>
            <a:lstStyle/>
            <a:p>
              <a:pPr algn="ctr">
                <a:defRPr/>
              </a:pPr>
              <a:r>
                <a:rPr lang="es-ES" dirty="0">
                  <a:latin typeface="Arial" panose="020B0604020202020204" pitchFamily="34" charset="0"/>
                  <a:cs typeface="Arial" panose="020B0604020202020204" pitchFamily="34" charset="0"/>
                </a:rPr>
                <a:t>DESCRIPTIVE PARAMETER</a:t>
              </a:r>
              <a:endParaRPr lang="en-US" dirty="0">
                <a:latin typeface="Arial" panose="020B0604020202020204" pitchFamily="34" charset="0"/>
                <a:cs typeface="Arial" panose="020B0604020202020204" pitchFamily="34" charset="0"/>
              </a:endParaRPr>
            </a:p>
          </p:txBody>
        </p:sp>
      </p:grpSp>
      <p:grpSp>
        <p:nvGrpSpPr>
          <p:cNvPr id="7" name="8 Grupo"/>
          <p:cNvGrpSpPr>
            <a:grpSpLocks/>
          </p:cNvGrpSpPr>
          <p:nvPr/>
        </p:nvGrpSpPr>
        <p:grpSpPr bwMode="auto">
          <a:xfrm>
            <a:off x="2121148" y="4202806"/>
            <a:ext cx="7319546" cy="384727"/>
            <a:chOff x="966826" y="5189236"/>
            <a:chExt cx="6550195" cy="384480"/>
          </a:xfrm>
        </p:grpSpPr>
        <p:sp>
          <p:nvSpPr>
            <p:cNvPr id="8" name="9 CuadroTexto"/>
            <p:cNvSpPr txBox="1"/>
            <p:nvPr/>
          </p:nvSpPr>
          <p:spPr>
            <a:xfrm>
              <a:off x="966826" y="5204621"/>
              <a:ext cx="3078792" cy="369095"/>
            </a:xfrm>
            <a:prstGeom prst="rect">
              <a:avLst/>
            </a:prstGeom>
            <a:noFill/>
          </p:spPr>
          <p:txBody>
            <a:bodyPr wrap="square" anchor="ctr">
              <a:spAutoFit/>
            </a:bodyPr>
            <a:lstStyle/>
            <a:p>
              <a:pPr algn="just">
                <a:defRPr/>
              </a:pPr>
              <a:r>
                <a:rPr lang="es-ES" dirty="0">
                  <a:latin typeface="Arial" panose="020B0604020202020204" pitchFamily="34" charset="0"/>
                  <a:cs typeface="Arial" panose="020B0604020202020204" pitchFamily="34" charset="0"/>
                </a:rPr>
                <a:t>PRECISION MEASUREMENT</a:t>
              </a:r>
              <a:endParaRPr lang="en-US" dirty="0">
                <a:latin typeface="Arial" panose="020B0604020202020204" pitchFamily="34" charset="0"/>
                <a:cs typeface="Arial" panose="020B0604020202020204" pitchFamily="34" charset="0"/>
              </a:endParaRPr>
            </a:p>
          </p:txBody>
        </p:sp>
        <p:sp>
          <p:nvSpPr>
            <p:cNvPr id="9" name="10 Rectángulo"/>
            <p:cNvSpPr/>
            <p:nvPr/>
          </p:nvSpPr>
          <p:spPr>
            <a:xfrm>
              <a:off x="4212720" y="5189236"/>
              <a:ext cx="278583" cy="369095"/>
            </a:xfrm>
            <a:prstGeom prst="rect">
              <a:avLst/>
            </a:prstGeom>
          </p:spPr>
          <p:txBody>
            <a:bodyPr wrap="none">
              <a:spAutoFit/>
            </a:bodyPr>
            <a:lstStyle/>
            <a:p>
              <a:pPr>
                <a:defRPr/>
              </a:pPr>
              <a:r>
                <a:rPr lang="es-ES" dirty="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10" name="11 Rectángulo"/>
            <p:cNvSpPr/>
            <p:nvPr/>
          </p:nvSpPr>
          <p:spPr>
            <a:xfrm>
              <a:off x="5224899" y="5189242"/>
              <a:ext cx="2292122" cy="369095"/>
            </a:xfrm>
            <a:prstGeom prst="rect">
              <a:avLst/>
            </a:prstGeom>
          </p:spPr>
          <p:txBody>
            <a:bodyPr wrap="none">
              <a:spAutoFit/>
            </a:bodyPr>
            <a:lstStyle/>
            <a:p>
              <a:pPr algn="ctr">
                <a:defRPr/>
              </a:pPr>
              <a:r>
                <a:rPr lang="es-ES" dirty="0">
                  <a:latin typeface="Arial" panose="020B0604020202020204" pitchFamily="34" charset="0"/>
                  <a:cs typeface="Arial" panose="020B0604020202020204" pitchFamily="34" charset="0"/>
                </a:rPr>
                <a:t>BYASED ESTIMATION</a:t>
              </a:r>
              <a:endParaRPr lang="en-US" dirty="0">
                <a:latin typeface="Arial" panose="020B0604020202020204" pitchFamily="34" charset="0"/>
                <a:cs typeface="Arial" panose="020B0604020202020204" pitchFamily="34" charset="0"/>
              </a:endParaRPr>
            </a:p>
          </p:txBody>
        </p:sp>
      </p:grpSp>
      <p:sp>
        <p:nvSpPr>
          <p:cNvPr id="11" name="2 CuadroTexto"/>
          <p:cNvSpPr txBox="1"/>
          <p:nvPr/>
        </p:nvSpPr>
        <p:spPr>
          <a:xfrm>
            <a:off x="0" y="237168"/>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Sampling and analysis strategies in pharmacokinetic</a:t>
            </a:r>
          </a:p>
        </p:txBody>
      </p:sp>
      <p:grpSp>
        <p:nvGrpSpPr>
          <p:cNvPr id="12" name="Grupo 1"/>
          <p:cNvGrpSpPr/>
          <p:nvPr/>
        </p:nvGrpSpPr>
        <p:grpSpPr>
          <a:xfrm>
            <a:off x="1833116" y="4773940"/>
            <a:ext cx="7991475" cy="1253753"/>
            <a:chOff x="467544" y="4581128"/>
            <a:chExt cx="7991475" cy="1253753"/>
          </a:xfrm>
        </p:grpSpPr>
        <p:sp>
          <p:nvSpPr>
            <p:cNvPr id="13" name="3 Rectángulo"/>
            <p:cNvSpPr/>
            <p:nvPr/>
          </p:nvSpPr>
          <p:spPr>
            <a:xfrm>
              <a:off x="467544" y="5373216"/>
              <a:ext cx="7991475" cy="461665"/>
            </a:xfrm>
            <a:prstGeom prst="rect">
              <a:avLst/>
            </a:prstGeom>
          </p:spPr>
          <p:txBody>
            <a:bodyPr>
              <a:spAutoFit/>
            </a:bodyPr>
            <a:lstStyle/>
            <a:p>
              <a:pPr algn="ctr">
                <a:defRPr/>
              </a:pPr>
              <a:r>
                <a:rPr lang="en-US" sz="2400" dirty="0">
                  <a:latin typeface="Arial" panose="020B0604020202020204" pitchFamily="34" charset="0"/>
                  <a:cs typeface="Arial" panose="020B0604020202020204" pitchFamily="34" charset="0"/>
                </a:rPr>
                <a:t>Parameter estimation error    ≠    Inter individual variability</a:t>
              </a:r>
            </a:p>
          </p:txBody>
        </p:sp>
        <p:sp>
          <p:nvSpPr>
            <p:cNvPr id="14" name="4 Flecha abajo"/>
            <p:cNvSpPr/>
            <p:nvPr/>
          </p:nvSpPr>
          <p:spPr>
            <a:xfrm>
              <a:off x="4327214" y="4581128"/>
              <a:ext cx="460810" cy="61567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atin typeface="+mj-lt"/>
              </a:endParaRPr>
            </a:p>
          </p:txBody>
        </p:sp>
      </p:grpSp>
      <p:sp>
        <p:nvSpPr>
          <p:cNvPr id="15" name="CuadroTexto 15"/>
          <p:cNvSpPr txBox="1"/>
          <p:nvPr/>
        </p:nvSpPr>
        <p:spPr>
          <a:xfrm>
            <a:off x="7925111" y="6384517"/>
            <a:ext cx="4616841" cy="307777"/>
          </a:xfrm>
          <a:prstGeom prst="rect">
            <a:avLst/>
          </a:prstGeom>
          <a:noFill/>
        </p:spPr>
        <p:txBody>
          <a:bodyPr wrap="none" rtlCol="0">
            <a:spAutoFit/>
          </a:bodyPr>
          <a:lstStyle/>
          <a:p>
            <a:r>
              <a:rPr lang="en-US" sz="1400" dirty="0"/>
              <a:t>Wright P M C. Br J </a:t>
            </a:r>
            <a:r>
              <a:rPr lang="en-US" sz="1400" dirty="0" err="1"/>
              <a:t>Clin</a:t>
            </a:r>
            <a:r>
              <a:rPr lang="en-US" sz="1400" dirty="0"/>
              <a:t> </a:t>
            </a:r>
            <a:r>
              <a:rPr lang="en-US" sz="1400" dirty="0" err="1"/>
              <a:t>Pharmacol</a:t>
            </a:r>
            <a:r>
              <a:rPr lang="en-US" sz="1400" dirty="0"/>
              <a:t> 1998, 64:5 603–612.</a:t>
            </a:r>
          </a:p>
        </p:txBody>
      </p:sp>
    </p:spTree>
    <p:extLst>
      <p:ext uri="{BB962C8B-B14F-4D97-AF65-F5344CB8AC3E}">
        <p14:creationId xmlns:p14="http://schemas.microsoft.com/office/powerpoint/2010/main" val="702277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11" name="2 CuadroTexto"/>
          <p:cNvSpPr txBox="1"/>
          <p:nvPr/>
        </p:nvSpPr>
        <p:spPr>
          <a:xfrm>
            <a:off x="0" y="237168"/>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Sampling and analysis strategies in pharmacokinetic</a:t>
            </a:r>
          </a:p>
        </p:txBody>
      </p:sp>
      <p:sp>
        <p:nvSpPr>
          <p:cNvPr id="21" name="CuadroTexto 20">
            <a:extLst>
              <a:ext uri="{FF2B5EF4-FFF2-40B4-BE49-F238E27FC236}">
                <a16:creationId xmlns:a16="http://schemas.microsoft.com/office/drawing/2014/main" id="{1FA5527C-E07E-49D1-98DC-36509779B74B}"/>
              </a:ext>
            </a:extLst>
          </p:cNvPr>
          <p:cNvSpPr txBox="1"/>
          <p:nvPr/>
        </p:nvSpPr>
        <p:spPr>
          <a:xfrm>
            <a:off x="2817343" y="1028397"/>
            <a:ext cx="6153664" cy="589072"/>
          </a:xfrm>
          <a:prstGeom prst="rect">
            <a:avLst/>
          </a:prstGeom>
          <a:noFill/>
        </p:spPr>
        <p:txBody>
          <a:bodyPr wrap="square">
            <a:spAutoFit/>
          </a:bodyPr>
          <a:lstStyle/>
          <a:p>
            <a:pPr marL="538163" indent="-538163">
              <a:lnSpc>
                <a:spcPct val="150000"/>
              </a:lnSpc>
              <a:buFontTx/>
              <a:buBlip>
                <a:blip r:embed="rId2"/>
              </a:buBlip>
              <a:defRPr/>
            </a:pPr>
            <a:r>
              <a:rPr lang="en-US" sz="2400" dirty="0">
                <a:cs typeface="+mn-cs"/>
              </a:rPr>
              <a:t>Two step approach</a:t>
            </a:r>
          </a:p>
        </p:txBody>
      </p:sp>
      <p:sp>
        <p:nvSpPr>
          <p:cNvPr id="5" name="CuadroTexto 4">
            <a:extLst>
              <a:ext uri="{FF2B5EF4-FFF2-40B4-BE49-F238E27FC236}">
                <a16:creationId xmlns:a16="http://schemas.microsoft.com/office/drawing/2014/main" id="{573DB97E-F342-4940-91A1-0E09EC3BBC7B}"/>
              </a:ext>
            </a:extLst>
          </p:cNvPr>
          <p:cNvSpPr txBox="1"/>
          <p:nvPr/>
        </p:nvSpPr>
        <p:spPr>
          <a:xfrm>
            <a:off x="1433383" y="1947033"/>
            <a:ext cx="9650627" cy="2066400"/>
          </a:xfrm>
          <a:prstGeom prst="rect">
            <a:avLst/>
          </a:prstGeom>
          <a:noFill/>
        </p:spPr>
        <p:txBody>
          <a:bodyPr wrap="square">
            <a:spAutoFit/>
          </a:bodyPr>
          <a:lstStyle/>
          <a:p>
            <a:pPr marL="342900" indent="-342900">
              <a:buFont typeface="Arial" panose="020B0604020202020204" pitchFamily="34" charset="0"/>
              <a:buChar char="•"/>
            </a:pPr>
            <a:r>
              <a:rPr lang="es-MX" sz="2400" dirty="0" err="1"/>
              <a:t>The</a:t>
            </a:r>
            <a:r>
              <a:rPr lang="es-MX" sz="2400" dirty="0"/>
              <a:t> </a:t>
            </a:r>
            <a:r>
              <a:rPr lang="es-MX" sz="2400" dirty="0" err="1"/>
              <a:t>additional</a:t>
            </a:r>
            <a:r>
              <a:rPr lang="es-MX" sz="2400" dirty="0"/>
              <a:t> </a:t>
            </a:r>
            <a:r>
              <a:rPr lang="es-MX" sz="2400" dirty="0" err="1"/>
              <a:t>imprecision</a:t>
            </a:r>
            <a:r>
              <a:rPr lang="es-MX" sz="2400" dirty="0"/>
              <a:t> </a:t>
            </a:r>
            <a:r>
              <a:rPr lang="es-MX" sz="2400" dirty="0" err="1"/>
              <a:t>arises</a:t>
            </a:r>
            <a:r>
              <a:rPr lang="es-MX" sz="2400" dirty="0"/>
              <a:t> in </a:t>
            </a:r>
            <a:r>
              <a:rPr lang="es-MX" sz="2400" dirty="0" err="1"/>
              <a:t>the</a:t>
            </a:r>
            <a:r>
              <a:rPr lang="es-MX" sz="2400" dirty="0"/>
              <a:t> </a:t>
            </a:r>
            <a:r>
              <a:rPr lang="es-MX" sz="2400" dirty="0" err="1"/>
              <a:t>estimation</a:t>
            </a:r>
            <a:r>
              <a:rPr lang="es-MX" sz="2400" dirty="0"/>
              <a:t> </a:t>
            </a:r>
            <a:r>
              <a:rPr lang="es-MX" sz="2400" dirty="0" err="1"/>
              <a:t>procedure</a:t>
            </a:r>
            <a:r>
              <a:rPr lang="es-MX" sz="2400" dirty="0"/>
              <a:t> </a:t>
            </a:r>
            <a:r>
              <a:rPr lang="es-MX" sz="2400" dirty="0" err="1"/>
              <a:t>itself</a:t>
            </a:r>
            <a:r>
              <a:rPr lang="es-MX" sz="2400" dirty="0"/>
              <a:t>. </a:t>
            </a:r>
          </a:p>
          <a:p>
            <a:pPr marL="342900" indent="-342900">
              <a:lnSpc>
                <a:spcPct val="150000"/>
              </a:lnSpc>
              <a:buFont typeface="Arial" panose="020B0604020202020204" pitchFamily="34" charset="0"/>
              <a:buChar char="•"/>
            </a:pPr>
            <a:r>
              <a:rPr lang="es-MX" sz="2400" dirty="0" err="1"/>
              <a:t>The</a:t>
            </a:r>
            <a:r>
              <a:rPr lang="es-MX" sz="2400" dirty="0"/>
              <a:t> </a:t>
            </a:r>
            <a:r>
              <a:rPr lang="es-MX" sz="2400" dirty="0" err="1"/>
              <a:t>inaccuracy</a:t>
            </a:r>
            <a:r>
              <a:rPr lang="es-MX" sz="2400" dirty="0"/>
              <a:t> </a:t>
            </a:r>
            <a:r>
              <a:rPr lang="es-MX" sz="2400" dirty="0" err="1"/>
              <a:t>contained</a:t>
            </a:r>
            <a:r>
              <a:rPr lang="es-MX" sz="2400" dirty="0"/>
              <a:t> in </a:t>
            </a:r>
            <a:r>
              <a:rPr lang="es-MX" sz="2400" dirty="0" err="1"/>
              <a:t>the</a:t>
            </a:r>
            <a:r>
              <a:rPr lang="es-MX" sz="2400" dirty="0"/>
              <a:t> mean and standard </a:t>
            </a:r>
            <a:r>
              <a:rPr lang="es-MX" sz="2400" dirty="0" err="1"/>
              <a:t>deviation</a:t>
            </a:r>
            <a:r>
              <a:rPr lang="es-MX" sz="2400" dirty="0"/>
              <a:t> </a:t>
            </a:r>
            <a:r>
              <a:rPr lang="es-MX" sz="2400" dirty="0" err="1"/>
              <a:t>of</a:t>
            </a:r>
            <a:r>
              <a:rPr lang="es-MX" sz="2400" dirty="0"/>
              <a:t> </a:t>
            </a:r>
            <a:r>
              <a:rPr lang="es-MX" sz="2400" dirty="0" err="1"/>
              <a:t>the</a:t>
            </a:r>
            <a:r>
              <a:rPr lang="es-MX" sz="2400" dirty="0"/>
              <a:t> </a:t>
            </a:r>
            <a:r>
              <a:rPr lang="es-MX" sz="2400" dirty="0" err="1"/>
              <a:t>pharmacokinetic</a:t>
            </a:r>
            <a:r>
              <a:rPr lang="es-MX" sz="2400" dirty="0"/>
              <a:t> </a:t>
            </a:r>
            <a:r>
              <a:rPr lang="es-MX" sz="2400" dirty="0" err="1"/>
              <a:t>parameter</a:t>
            </a:r>
            <a:r>
              <a:rPr lang="es-MX" sz="2400" dirty="0"/>
              <a:t> drags </a:t>
            </a:r>
            <a:r>
              <a:rPr lang="es-MX" sz="2400" dirty="0" err="1"/>
              <a:t>the</a:t>
            </a:r>
            <a:r>
              <a:rPr lang="es-MX" sz="2400" dirty="0"/>
              <a:t> </a:t>
            </a:r>
            <a:r>
              <a:rPr lang="es-MX" sz="2400" dirty="0" err="1"/>
              <a:t>inaccuracy</a:t>
            </a:r>
            <a:r>
              <a:rPr lang="es-MX" sz="2400" dirty="0"/>
              <a:t> </a:t>
            </a:r>
            <a:r>
              <a:rPr lang="es-MX" sz="2400" dirty="0" err="1"/>
              <a:t>already</a:t>
            </a:r>
            <a:r>
              <a:rPr lang="es-MX" sz="2400" dirty="0"/>
              <a:t> </a:t>
            </a:r>
            <a:r>
              <a:rPr lang="es-MX" sz="2400" dirty="0" err="1"/>
              <a:t>contained</a:t>
            </a:r>
            <a:r>
              <a:rPr lang="es-MX" sz="2400" dirty="0"/>
              <a:t> in </a:t>
            </a:r>
            <a:r>
              <a:rPr lang="es-MX" sz="2400" dirty="0" err="1"/>
              <a:t>each</a:t>
            </a:r>
            <a:r>
              <a:rPr lang="es-MX" sz="2400" dirty="0"/>
              <a:t> individual </a:t>
            </a:r>
            <a:r>
              <a:rPr lang="es-MX" sz="2400" dirty="0" err="1"/>
              <a:t>estimate</a:t>
            </a:r>
            <a:r>
              <a:rPr lang="es-MX" sz="2400" dirty="0"/>
              <a:t> and </a:t>
            </a:r>
            <a:r>
              <a:rPr lang="es-MX" sz="2400" dirty="0" err="1"/>
              <a:t>both</a:t>
            </a:r>
            <a:r>
              <a:rPr lang="es-MX" sz="2400" dirty="0"/>
              <a:t> </a:t>
            </a:r>
            <a:r>
              <a:rPr lang="es-MX" sz="2400" dirty="0" err="1"/>
              <a:t>inaccuracies</a:t>
            </a:r>
            <a:r>
              <a:rPr lang="es-MX" sz="2400" dirty="0"/>
              <a:t> </a:t>
            </a:r>
            <a:r>
              <a:rPr lang="es-MX" sz="2400" dirty="0" err="1"/>
              <a:t>cannot</a:t>
            </a:r>
            <a:r>
              <a:rPr lang="es-MX" sz="2400" dirty="0"/>
              <a:t> be </a:t>
            </a:r>
            <a:r>
              <a:rPr lang="es-MX" sz="2400" dirty="0" err="1"/>
              <a:t>separated</a:t>
            </a:r>
            <a:r>
              <a:rPr lang="es-MX" sz="2400" dirty="0"/>
              <a:t>.</a:t>
            </a:r>
          </a:p>
        </p:txBody>
      </p:sp>
      <p:sp>
        <p:nvSpPr>
          <p:cNvPr id="6" name="4 Flecha abajo">
            <a:extLst>
              <a:ext uri="{FF2B5EF4-FFF2-40B4-BE49-F238E27FC236}">
                <a16:creationId xmlns:a16="http://schemas.microsoft.com/office/drawing/2014/main" id="{C198CABA-0D7A-4010-8FC4-D4EBECF7DFE5}"/>
              </a:ext>
            </a:extLst>
          </p:cNvPr>
          <p:cNvSpPr/>
          <p:nvPr/>
        </p:nvSpPr>
        <p:spPr>
          <a:xfrm>
            <a:off x="5420590" y="4406789"/>
            <a:ext cx="720725" cy="914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atin typeface="+mj-lt"/>
            </a:endParaRPr>
          </a:p>
        </p:txBody>
      </p:sp>
      <p:sp>
        <p:nvSpPr>
          <p:cNvPr id="10" name="CuadroTexto 9">
            <a:extLst>
              <a:ext uri="{FF2B5EF4-FFF2-40B4-BE49-F238E27FC236}">
                <a16:creationId xmlns:a16="http://schemas.microsoft.com/office/drawing/2014/main" id="{58D98B59-5565-4198-9E1C-CC0724EE0FB2}"/>
              </a:ext>
            </a:extLst>
          </p:cNvPr>
          <p:cNvSpPr txBox="1"/>
          <p:nvPr/>
        </p:nvSpPr>
        <p:spPr>
          <a:xfrm>
            <a:off x="1804086" y="5601899"/>
            <a:ext cx="8452022" cy="830997"/>
          </a:xfrm>
          <a:prstGeom prst="rect">
            <a:avLst/>
          </a:prstGeom>
          <a:noFill/>
        </p:spPr>
        <p:txBody>
          <a:bodyPr wrap="square">
            <a:spAutoFit/>
          </a:bodyPr>
          <a:lstStyle/>
          <a:p>
            <a:pPr algn="ctr"/>
            <a:r>
              <a:rPr lang="en-US" sz="2400" dirty="0"/>
              <a:t>The error in the estimation of the parameter is confused with the variability of that parameter between individuals</a:t>
            </a:r>
            <a:endParaRPr lang="es-MX" sz="2400" dirty="0"/>
          </a:p>
        </p:txBody>
      </p:sp>
    </p:spTree>
    <p:extLst>
      <p:ext uri="{BB962C8B-B14F-4D97-AF65-F5344CB8AC3E}">
        <p14:creationId xmlns:p14="http://schemas.microsoft.com/office/powerpoint/2010/main" val="1791628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2" name="5 CuadroTexto"/>
          <p:cNvSpPr txBox="1"/>
          <p:nvPr/>
        </p:nvSpPr>
        <p:spPr>
          <a:xfrm>
            <a:off x="0" y="282334"/>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latin typeface="+mn-lt"/>
              </a:rPr>
              <a:t>Defining Population Pharmacokinetic</a:t>
            </a:r>
          </a:p>
        </p:txBody>
      </p:sp>
      <p:sp>
        <p:nvSpPr>
          <p:cNvPr id="3" name="4 Rectángulo"/>
          <p:cNvSpPr/>
          <p:nvPr/>
        </p:nvSpPr>
        <p:spPr>
          <a:xfrm>
            <a:off x="7129390" y="6114001"/>
            <a:ext cx="4743738" cy="461665"/>
          </a:xfrm>
          <a:prstGeom prst="rect">
            <a:avLst/>
          </a:prstGeom>
        </p:spPr>
        <p:txBody>
          <a:bodyPr wrap="square">
            <a:spAutoFit/>
          </a:bodyPr>
          <a:lstStyle/>
          <a:p>
            <a:pPr algn="r" eaLnBrk="1" hangingPunct="1">
              <a:defRPr/>
            </a:pPr>
            <a:r>
              <a:rPr lang="en-US" sz="1200" b="1" dirty="0">
                <a:cs typeface="+mn-cs"/>
              </a:rPr>
              <a:t>AARONS L, Population pharmacokinetics: theory and practice. </a:t>
            </a:r>
          </a:p>
          <a:p>
            <a:pPr algn="r" eaLnBrk="1" hangingPunct="1">
              <a:defRPr/>
            </a:pPr>
            <a:r>
              <a:rPr lang="en-US" sz="1200" b="1" dirty="0">
                <a:cs typeface="+mn-cs"/>
              </a:rPr>
              <a:t>Br. J. </a:t>
            </a:r>
            <a:r>
              <a:rPr lang="en-US" sz="1200" b="1" dirty="0" err="1">
                <a:cs typeface="+mn-cs"/>
              </a:rPr>
              <a:t>Clin</a:t>
            </a:r>
            <a:r>
              <a:rPr lang="en-US" sz="1200" b="1" dirty="0">
                <a:cs typeface="+mn-cs"/>
              </a:rPr>
              <a:t>. </a:t>
            </a:r>
            <a:r>
              <a:rPr lang="en-US" sz="1200" b="1" dirty="0" err="1">
                <a:cs typeface="+mn-cs"/>
              </a:rPr>
              <a:t>Pharmac</a:t>
            </a:r>
            <a:r>
              <a:rPr lang="en-US" sz="1200" b="1" dirty="0">
                <a:cs typeface="+mn-cs"/>
              </a:rPr>
              <a:t>. 1991, 32, 669-670</a:t>
            </a:r>
          </a:p>
        </p:txBody>
      </p:sp>
      <p:sp>
        <p:nvSpPr>
          <p:cNvPr id="4" name="3 CuadroTexto"/>
          <p:cNvSpPr txBox="1"/>
          <p:nvPr/>
        </p:nvSpPr>
        <p:spPr>
          <a:xfrm>
            <a:off x="756406" y="1936715"/>
            <a:ext cx="10647165" cy="1938992"/>
          </a:xfrm>
          <a:prstGeom prst="rect">
            <a:avLst/>
          </a:prstGeom>
          <a:noFill/>
        </p:spPr>
        <p:txBody>
          <a:bodyPr wrap="square">
            <a:spAutoFit/>
          </a:bodyPr>
          <a:lstStyle/>
          <a:p>
            <a:r>
              <a:rPr lang="en-US" sz="2400" dirty="0"/>
              <a:t>Population pharmacokinetics can be defined as the study of the variability in plasma drug concentrations between individuals when standard dosage regimens are administered. It is of interest both to measure this variability within the population and to account for it in terms of patient variables, such as age, sex, weight or disease state.</a:t>
            </a:r>
            <a:endParaRPr lang="en-US" sz="3200" dirty="0"/>
          </a:p>
        </p:txBody>
      </p:sp>
      <p:cxnSp>
        <p:nvCxnSpPr>
          <p:cNvPr id="5" name="Conector recto 11"/>
          <p:cNvCxnSpPr/>
          <p:nvPr/>
        </p:nvCxnSpPr>
        <p:spPr>
          <a:xfrm>
            <a:off x="7216104" y="2329747"/>
            <a:ext cx="2743200"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 name="Conector recto 13"/>
          <p:cNvCxnSpPr/>
          <p:nvPr/>
        </p:nvCxnSpPr>
        <p:spPr>
          <a:xfrm flipV="1">
            <a:off x="3386120" y="2674861"/>
            <a:ext cx="2468880" cy="597"/>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Conector recto 15"/>
          <p:cNvCxnSpPr/>
          <p:nvPr/>
        </p:nvCxnSpPr>
        <p:spPr>
          <a:xfrm>
            <a:off x="5458834" y="3051477"/>
            <a:ext cx="2834640"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Conector recto 17"/>
          <p:cNvCxnSpPr/>
          <p:nvPr/>
        </p:nvCxnSpPr>
        <p:spPr>
          <a:xfrm>
            <a:off x="1686538" y="3438518"/>
            <a:ext cx="1645920"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4177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2" name="5 CuadroTexto"/>
          <p:cNvSpPr txBox="1"/>
          <p:nvPr/>
        </p:nvSpPr>
        <p:spPr>
          <a:xfrm>
            <a:off x="0" y="282334"/>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latin typeface="+mn-lt"/>
              </a:rPr>
              <a:t>Defining Population Pharmacokinetic</a:t>
            </a:r>
          </a:p>
        </p:txBody>
      </p:sp>
      <p:grpSp>
        <p:nvGrpSpPr>
          <p:cNvPr id="10" name="Grupo 24"/>
          <p:cNvGrpSpPr/>
          <p:nvPr/>
        </p:nvGrpSpPr>
        <p:grpSpPr>
          <a:xfrm>
            <a:off x="3934215" y="4773586"/>
            <a:ext cx="4128438" cy="1472976"/>
            <a:chOff x="2061944" y="4263479"/>
            <a:chExt cx="4128438" cy="1472976"/>
          </a:xfrm>
        </p:grpSpPr>
        <p:sp>
          <p:nvSpPr>
            <p:cNvPr id="11" name="CuadroTexto 22"/>
            <p:cNvSpPr txBox="1"/>
            <p:nvPr/>
          </p:nvSpPr>
          <p:spPr>
            <a:xfrm>
              <a:off x="2061944" y="5274790"/>
              <a:ext cx="4128438" cy="461665"/>
            </a:xfrm>
            <a:prstGeom prst="rect">
              <a:avLst/>
            </a:prstGeom>
            <a:noFill/>
          </p:spPr>
          <p:txBody>
            <a:bodyPr wrap="none" rtlCol="0">
              <a:spAutoFit/>
            </a:bodyPr>
            <a:lstStyle/>
            <a:p>
              <a:r>
                <a:rPr lang="en-US" sz="2400"/>
                <a:t>Non Lineal Mixed Effect Models</a:t>
              </a:r>
            </a:p>
          </p:txBody>
        </p:sp>
        <p:sp>
          <p:nvSpPr>
            <p:cNvPr id="12" name="Flecha abajo 23"/>
            <p:cNvSpPr/>
            <p:nvPr/>
          </p:nvSpPr>
          <p:spPr>
            <a:xfrm>
              <a:off x="3722559" y="4263479"/>
              <a:ext cx="792088" cy="792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CuadroTexto 8">
            <a:extLst>
              <a:ext uri="{FF2B5EF4-FFF2-40B4-BE49-F238E27FC236}">
                <a16:creationId xmlns:a16="http://schemas.microsoft.com/office/drawing/2014/main" id="{ED882ED0-2783-4305-B6A5-F3A82695665A}"/>
              </a:ext>
            </a:extLst>
          </p:cNvPr>
          <p:cNvSpPr txBox="1"/>
          <p:nvPr/>
        </p:nvSpPr>
        <p:spPr>
          <a:xfrm>
            <a:off x="2088289" y="2035664"/>
            <a:ext cx="3080139" cy="461665"/>
          </a:xfrm>
          <a:prstGeom prst="rect">
            <a:avLst/>
          </a:prstGeom>
          <a:noFill/>
        </p:spPr>
        <p:txBody>
          <a:bodyPr wrap="none" rtlCol="0">
            <a:spAutoFit/>
          </a:bodyPr>
          <a:lstStyle/>
          <a:p>
            <a:r>
              <a:rPr lang="en-US" sz="2400"/>
              <a:t>Individual observations</a:t>
            </a:r>
          </a:p>
        </p:txBody>
      </p:sp>
      <p:sp>
        <p:nvSpPr>
          <p:cNvPr id="13" name="CuadroTexto 12">
            <a:extLst>
              <a:ext uri="{FF2B5EF4-FFF2-40B4-BE49-F238E27FC236}">
                <a16:creationId xmlns:a16="http://schemas.microsoft.com/office/drawing/2014/main" id="{DEFAB5F6-8F4C-40BA-BE59-CA2E5D54EB49}"/>
              </a:ext>
            </a:extLst>
          </p:cNvPr>
          <p:cNvSpPr txBox="1"/>
          <p:nvPr/>
        </p:nvSpPr>
        <p:spPr>
          <a:xfrm>
            <a:off x="2098772" y="2789427"/>
            <a:ext cx="3052054" cy="461665"/>
          </a:xfrm>
          <a:prstGeom prst="rect">
            <a:avLst/>
          </a:prstGeom>
          <a:noFill/>
        </p:spPr>
        <p:txBody>
          <a:bodyPr wrap="none" rtlCol="0">
            <a:spAutoFit/>
          </a:bodyPr>
          <a:lstStyle/>
          <a:p>
            <a:r>
              <a:rPr lang="en-US" sz="2400"/>
              <a:t>Probability distribution</a:t>
            </a:r>
          </a:p>
        </p:txBody>
      </p:sp>
      <p:sp>
        <p:nvSpPr>
          <p:cNvPr id="14" name="CuadroTexto 13">
            <a:extLst>
              <a:ext uri="{FF2B5EF4-FFF2-40B4-BE49-F238E27FC236}">
                <a16:creationId xmlns:a16="http://schemas.microsoft.com/office/drawing/2014/main" id="{2FDE50D2-BD84-4560-B1BB-1B9436C8BF07}"/>
              </a:ext>
            </a:extLst>
          </p:cNvPr>
          <p:cNvSpPr txBox="1"/>
          <p:nvPr/>
        </p:nvSpPr>
        <p:spPr>
          <a:xfrm>
            <a:off x="2153146" y="3545395"/>
            <a:ext cx="2907655" cy="461665"/>
          </a:xfrm>
          <a:prstGeom prst="rect">
            <a:avLst/>
          </a:prstGeom>
          <a:noFill/>
        </p:spPr>
        <p:txBody>
          <a:bodyPr wrap="none" rtlCol="0">
            <a:spAutoFit/>
          </a:bodyPr>
          <a:lstStyle/>
          <a:p>
            <a:r>
              <a:rPr lang="en-US" sz="2400"/>
              <a:t>Individual parameters</a:t>
            </a:r>
          </a:p>
        </p:txBody>
      </p:sp>
      <p:sp>
        <p:nvSpPr>
          <p:cNvPr id="15" name="CuadroTexto 14">
            <a:extLst>
              <a:ext uri="{FF2B5EF4-FFF2-40B4-BE49-F238E27FC236}">
                <a16:creationId xmlns:a16="http://schemas.microsoft.com/office/drawing/2014/main" id="{09E58FA1-E56F-453C-9903-411847EB1F81}"/>
              </a:ext>
            </a:extLst>
          </p:cNvPr>
          <p:cNvSpPr txBox="1"/>
          <p:nvPr/>
        </p:nvSpPr>
        <p:spPr>
          <a:xfrm>
            <a:off x="7153741" y="3545395"/>
            <a:ext cx="2700098" cy="461665"/>
          </a:xfrm>
          <a:prstGeom prst="rect">
            <a:avLst/>
          </a:prstGeom>
          <a:noFill/>
        </p:spPr>
        <p:txBody>
          <a:bodyPr wrap="none" rtlCol="0">
            <a:spAutoFit/>
          </a:bodyPr>
          <a:lstStyle/>
          <a:p>
            <a:r>
              <a:rPr lang="en-US" sz="2400"/>
              <a:t>Individual variability</a:t>
            </a:r>
          </a:p>
        </p:txBody>
      </p:sp>
      <p:sp>
        <p:nvSpPr>
          <p:cNvPr id="16" name="CuadroTexto 15">
            <a:extLst>
              <a:ext uri="{FF2B5EF4-FFF2-40B4-BE49-F238E27FC236}">
                <a16:creationId xmlns:a16="http://schemas.microsoft.com/office/drawing/2014/main" id="{D0D159B9-C65C-4DA7-AFC6-4EFE8B7C0E56}"/>
              </a:ext>
            </a:extLst>
          </p:cNvPr>
          <p:cNvSpPr txBox="1"/>
          <p:nvPr/>
        </p:nvSpPr>
        <p:spPr>
          <a:xfrm>
            <a:off x="7021333" y="2760594"/>
            <a:ext cx="3052054" cy="461665"/>
          </a:xfrm>
          <a:prstGeom prst="rect">
            <a:avLst/>
          </a:prstGeom>
          <a:noFill/>
        </p:spPr>
        <p:txBody>
          <a:bodyPr wrap="none" rtlCol="0">
            <a:spAutoFit/>
          </a:bodyPr>
          <a:lstStyle/>
          <a:p>
            <a:r>
              <a:rPr lang="en-US" sz="2400"/>
              <a:t>Probability distribution</a:t>
            </a:r>
          </a:p>
        </p:txBody>
      </p:sp>
      <p:sp>
        <p:nvSpPr>
          <p:cNvPr id="18" name="CuadroTexto 17">
            <a:extLst>
              <a:ext uri="{FF2B5EF4-FFF2-40B4-BE49-F238E27FC236}">
                <a16:creationId xmlns:a16="http://schemas.microsoft.com/office/drawing/2014/main" id="{756DA740-1B0F-44AC-A926-BA85F383AA33}"/>
              </a:ext>
            </a:extLst>
          </p:cNvPr>
          <p:cNvSpPr txBox="1"/>
          <p:nvPr/>
        </p:nvSpPr>
        <p:spPr>
          <a:xfrm>
            <a:off x="2088289" y="2035664"/>
            <a:ext cx="3080139" cy="461665"/>
          </a:xfrm>
          <a:prstGeom prst="rect">
            <a:avLst/>
          </a:prstGeom>
          <a:noFill/>
        </p:spPr>
        <p:txBody>
          <a:bodyPr wrap="none" rtlCol="0">
            <a:spAutoFit/>
          </a:bodyPr>
          <a:lstStyle/>
          <a:p>
            <a:r>
              <a:rPr lang="en-US" sz="2400"/>
              <a:t>Individual observations</a:t>
            </a:r>
          </a:p>
        </p:txBody>
      </p:sp>
      <p:sp>
        <p:nvSpPr>
          <p:cNvPr id="20" name="CuadroTexto 19">
            <a:extLst>
              <a:ext uri="{FF2B5EF4-FFF2-40B4-BE49-F238E27FC236}">
                <a16:creationId xmlns:a16="http://schemas.microsoft.com/office/drawing/2014/main" id="{B6E978D2-E118-48BC-AFD3-7486B58F3BFE}"/>
              </a:ext>
            </a:extLst>
          </p:cNvPr>
          <p:cNvSpPr txBox="1"/>
          <p:nvPr/>
        </p:nvSpPr>
        <p:spPr>
          <a:xfrm>
            <a:off x="7465084" y="2035664"/>
            <a:ext cx="2014719" cy="461665"/>
          </a:xfrm>
          <a:prstGeom prst="rect">
            <a:avLst/>
          </a:prstGeom>
          <a:noFill/>
        </p:spPr>
        <p:txBody>
          <a:bodyPr wrap="none" rtlCol="0">
            <a:spAutoFit/>
          </a:bodyPr>
          <a:lstStyle/>
          <a:p>
            <a:r>
              <a:rPr lang="en-US" sz="2400" dirty="0"/>
              <a:t>Random effect</a:t>
            </a:r>
          </a:p>
        </p:txBody>
      </p:sp>
      <p:sp>
        <p:nvSpPr>
          <p:cNvPr id="17" name="CuadroTexto 16">
            <a:extLst>
              <a:ext uri="{FF2B5EF4-FFF2-40B4-BE49-F238E27FC236}">
                <a16:creationId xmlns:a16="http://schemas.microsoft.com/office/drawing/2014/main" id="{442DC464-4ABE-4AD4-A557-A38C0E403912}"/>
              </a:ext>
            </a:extLst>
          </p:cNvPr>
          <p:cNvSpPr txBox="1"/>
          <p:nvPr/>
        </p:nvSpPr>
        <p:spPr>
          <a:xfrm>
            <a:off x="2137716" y="1087391"/>
            <a:ext cx="2637004" cy="461665"/>
          </a:xfrm>
          <a:prstGeom prst="rect">
            <a:avLst/>
          </a:prstGeom>
          <a:noFill/>
        </p:spPr>
        <p:txBody>
          <a:bodyPr wrap="none" rtlCol="0">
            <a:spAutoFit/>
          </a:bodyPr>
          <a:lstStyle/>
          <a:p>
            <a:r>
              <a:rPr lang="en-US" sz="2400" dirty="0" err="1"/>
              <a:t>Hierarquical</a:t>
            </a:r>
            <a:r>
              <a:rPr lang="en-US" sz="2400" dirty="0"/>
              <a:t> model:</a:t>
            </a:r>
          </a:p>
        </p:txBody>
      </p:sp>
      <p:sp>
        <p:nvSpPr>
          <p:cNvPr id="3" name="Cruz 2">
            <a:extLst>
              <a:ext uri="{FF2B5EF4-FFF2-40B4-BE49-F238E27FC236}">
                <a16:creationId xmlns:a16="http://schemas.microsoft.com/office/drawing/2014/main" id="{4B4EC1F7-57D8-45A2-BFAC-3F54FB7BDA36}"/>
              </a:ext>
            </a:extLst>
          </p:cNvPr>
          <p:cNvSpPr/>
          <p:nvPr/>
        </p:nvSpPr>
        <p:spPr>
          <a:xfrm>
            <a:off x="5708823" y="2804987"/>
            <a:ext cx="579223" cy="533470"/>
          </a:xfrm>
          <a:prstGeom prst="plus">
            <a:avLst>
              <a:gd name="adj" fmla="val 43530"/>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 name="Flecha: hacia abajo 3">
            <a:extLst>
              <a:ext uri="{FF2B5EF4-FFF2-40B4-BE49-F238E27FC236}">
                <a16:creationId xmlns:a16="http://schemas.microsoft.com/office/drawing/2014/main" id="{9AA42995-846D-48C7-9A80-726B1AA0B2BC}"/>
              </a:ext>
            </a:extLst>
          </p:cNvPr>
          <p:cNvSpPr/>
          <p:nvPr/>
        </p:nvSpPr>
        <p:spPr>
          <a:xfrm>
            <a:off x="3415672" y="2503695"/>
            <a:ext cx="98854" cy="299763"/>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1" name="Flecha: hacia abajo 20">
            <a:extLst>
              <a:ext uri="{FF2B5EF4-FFF2-40B4-BE49-F238E27FC236}">
                <a16:creationId xmlns:a16="http://schemas.microsoft.com/office/drawing/2014/main" id="{6C63893E-2515-40D1-8DFB-DC322E8037F4}"/>
              </a:ext>
            </a:extLst>
          </p:cNvPr>
          <p:cNvSpPr/>
          <p:nvPr/>
        </p:nvSpPr>
        <p:spPr>
          <a:xfrm>
            <a:off x="3406791" y="3272248"/>
            <a:ext cx="98854" cy="299763"/>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3" name="Flecha: hacia abajo 22">
            <a:extLst>
              <a:ext uri="{FF2B5EF4-FFF2-40B4-BE49-F238E27FC236}">
                <a16:creationId xmlns:a16="http://schemas.microsoft.com/office/drawing/2014/main" id="{8E6392E7-1E90-4EE8-A3CE-F919CBB911C4}"/>
              </a:ext>
            </a:extLst>
          </p:cNvPr>
          <p:cNvSpPr/>
          <p:nvPr/>
        </p:nvSpPr>
        <p:spPr>
          <a:xfrm>
            <a:off x="8426222" y="3229222"/>
            <a:ext cx="98854" cy="299763"/>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4" name="Flecha: hacia abajo 23">
            <a:extLst>
              <a:ext uri="{FF2B5EF4-FFF2-40B4-BE49-F238E27FC236}">
                <a16:creationId xmlns:a16="http://schemas.microsoft.com/office/drawing/2014/main" id="{E0F85434-5BD5-4CBE-BC46-2B0DECCABE64}"/>
              </a:ext>
            </a:extLst>
          </p:cNvPr>
          <p:cNvSpPr/>
          <p:nvPr/>
        </p:nvSpPr>
        <p:spPr>
          <a:xfrm>
            <a:off x="8426222" y="2486663"/>
            <a:ext cx="98854" cy="299763"/>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extLst>
      <p:ext uri="{BB962C8B-B14F-4D97-AF65-F5344CB8AC3E}">
        <p14:creationId xmlns:p14="http://schemas.microsoft.com/office/powerpoint/2010/main" val="3465361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grpSp>
        <p:nvGrpSpPr>
          <p:cNvPr id="4" name="51 Grupo">
            <a:extLst>
              <a:ext uri="{FF2B5EF4-FFF2-40B4-BE49-F238E27FC236}">
                <a16:creationId xmlns:a16="http://schemas.microsoft.com/office/drawing/2014/main" id="{93B3B43C-4149-489C-8F79-E95C7C784177}"/>
              </a:ext>
            </a:extLst>
          </p:cNvPr>
          <p:cNvGrpSpPr>
            <a:grpSpLocks/>
          </p:cNvGrpSpPr>
          <p:nvPr/>
        </p:nvGrpSpPr>
        <p:grpSpPr bwMode="auto">
          <a:xfrm>
            <a:off x="1880114" y="2515972"/>
            <a:ext cx="3744913" cy="3212247"/>
            <a:chOff x="755923" y="2564904"/>
            <a:chExt cx="3744069" cy="3213386"/>
          </a:xfrm>
        </p:grpSpPr>
        <p:sp>
          <p:nvSpPr>
            <p:cNvPr id="5" name="TextBox 12">
              <a:extLst>
                <a:ext uri="{FF2B5EF4-FFF2-40B4-BE49-F238E27FC236}">
                  <a16:creationId xmlns:a16="http://schemas.microsoft.com/office/drawing/2014/main" id="{C3AA9B77-F523-4730-801A-9AA23C5AA6EA}"/>
                </a:ext>
              </a:extLst>
            </p:cNvPr>
            <p:cNvSpPr txBox="1">
              <a:spLocks noChangeArrowheads="1"/>
            </p:cNvSpPr>
            <p:nvPr/>
          </p:nvSpPr>
          <p:spPr bwMode="auto">
            <a:xfrm>
              <a:off x="1837884" y="2564904"/>
              <a:ext cx="1548408" cy="461829"/>
            </a:xfrm>
            <a:prstGeom prst="rect">
              <a:avLst/>
            </a:prstGeom>
            <a:noFill/>
            <a:ln>
              <a:noFill/>
            </a:ln>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r>
                <a:rPr lang="en-US" sz="2400" dirty="0">
                  <a:latin typeface="+mn-lt"/>
                  <a:cs typeface="+mn-cs"/>
                </a:rPr>
                <a:t>Qualitative</a:t>
              </a:r>
            </a:p>
          </p:txBody>
        </p:sp>
        <p:cxnSp>
          <p:nvCxnSpPr>
            <p:cNvPr id="6" name="Straight Arrow Connector 17">
              <a:extLst>
                <a:ext uri="{FF2B5EF4-FFF2-40B4-BE49-F238E27FC236}">
                  <a16:creationId xmlns:a16="http://schemas.microsoft.com/office/drawing/2014/main" id="{8027D8FE-13CF-4CBE-A104-31167EDEBBFA}"/>
                </a:ext>
              </a:extLst>
            </p:cNvPr>
            <p:cNvCxnSpPr>
              <a:endCxn id="8" idx="0"/>
            </p:cNvCxnSpPr>
            <p:nvPr/>
          </p:nvCxnSpPr>
          <p:spPr bwMode="auto">
            <a:xfrm flipH="1">
              <a:off x="1655833" y="3141371"/>
              <a:ext cx="468206" cy="6479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19">
              <a:extLst>
                <a:ext uri="{FF2B5EF4-FFF2-40B4-BE49-F238E27FC236}">
                  <a16:creationId xmlns:a16="http://schemas.microsoft.com/office/drawing/2014/main" id="{F181531A-3938-4408-AAF8-ABE7E69B1928}"/>
                </a:ext>
              </a:extLst>
            </p:cNvPr>
            <p:cNvCxnSpPr>
              <a:endCxn id="9" idx="0"/>
            </p:cNvCxnSpPr>
            <p:nvPr/>
          </p:nvCxnSpPr>
          <p:spPr bwMode="auto">
            <a:xfrm>
              <a:off x="3131875" y="3141371"/>
              <a:ext cx="541215" cy="6479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 name="TextBox 20">
              <a:extLst>
                <a:ext uri="{FF2B5EF4-FFF2-40B4-BE49-F238E27FC236}">
                  <a16:creationId xmlns:a16="http://schemas.microsoft.com/office/drawing/2014/main" id="{C42BB164-FF8B-4537-8F0B-F61124A9AFFF}"/>
                </a:ext>
              </a:extLst>
            </p:cNvPr>
            <p:cNvSpPr txBox="1">
              <a:spLocks noChangeArrowheads="1"/>
            </p:cNvSpPr>
            <p:nvPr/>
          </p:nvSpPr>
          <p:spPr bwMode="auto">
            <a:xfrm>
              <a:off x="1022563" y="3789301"/>
              <a:ext cx="1268127" cy="462126"/>
            </a:xfrm>
            <a:prstGeom prst="rect">
              <a:avLst/>
            </a:prstGeom>
            <a:noFill/>
            <a:ln>
              <a:noFill/>
            </a:ln>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r>
                <a:rPr lang="en-US" sz="2400">
                  <a:latin typeface="+mn-lt"/>
                  <a:cs typeface="+mn-cs"/>
                </a:rPr>
                <a:t>Nominal</a:t>
              </a:r>
            </a:p>
          </p:txBody>
        </p:sp>
        <p:sp>
          <p:nvSpPr>
            <p:cNvPr id="9" name="TextBox 21">
              <a:extLst>
                <a:ext uri="{FF2B5EF4-FFF2-40B4-BE49-F238E27FC236}">
                  <a16:creationId xmlns:a16="http://schemas.microsoft.com/office/drawing/2014/main" id="{11F6BF3E-E5BF-4D8E-B9DA-76F9B53A3515}"/>
                </a:ext>
              </a:extLst>
            </p:cNvPr>
            <p:cNvSpPr txBox="1">
              <a:spLocks noChangeArrowheads="1"/>
            </p:cNvSpPr>
            <p:nvPr/>
          </p:nvSpPr>
          <p:spPr bwMode="auto">
            <a:xfrm>
              <a:off x="3117591" y="3789301"/>
              <a:ext cx="1111000" cy="462126"/>
            </a:xfrm>
            <a:prstGeom prst="rect">
              <a:avLst/>
            </a:prstGeom>
            <a:noFill/>
            <a:ln>
              <a:noFill/>
            </a:ln>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r>
                <a:rPr lang="en-US" sz="2400">
                  <a:latin typeface="+mn-lt"/>
                  <a:cs typeface="+mn-cs"/>
                </a:rPr>
                <a:t>Ordinal</a:t>
              </a:r>
            </a:p>
          </p:txBody>
        </p:sp>
        <p:sp>
          <p:nvSpPr>
            <p:cNvPr id="10" name="Rectangle 27">
              <a:extLst>
                <a:ext uri="{FF2B5EF4-FFF2-40B4-BE49-F238E27FC236}">
                  <a16:creationId xmlns:a16="http://schemas.microsoft.com/office/drawing/2014/main" id="{8DB9A3E9-8736-444C-90D5-E37B459896D6}"/>
                </a:ext>
              </a:extLst>
            </p:cNvPr>
            <p:cNvSpPr>
              <a:spLocks noChangeArrowheads="1"/>
            </p:cNvSpPr>
            <p:nvPr/>
          </p:nvSpPr>
          <p:spPr bwMode="auto">
            <a:xfrm>
              <a:off x="755923" y="4937470"/>
              <a:ext cx="1799819" cy="461829"/>
            </a:xfrm>
            <a:prstGeom prst="rect">
              <a:avLst/>
            </a:prstGeom>
            <a:noFill/>
            <a:ln>
              <a:noFill/>
            </a:ln>
          </p:spPr>
          <p:txBody>
            <a:bodyPr>
              <a:spAutoFit/>
            </a:bodyPr>
            <a:lstStyle/>
            <a:p>
              <a:pPr algn="ctr">
                <a:defRPr/>
              </a:pPr>
              <a:r>
                <a:rPr lang="en-US" sz="2400">
                  <a:cs typeface="+mn-cs"/>
                </a:rPr>
                <a:t>Sex (M, F)</a:t>
              </a:r>
            </a:p>
          </p:txBody>
        </p:sp>
        <p:cxnSp>
          <p:nvCxnSpPr>
            <p:cNvPr id="11" name="Straight Arrow Connector 33">
              <a:extLst>
                <a:ext uri="{FF2B5EF4-FFF2-40B4-BE49-F238E27FC236}">
                  <a16:creationId xmlns:a16="http://schemas.microsoft.com/office/drawing/2014/main" id="{0171D5A5-E33E-4F19-9CAD-9EA8B0E8468F}"/>
                </a:ext>
              </a:extLst>
            </p:cNvPr>
            <p:cNvCxnSpPr>
              <a:stCxn id="8" idx="2"/>
            </p:cNvCxnSpPr>
            <p:nvPr/>
          </p:nvCxnSpPr>
          <p:spPr bwMode="auto">
            <a:xfrm>
              <a:off x="1655833" y="4251427"/>
              <a:ext cx="0" cy="68604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 name="Rectangle 34">
              <a:extLst>
                <a:ext uri="{FF2B5EF4-FFF2-40B4-BE49-F238E27FC236}">
                  <a16:creationId xmlns:a16="http://schemas.microsoft.com/office/drawing/2014/main" id="{81ED0DC7-E1D0-4FDF-9692-1FB2FC129599}"/>
                </a:ext>
              </a:extLst>
            </p:cNvPr>
            <p:cNvSpPr>
              <a:spLocks noChangeArrowheads="1"/>
            </p:cNvSpPr>
            <p:nvPr/>
          </p:nvSpPr>
          <p:spPr bwMode="auto">
            <a:xfrm>
              <a:off x="2844602" y="4946998"/>
              <a:ext cx="1655390" cy="831292"/>
            </a:xfrm>
            <a:prstGeom prst="rect">
              <a:avLst/>
            </a:prstGeom>
            <a:noFill/>
            <a:ln>
              <a:noFill/>
            </a:ln>
          </p:spPr>
          <p:txBody>
            <a:bodyPr>
              <a:spAutoFit/>
            </a:bodyPr>
            <a:lstStyle/>
            <a:p>
              <a:pPr algn="ctr">
                <a:defRPr/>
              </a:pPr>
              <a:r>
                <a:rPr lang="en-US" sz="2400">
                  <a:cs typeface="+mn-cs"/>
                </a:rPr>
                <a:t>Response level</a:t>
              </a:r>
            </a:p>
          </p:txBody>
        </p:sp>
        <p:cxnSp>
          <p:nvCxnSpPr>
            <p:cNvPr id="13" name="Straight Arrow Connector 35">
              <a:extLst>
                <a:ext uri="{FF2B5EF4-FFF2-40B4-BE49-F238E27FC236}">
                  <a16:creationId xmlns:a16="http://schemas.microsoft.com/office/drawing/2014/main" id="{61981290-087F-47A3-B08C-5001340FE0BC}"/>
                </a:ext>
              </a:extLst>
            </p:cNvPr>
            <p:cNvCxnSpPr>
              <a:stCxn id="9" idx="2"/>
              <a:endCxn id="12" idx="0"/>
            </p:cNvCxnSpPr>
            <p:nvPr/>
          </p:nvCxnSpPr>
          <p:spPr bwMode="auto">
            <a:xfrm flipH="1">
              <a:off x="3672298" y="4251427"/>
              <a:ext cx="793" cy="69557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grpSp>
        <p:nvGrpSpPr>
          <p:cNvPr id="14" name="52 Grupo">
            <a:extLst>
              <a:ext uri="{FF2B5EF4-FFF2-40B4-BE49-F238E27FC236}">
                <a16:creationId xmlns:a16="http://schemas.microsoft.com/office/drawing/2014/main" id="{427434AA-2370-4B33-B529-15D2AF66CEAF}"/>
              </a:ext>
            </a:extLst>
          </p:cNvPr>
          <p:cNvGrpSpPr>
            <a:grpSpLocks/>
          </p:cNvGrpSpPr>
          <p:nvPr/>
        </p:nvGrpSpPr>
        <p:grpSpPr bwMode="auto">
          <a:xfrm>
            <a:off x="6591993" y="2515972"/>
            <a:ext cx="3529013" cy="3450372"/>
            <a:chOff x="4788024" y="2924944"/>
            <a:chExt cx="3528392" cy="3450097"/>
          </a:xfrm>
        </p:grpSpPr>
        <p:sp>
          <p:nvSpPr>
            <p:cNvPr id="15" name="TextBox 15">
              <a:extLst>
                <a:ext uri="{FF2B5EF4-FFF2-40B4-BE49-F238E27FC236}">
                  <a16:creationId xmlns:a16="http://schemas.microsoft.com/office/drawing/2014/main" id="{155CCFA7-8C5E-4079-8125-8AC566C20B7A}"/>
                </a:ext>
              </a:extLst>
            </p:cNvPr>
            <p:cNvSpPr txBox="1">
              <a:spLocks noChangeArrowheads="1"/>
            </p:cNvSpPr>
            <p:nvPr/>
          </p:nvSpPr>
          <p:spPr bwMode="auto">
            <a:xfrm>
              <a:off x="5626077" y="2924944"/>
              <a:ext cx="1739529" cy="461628"/>
            </a:xfrm>
            <a:prstGeom prst="rect">
              <a:avLst/>
            </a:prstGeom>
            <a:noFill/>
            <a:ln>
              <a:noFill/>
            </a:ln>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r>
                <a:rPr lang="en-US" sz="2400">
                  <a:latin typeface="+mn-lt"/>
                  <a:cs typeface="+mn-cs"/>
                </a:rPr>
                <a:t>Quantitative</a:t>
              </a:r>
            </a:p>
          </p:txBody>
        </p:sp>
        <p:cxnSp>
          <p:nvCxnSpPr>
            <p:cNvPr id="16" name="Straight Arrow Connector 22">
              <a:extLst>
                <a:ext uri="{FF2B5EF4-FFF2-40B4-BE49-F238E27FC236}">
                  <a16:creationId xmlns:a16="http://schemas.microsoft.com/office/drawing/2014/main" id="{DB409DC7-C5B0-4FBC-828E-2B280D9380B1}"/>
                </a:ext>
              </a:extLst>
            </p:cNvPr>
            <p:cNvCxnSpPr>
              <a:endCxn id="18" idx="0"/>
            </p:cNvCxnSpPr>
            <p:nvPr/>
          </p:nvCxnSpPr>
          <p:spPr bwMode="auto">
            <a:xfrm flipH="1">
              <a:off x="5585635" y="3501161"/>
              <a:ext cx="424549" cy="86353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23">
              <a:extLst>
                <a:ext uri="{FF2B5EF4-FFF2-40B4-BE49-F238E27FC236}">
                  <a16:creationId xmlns:a16="http://schemas.microsoft.com/office/drawing/2014/main" id="{99FC8CC4-7DCF-42F1-936E-4B5446A9CCC9}"/>
                </a:ext>
              </a:extLst>
            </p:cNvPr>
            <p:cNvCxnSpPr>
              <a:endCxn id="19" idx="0"/>
            </p:cNvCxnSpPr>
            <p:nvPr/>
          </p:nvCxnSpPr>
          <p:spPr bwMode="auto">
            <a:xfrm>
              <a:off x="7003784" y="3501161"/>
              <a:ext cx="345050" cy="86353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8" name="TextBox 24">
              <a:extLst>
                <a:ext uri="{FF2B5EF4-FFF2-40B4-BE49-F238E27FC236}">
                  <a16:creationId xmlns:a16="http://schemas.microsoft.com/office/drawing/2014/main" id="{B93744E9-BACF-4FA0-9005-A5303BFB61F7}"/>
                </a:ext>
              </a:extLst>
            </p:cNvPr>
            <p:cNvSpPr txBox="1">
              <a:spLocks noChangeArrowheads="1"/>
            </p:cNvSpPr>
            <p:nvPr/>
          </p:nvSpPr>
          <p:spPr bwMode="auto">
            <a:xfrm>
              <a:off x="4788024" y="4364692"/>
              <a:ext cx="1595220" cy="461628"/>
            </a:xfrm>
            <a:prstGeom prst="rect">
              <a:avLst/>
            </a:prstGeom>
            <a:noFill/>
            <a:ln>
              <a:noFill/>
            </a:ln>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r>
                <a:rPr lang="en-US" sz="2400">
                  <a:latin typeface="+mn-lt"/>
                  <a:cs typeface="+mn-cs"/>
                </a:rPr>
                <a:t>Continuous</a:t>
              </a:r>
            </a:p>
          </p:txBody>
        </p:sp>
        <p:sp>
          <p:nvSpPr>
            <p:cNvPr id="19" name="TextBox 25">
              <a:extLst>
                <a:ext uri="{FF2B5EF4-FFF2-40B4-BE49-F238E27FC236}">
                  <a16:creationId xmlns:a16="http://schemas.microsoft.com/office/drawing/2014/main" id="{1ED4F427-61CC-4DAD-9580-966E8CE0E842}"/>
                </a:ext>
              </a:extLst>
            </p:cNvPr>
            <p:cNvSpPr txBox="1">
              <a:spLocks noChangeArrowheads="1"/>
            </p:cNvSpPr>
            <p:nvPr/>
          </p:nvSpPr>
          <p:spPr bwMode="auto">
            <a:xfrm>
              <a:off x="6762526" y="4364692"/>
              <a:ext cx="1172616" cy="461628"/>
            </a:xfrm>
            <a:prstGeom prst="rect">
              <a:avLst/>
            </a:prstGeom>
            <a:noFill/>
            <a:ln>
              <a:noFill/>
            </a:ln>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r>
                <a:rPr lang="en-US" sz="2400">
                  <a:latin typeface="+mn-lt"/>
                  <a:cs typeface="+mn-cs"/>
                </a:rPr>
                <a:t>Discrets</a:t>
              </a:r>
            </a:p>
          </p:txBody>
        </p:sp>
        <p:sp>
          <p:nvSpPr>
            <p:cNvPr id="20" name="Rectangle 36">
              <a:extLst>
                <a:ext uri="{FF2B5EF4-FFF2-40B4-BE49-F238E27FC236}">
                  <a16:creationId xmlns:a16="http://schemas.microsoft.com/office/drawing/2014/main" id="{C23E9DEF-AA13-4C17-A2E4-B72B74D3AB11}"/>
                </a:ext>
              </a:extLst>
            </p:cNvPr>
            <p:cNvSpPr>
              <a:spLocks noChangeArrowheads="1"/>
            </p:cNvSpPr>
            <p:nvPr/>
          </p:nvSpPr>
          <p:spPr bwMode="auto">
            <a:xfrm>
              <a:off x="5070548" y="5361563"/>
              <a:ext cx="1091125" cy="461628"/>
            </a:xfrm>
            <a:prstGeom prst="rect">
              <a:avLst/>
            </a:prstGeom>
            <a:noFill/>
            <a:ln>
              <a:noFill/>
            </a:ln>
          </p:spPr>
          <p:txBody>
            <a:bodyPr wrap="square">
              <a:spAutoFit/>
            </a:bodyPr>
            <a:lstStyle/>
            <a:p>
              <a:pPr>
                <a:defRPr/>
              </a:pPr>
              <a:r>
                <a:rPr lang="en-US" sz="2400">
                  <a:cs typeface="+mn-cs"/>
                </a:rPr>
                <a:t>Weigh</a:t>
              </a:r>
            </a:p>
          </p:txBody>
        </p:sp>
        <p:cxnSp>
          <p:nvCxnSpPr>
            <p:cNvPr id="21" name="Straight Arrow Connector 37">
              <a:extLst>
                <a:ext uri="{FF2B5EF4-FFF2-40B4-BE49-F238E27FC236}">
                  <a16:creationId xmlns:a16="http://schemas.microsoft.com/office/drawing/2014/main" id="{D2540340-979A-43F9-8C5E-1E52BE414B7C}"/>
                </a:ext>
              </a:extLst>
            </p:cNvPr>
            <p:cNvCxnSpPr/>
            <p:nvPr/>
          </p:nvCxnSpPr>
          <p:spPr bwMode="auto">
            <a:xfrm>
              <a:off x="5535605" y="4826617"/>
              <a:ext cx="0" cy="53494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2" name="Rectangle 38">
              <a:extLst>
                <a:ext uri="{FF2B5EF4-FFF2-40B4-BE49-F238E27FC236}">
                  <a16:creationId xmlns:a16="http://schemas.microsoft.com/office/drawing/2014/main" id="{D0B747AE-A18B-484D-B9DC-EA346465FF15}"/>
                </a:ext>
              </a:extLst>
            </p:cNvPr>
            <p:cNvSpPr>
              <a:spLocks noChangeArrowheads="1"/>
            </p:cNvSpPr>
            <p:nvPr/>
          </p:nvSpPr>
          <p:spPr bwMode="auto">
            <a:xfrm>
              <a:off x="6608567" y="5544110"/>
              <a:ext cx="1707849" cy="830931"/>
            </a:xfrm>
            <a:prstGeom prst="rect">
              <a:avLst/>
            </a:prstGeom>
            <a:noFill/>
            <a:ln>
              <a:noFill/>
            </a:ln>
          </p:spPr>
          <p:txBody>
            <a:bodyPr>
              <a:spAutoFit/>
            </a:bodyPr>
            <a:lstStyle/>
            <a:p>
              <a:pPr algn="ctr">
                <a:defRPr/>
              </a:pPr>
              <a:r>
                <a:rPr lang="en-US" sz="2400">
                  <a:cs typeface="+mn-cs"/>
                </a:rPr>
                <a:t>Number of events</a:t>
              </a:r>
            </a:p>
          </p:txBody>
        </p:sp>
        <p:cxnSp>
          <p:nvCxnSpPr>
            <p:cNvPr id="23" name="Straight Arrow Connector 39">
              <a:extLst>
                <a:ext uri="{FF2B5EF4-FFF2-40B4-BE49-F238E27FC236}">
                  <a16:creationId xmlns:a16="http://schemas.microsoft.com/office/drawing/2014/main" id="{FC938965-8945-4C7A-8558-3451D99B6DBE}"/>
                </a:ext>
              </a:extLst>
            </p:cNvPr>
            <p:cNvCxnSpPr/>
            <p:nvPr/>
          </p:nvCxnSpPr>
          <p:spPr bwMode="auto">
            <a:xfrm>
              <a:off x="7448206" y="4826617"/>
              <a:ext cx="28570" cy="71749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
        <p:nvSpPr>
          <p:cNvPr id="24" name="CuadroTexto 23">
            <a:extLst>
              <a:ext uri="{FF2B5EF4-FFF2-40B4-BE49-F238E27FC236}">
                <a16:creationId xmlns:a16="http://schemas.microsoft.com/office/drawing/2014/main" id="{8CF6A72D-5CD2-4126-ADC0-9C3DF1F1DC6A}"/>
              </a:ext>
            </a:extLst>
          </p:cNvPr>
          <p:cNvSpPr txBox="1"/>
          <p:nvPr/>
        </p:nvSpPr>
        <p:spPr>
          <a:xfrm>
            <a:off x="1763713" y="1285103"/>
            <a:ext cx="2954463" cy="461665"/>
          </a:xfrm>
          <a:prstGeom prst="rect">
            <a:avLst/>
          </a:prstGeom>
          <a:noFill/>
        </p:spPr>
        <p:txBody>
          <a:bodyPr wrap="none" rtlCol="0">
            <a:spAutoFit/>
          </a:bodyPr>
          <a:lstStyle/>
          <a:p>
            <a:r>
              <a:rPr lang="en-US" sz="2400"/>
              <a:t>Adition of covariates!!</a:t>
            </a:r>
          </a:p>
        </p:txBody>
      </p:sp>
      <p:sp>
        <p:nvSpPr>
          <p:cNvPr id="25" name="5 CuadroTexto">
            <a:extLst>
              <a:ext uri="{FF2B5EF4-FFF2-40B4-BE49-F238E27FC236}">
                <a16:creationId xmlns:a16="http://schemas.microsoft.com/office/drawing/2014/main" id="{11BAFCBD-8A69-463B-9C6A-AC9277FAE5D5}"/>
              </a:ext>
            </a:extLst>
          </p:cNvPr>
          <p:cNvSpPr txBox="1"/>
          <p:nvPr/>
        </p:nvSpPr>
        <p:spPr>
          <a:xfrm>
            <a:off x="0" y="282334"/>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latin typeface="+mn-lt"/>
              </a:rPr>
              <a:t>Defining Population Pharmacokinetic</a:t>
            </a:r>
          </a:p>
        </p:txBody>
      </p:sp>
    </p:spTree>
    <p:extLst>
      <p:ext uri="{BB962C8B-B14F-4D97-AF65-F5344CB8AC3E}">
        <p14:creationId xmlns:p14="http://schemas.microsoft.com/office/powerpoint/2010/main" val="39164971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2" name="5 CuadroTexto"/>
          <p:cNvSpPr txBox="1"/>
          <p:nvPr/>
        </p:nvSpPr>
        <p:spPr>
          <a:xfrm>
            <a:off x="0" y="282334"/>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latin typeface="+mn-lt"/>
              </a:rPr>
              <a:t>Recommendation.</a:t>
            </a:r>
          </a:p>
        </p:txBody>
      </p:sp>
      <p:pic>
        <p:nvPicPr>
          <p:cNvPr id="15" name="Imagen 14">
            <a:extLst>
              <a:ext uri="{FF2B5EF4-FFF2-40B4-BE49-F238E27FC236}">
                <a16:creationId xmlns:a16="http://schemas.microsoft.com/office/drawing/2014/main" id="{236DBE97-04B1-44B4-BA61-863B1C378742}"/>
              </a:ext>
            </a:extLst>
          </p:cNvPr>
          <p:cNvPicPr>
            <a:picLocks noChangeAspect="1"/>
          </p:cNvPicPr>
          <p:nvPr/>
        </p:nvPicPr>
        <p:blipFill>
          <a:blip r:embed="rId2"/>
          <a:stretch>
            <a:fillRect/>
          </a:stretch>
        </p:blipFill>
        <p:spPr>
          <a:xfrm>
            <a:off x="1485360" y="852616"/>
            <a:ext cx="3902708" cy="5881816"/>
          </a:xfrm>
          <a:prstGeom prst="rect">
            <a:avLst/>
          </a:prstGeom>
        </p:spPr>
      </p:pic>
      <p:sp>
        <p:nvSpPr>
          <p:cNvPr id="16" name="CuadroTexto 15">
            <a:extLst>
              <a:ext uri="{FF2B5EF4-FFF2-40B4-BE49-F238E27FC236}">
                <a16:creationId xmlns:a16="http://schemas.microsoft.com/office/drawing/2014/main" id="{91A7EA37-2181-4B7B-9F20-18D0F01CF969}"/>
              </a:ext>
            </a:extLst>
          </p:cNvPr>
          <p:cNvSpPr txBox="1"/>
          <p:nvPr/>
        </p:nvSpPr>
        <p:spPr>
          <a:xfrm>
            <a:off x="6512011" y="3200405"/>
            <a:ext cx="3067058" cy="646331"/>
          </a:xfrm>
          <a:prstGeom prst="rect">
            <a:avLst/>
          </a:prstGeom>
          <a:noFill/>
        </p:spPr>
        <p:txBody>
          <a:bodyPr wrap="none" rtlCol="0">
            <a:spAutoFit/>
          </a:bodyPr>
          <a:lstStyle/>
          <a:p>
            <a:r>
              <a:rPr lang="es-ES" sz="3600" dirty="0"/>
              <a:t>RECOMENDED!</a:t>
            </a:r>
            <a:endParaRPr lang="es-MX" sz="3600" dirty="0"/>
          </a:p>
        </p:txBody>
      </p:sp>
    </p:spTree>
    <p:extLst>
      <p:ext uri="{BB962C8B-B14F-4D97-AF65-F5344CB8AC3E}">
        <p14:creationId xmlns:p14="http://schemas.microsoft.com/office/powerpoint/2010/main" val="25657163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2" name="1 CuadroTexto"/>
          <p:cNvSpPr txBox="1"/>
          <p:nvPr/>
        </p:nvSpPr>
        <p:spPr>
          <a:xfrm>
            <a:off x="1868830" y="1664047"/>
            <a:ext cx="7920038" cy="2862322"/>
          </a:xfrm>
          <a:prstGeom prst="rect">
            <a:avLst/>
          </a:prstGeom>
          <a:noFill/>
        </p:spPr>
        <p:txBody>
          <a:bodyPr>
            <a:spAutoFit/>
          </a:bodyPr>
          <a:lstStyle/>
          <a:p>
            <a:pPr>
              <a:lnSpc>
                <a:spcPct val="150000"/>
              </a:lnSpc>
              <a:defRPr/>
            </a:pPr>
            <a:r>
              <a:rPr lang="en-US" sz="2400" dirty="0"/>
              <a:t>Sparse data application in population pharmacokinetic</a:t>
            </a:r>
          </a:p>
          <a:p>
            <a:pPr marL="800100" lvl="1" indent="-342900">
              <a:lnSpc>
                <a:spcPct val="150000"/>
              </a:lnSpc>
              <a:buFont typeface="Arial" pitchFamily="34" charset="0"/>
              <a:buChar char="•"/>
              <a:defRPr/>
            </a:pPr>
            <a:r>
              <a:rPr lang="en-US" sz="2400" dirty="0">
                <a:ea typeface="Verdana" pitchFamily="34" charset="0"/>
                <a:cs typeface="Verdana" pitchFamily="34" charset="0"/>
              </a:rPr>
              <a:t>Non clinical and clinical PK</a:t>
            </a:r>
          </a:p>
          <a:p>
            <a:pPr marL="800100" lvl="1" indent="-342900">
              <a:lnSpc>
                <a:spcPct val="150000"/>
              </a:lnSpc>
              <a:buFont typeface="Arial" pitchFamily="34" charset="0"/>
              <a:buChar char="•"/>
              <a:defRPr/>
            </a:pPr>
            <a:r>
              <a:rPr lang="en-US" sz="2400" dirty="0">
                <a:ea typeface="Verdana" pitchFamily="34" charset="0"/>
                <a:cs typeface="Verdana" pitchFamily="34" charset="0"/>
              </a:rPr>
              <a:t>Special subject population</a:t>
            </a:r>
          </a:p>
          <a:p>
            <a:pPr marL="800100" lvl="1" indent="-342900">
              <a:lnSpc>
                <a:spcPct val="150000"/>
              </a:lnSpc>
              <a:buFont typeface="Arial" pitchFamily="34" charset="0"/>
              <a:buChar char="•"/>
              <a:defRPr/>
            </a:pPr>
            <a:r>
              <a:rPr lang="en-US" sz="2400" dirty="0">
                <a:ea typeface="Verdana" pitchFamily="34" charset="0"/>
                <a:cs typeface="Verdana" pitchFamily="34" charset="0"/>
              </a:rPr>
              <a:t>Ethical need in non clinical research (3Rs)</a:t>
            </a:r>
          </a:p>
          <a:p>
            <a:pPr marL="800100" lvl="1" indent="-342900">
              <a:lnSpc>
                <a:spcPct val="150000"/>
              </a:lnSpc>
              <a:buFont typeface="Arial" pitchFamily="34" charset="0"/>
              <a:buChar char="•"/>
              <a:defRPr/>
            </a:pPr>
            <a:r>
              <a:rPr lang="en-US" sz="2400" dirty="0">
                <a:ea typeface="Verdana" pitchFamily="34" charset="0"/>
                <a:cs typeface="Verdana" pitchFamily="34" charset="0"/>
              </a:rPr>
              <a:t>Practical need</a:t>
            </a:r>
          </a:p>
        </p:txBody>
      </p:sp>
      <p:sp>
        <p:nvSpPr>
          <p:cNvPr id="3" name="2 CuadroTexto"/>
          <p:cNvSpPr txBox="1"/>
          <p:nvPr/>
        </p:nvSpPr>
        <p:spPr>
          <a:xfrm>
            <a:off x="0" y="243421"/>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Application of population approach.</a:t>
            </a:r>
          </a:p>
        </p:txBody>
      </p:sp>
    </p:spTree>
    <p:extLst>
      <p:ext uri="{BB962C8B-B14F-4D97-AF65-F5344CB8AC3E}">
        <p14:creationId xmlns:p14="http://schemas.microsoft.com/office/powerpoint/2010/main" val="2945063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graphicFrame>
        <p:nvGraphicFramePr>
          <p:cNvPr id="2" name="3 Tabla"/>
          <p:cNvGraphicFramePr>
            <a:graphicFrameLocks noGrp="1"/>
          </p:cNvGraphicFramePr>
          <p:nvPr>
            <p:extLst>
              <p:ext uri="{D42A27DB-BD31-4B8C-83A1-F6EECF244321}">
                <p14:modId xmlns:p14="http://schemas.microsoft.com/office/powerpoint/2010/main" val="3770443240"/>
              </p:ext>
            </p:extLst>
          </p:nvPr>
        </p:nvGraphicFramePr>
        <p:xfrm>
          <a:off x="2365976" y="1051938"/>
          <a:ext cx="6912768" cy="5080900"/>
        </p:xfrm>
        <a:graphic>
          <a:graphicData uri="http://schemas.openxmlformats.org/drawingml/2006/table">
            <a:tbl>
              <a:tblPr firstRow="1" firstCol="1" bandRow="1">
                <a:tableStyleId>{5C22544A-7EE6-4342-B048-85BDC9FD1C3A}</a:tableStyleId>
              </a:tblPr>
              <a:tblGrid>
                <a:gridCol w="734654">
                  <a:extLst>
                    <a:ext uri="{9D8B030D-6E8A-4147-A177-3AD203B41FA5}">
                      <a16:colId xmlns:a16="http://schemas.microsoft.com/office/drawing/2014/main" val="20000"/>
                    </a:ext>
                  </a:extLst>
                </a:gridCol>
                <a:gridCol w="617421">
                  <a:extLst>
                    <a:ext uri="{9D8B030D-6E8A-4147-A177-3AD203B41FA5}">
                      <a16:colId xmlns:a16="http://schemas.microsoft.com/office/drawing/2014/main" val="20001"/>
                    </a:ext>
                  </a:extLst>
                </a:gridCol>
                <a:gridCol w="617421">
                  <a:extLst>
                    <a:ext uri="{9D8B030D-6E8A-4147-A177-3AD203B41FA5}">
                      <a16:colId xmlns:a16="http://schemas.microsoft.com/office/drawing/2014/main" val="20002"/>
                    </a:ext>
                  </a:extLst>
                </a:gridCol>
                <a:gridCol w="617421">
                  <a:extLst>
                    <a:ext uri="{9D8B030D-6E8A-4147-A177-3AD203B41FA5}">
                      <a16:colId xmlns:a16="http://schemas.microsoft.com/office/drawing/2014/main" val="20003"/>
                    </a:ext>
                  </a:extLst>
                </a:gridCol>
                <a:gridCol w="617421">
                  <a:extLst>
                    <a:ext uri="{9D8B030D-6E8A-4147-A177-3AD203B41FA5}">
                      <a16:colId xmlns:a16="http://schemas.microsoft.com/office/drawing/2014/main" val="20004"/>
                    </a:ext>
                  </a:extLst>
                </a:gridCol>
                <a:gridCol w="618397">
                  <a:extLst>
                    <a:ext uri="{9D8B030D-6E8A-4147-A177-3AD203B41FA5}">
                      <a16:colId xmlns:a16="http://schemas.microsoft.com/office/drawing/2014/main" val="20005"/>
                    </a:ext>
                  </a:extLst>
                </a:gridCol>
                <a:gridCol w="618397">
                  <a:extLst>
                    <a:ext uri="{9D8B030D-6E8A-4147-A177-3AD203B41FA5}">
                      <a16:colId xmlns:a16="http://schemas.microsoft.com/office/drawing/2014/main" val="20006"/>
                    </a:ext>
                  </a:extLst>
                </a:gridCol>
                <a:gridCol w="617421">
                  <a:extLst>
                    <a:ext uri="{9D8B030D-6E8A-4147-A177-3AD203B41FA5}">
                      <a16:colId xmlns:a16="http://schemas.microsoft.com/office/drawing/2014/main" val="20007"/>
                    </a:ext>
                  </a:extLst>
                </a:gridCol>
                <a:gridCol w="617421">
                  <a:extLst>
                    <a:ext uri="{9D8B030D-6E8A-4147-A177-3AD203B41FA5}">
                      <a16:colId xmlns:a16="http://schemas.microsoft.com/office/drawing/2014/main" val="20008"/>
                    </a:ext>
                  </a:extLst>
                </a:gridCol>
                <a:gridCol w="618397">
                  <a:extLst>
                    <a:ext uri="{9D8B030D-6E8A-4147-A177-3AD203B41FA5}">
                      <a16:colId xmlns:a16="http://schemas.microsoft.com/office/drawing/2014/main" val="20009"/>
                    </a:ext>
                  </a:extLst>
                </a:gridCol>
                <a:gridCol w="618397">
                  <a:extLst>
                    <a:ext uri="{9D8B030D-6E8A-4147-A177-3AD203B41FA5}">
                      <a16:colId xmlns:a16="http://schemas.microsoft.com/office/drawing/2014/main" val="20010"/>
                    </a:ext>
                  </a:extLst>
                </a:gridCol>
              </a:tblGrid>
              <a:tr h="144145">
                <a:tc gridSpan="11">
                  <a:txBody>
                    <a:bodyPr/>
                    <a:lstStyle/>
                    <a:p>
                      <a:pPr algn="ctr">
                        <a:lnSpc>
                          <a:spcPct val="115000"/>
                        </a:lnSpc>
                        <a:spcAft>
                          <a:spcPts val="0"/>
                        </a:spcAft>
                      </a:pPr>
                      <a:r>
                        <a:rPr lang="en-US" sz="1400" noProof="0">
                          <a:effectLst/>
                          <a:latin typeface="+mj-lt"/>
                        </a:rPr>
                        <a:t>No overlapping (NOVL)</a:t>
                      </a:r>
                      <a:endParaRPr lang="en-US" sz="1400" noProof="0">
                        <a:effectLst/>
                        <a:latin typeface="+mj-lt"/>
                        <a:ea typeface="Calibri"/>
                      </a:endParaRPr>
                    </a:p>
                  </a:txBody>
                  <a:tcPr marL="44450" marR="44450" marT="0"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44145">
                <a:tc>
                  <a:txBody>
                    <a:bodyPr/>
                    <a:lstStyle/>
                    <a:p>
                      <a:pPr>
                        <a:lnSpc>
                          <a:spcPct val="115000"/>
                        </a:lnSpc>
                        <a:spcAft>
                          <a:spcPts val="0"/>
                        </a:spcAft>
                      </a:pPr>
                      <a:r>
                        <a:rPr lang="en-US" sz="1400" noProof="0">
                          <a:effectLst/>
                          <a:latin typeface="+mj-lt"/>
                        </a:rPr>
                        <a:t>Group</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ID</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1 min</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0.25h</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0.5h</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1h</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2h</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4h</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8h</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12h</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24h</a:t>
                      </a:r>
                      <a:endParaRPr lang="en-US" sz="1400" noProof="0">
                        <a:effectLst/>
                        <a:latin typeface="+mj-lt"/>
                        <a:ea typeface="Calibri"/>
                      </a:endParaRPr>
                    </a:p>
                  </a:txBody>
                  <a:tcPr marL="44450" marR="44450" marT="0" marB="0" anchor="b"/>
                </a:tc>
                <a:extLst>
                  <a:ext uri="{0D108BD9-81ED-4DB2-BD59-A6C34878D82A}">
                    <a16:rowId xmlns:a16="http://schemas.microsoft.com/office/drawing/2014/main" val="10001"/>
                  </a:ext>
                </a:extLst>
              </a:tr>
              <a:tr h="144145">
                <a:tc rowSpan="3">
                  <a:txBody>
                    <a:bodyPr/>
                    <a:lstStyle/>
                    <a:p>
                      <a:pPr algn="ctr">
                        <a:lnSpc>
                          <a:spcPct val="115000"/>
                        </a:lnSpc>
                        <a:spcAft>
                          <a:spcPts val="0"/>
                        </a:spcAft>
                      </a:pPr>
                      <a:r>
                        <a:rPr lang="en-US" sz="1400" noProof="0">
                          <a:effectLst/>
                          <a:latin typeface="+mj-lt"/>
                        </a:rPr>
                        <a:t>1</a:t>
                      </a:r>
                      <a:endParaRPr lang="en-US" sz="1400" noProof="0">
                        <a:effectLst/>
                        <a:latin typeface="+mj-lt"/>
                        <a:ea typeface="Calibri"/>
                      </a:endParaRPr>
                    </a:p>
                  </a:txBody>
                  <a:tcPr marL="44450" marR="44450" marT="0" marB="0" anchor="ctr"/>
                </a:tc>
                <a:tc>
                  <a:txBody>
                    <a:bodyPr/>
                    <a:lstStyle/>
                    <a:p>
                      <a:pPr algn="ctr">
                        <a:lnSpc>
                          <a:spcPct val="115000"/>
                        </a:lnSpc>
                        <a:spcAft>
                          <a:spcPts val="0"/>
                        </a:spcAft>
                      </a:pPr>
                      <a:r>
                        <a:rPr lang="en-US" sz="1400" noProof="0">
                          <a:effectLst/>
                          <a:latin typeface="+mj-lt"/>
                        </a:rPr>
                        <a:t>1</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extLst>
                  <a:ext uri="{0D108BD9-81ED-4DB2-BD59-A6C34878D82A}">
                    <a16:rowId xmlns:a16="http://schemas.microsoft.com/office/drawing/2014/main" val="10002"/>
                  </a:ext>
                </a:extLst>
              </a:tr>
              <a:tr h="144145">
                <a:tc vMerge="1">
                  <a:txBody>
                    <a:bodyPr/>
                    <a:lstStyle/>
                    <a:p>
                      <a:endParaRPr lang="en-US"/>
                    </a:p>
                  </a:txBody>
                  <a:tcPr/>
                </a:tc>
                <a:tc>
                  <a:txBody>
                    <a:bodyPr/>
                    <a:lstStyle/>
                    <a:p>
                      <a:pPr algn="ctr">
                        <a:lnSpc>
                          <a:spcPct val="115000"/>
                        </a:lnSpc>
                        <a:spcAft>
                          <a:spcPts val="0"/>
                        </a:spcAft>
                      </a:pPr>
                      <a:r>
                        <a:rPr lang="en-US" sz="1400" noProof="0">
                          <a:effectLst/>
                          <a:latin typeface="+mj-lt"/>
                        </a:rPr>
                        <a:t>2</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extLst>
                  <a:ext uri="{0D108BD9-81ED-4DB2-BD59-A6C34878D82A}">
                    <a16:rowId xmlns:a16="http://schemas.microsoft.com/office/drawing/2014/main" val="10003"/>
                  </a:ext>
                </a:extLst>
              </a:tr>
              <a:tr h="144145">
                <a:tc vMerge="1">
                  <a:txBody>
                    <a:bodyPr/>
                    <a:lstStyle/>
                    <a:p>
                      <a:endParaRPr lang="en-US"/>
                    </a:p>
                  </a:txBody>
                  <a:tcPr/>
                </a:tc>
                <a:tc>
                  <a:txBody>
                    <a:bodyPr/>
                    <a:lstStyle/>
                    <a:p>
                      <a:pPr algn="ctr">
                        <a:lnSpc>
                          <a:spcPct val="115000"/>
                        </a:lnSpc>
                        <a:spcAft>
                          <a:spcPts val="0"/>
                        </a:spcAft>
                      </a:pPr>
                      <a:r>
                        <a:rPr lang="en-US" sz="1400" noProof="0">
                          <a:effectLst/>
                          <a:latin typeface="+mj-lt"/>
                        </a:rPr>
                        <a:t>3</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extLst>
                  <a:ext uri="{0D108BD9-81ED-4DB2-BD59-A6C34878D82A}">
                    <a16:rowId xmlns:a16="http://schemas.microsoft.com/office/drawing/2014/main" val="10004"/>
                  </a:ext>
                </a:extLst>
              </a:tr>
              <a:tr h="144145">
                <a:tc rowSpan="3">
                  <a:txBody>
                    <a:bodyPr/>
                    <a:lstStyle/>
                    <a:p>
                      <a:pPr algn="ctr">
                        <a:lnSpc>
                          <a:spcPct val="115000"/>
                        </a:lnSpc>
                        <a:spcAft>
                          <a:spcPts val="0"/>
                        </a:spcAft>
                      </a:pPr>
                      <a:r>
                        <a:rPr lang="en-US" sz="1400" noProof="0">
                          <a:effectLst/>
                          <a:latin typeface="+mj-lt"/>
                        </a:rPr>
                        <a:t>2</a:t>
                      </a:r>
                      <a:endParaRPr lang="en-US" sz="1400" noProof="0">
                        <a:effectLst/>
                        <a:latin typeface="+mj-lt"/>
                        <a:ea typeface="Calibri"/>
                      </a:endParaRPr>
                    </a:p>
                  </a:txBody>
                  <a:tcPr marL="44450" marR="44450" marT="0" marB="0" anchor="ctr"/>
                </a:tc>
                <a:tc>
                  <a:txBody>
                    <a:bodyPr/>
                    <a:lstStyle/>
                    <a:p>
                      <a:pPr algn="ctr">
                        <a:lnSpc>
                          <a:spcPct val="115000"/>
                        </a:lnSpc>
                        <a:spcAft>
                          <a:spcPts val="0"/>
                        </a:spcAft>
                      </a:pPr>
                      <a:r>
                        <a:rPr lang="en-US" sz="1400" noProof="0">
                          <a:effectLst/>
                          <a:latin typeface="+mj-lt"/>
                        </a:rPr>
                        <a:t>4</a:t>
                      </a:r>
                      <a:endParaRPr lang="en-US" sz="1400" noProof="0">
                        <a:effectLst/>
                        <a:latin typeface="+mj-lt"/>
                        <a:ea typeface="Calibri"/>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extLst>
                  <a:ext uri="{0D108BD9-81ED-4DB2-BD59-A6C34878D82A}">
                    <a16:rowId xmlns:a16="http://schemas.microsoft.com/office/drawing/2014/main" val="10005"/>
                  </a:ext>
                </a:extLst>
              </a:tr>
              <a:tr h="144145">
                <a:tc vMerge="1">
                  <a:txBody>
                    <a:bodyPr/>
                    <a:lstStyle/>
                    <a:p>
                      <a:endParaRPr lang="en-US"/>
                    </a:p>
                  </a:txBody>
                  <a:tcPr/>
                </a:tc>
                <a:tc>
                  <a:txBody>
                    <a:bodyPr/>
                    <a:lstStyle/>
                    <a:p>
                      <a:pPr algn="ctr">
                        <a:lnSpc>
                          <a:spcPct val="115000"/>
                        </a:lnSpc>
                        <a:spcAft>
                          <a:spcPts val="0"/>
                        </a:spcAft>
                      </a:pPr>
                      <a:r>
                        <a:rPr lang="en-US" sz="1400" noProof="0">
                          <a:effectLst/>
                          <a:latin typeface="+mj-lt"/>
                        </a:rPr>
                        <a:t>5</a:t>
                      </a:r>
                      <a:endParaRPr lang="en-US" sz="1400" noProof="0">
                        <a:effectLst/>
                        <a:latin typeface="+mj-lt"/>
                        <a:ea typeface="Calibri"/>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extLst>
                  <a:ext uri="{0D108BD9-81ED-4DB2-BD59-A6C34878D82A}">
                    <a16:rowId xmlns:a16="http://schemas.microsoft.com/office/drawing/2014/main" val="10006"/>
                  </a:ext>
                </a:extLst>
              </a:tr>
              <a:tr h="144145">
                <a:tc vMerge="1">
                  <a:txBody>
                    <a:bodyPr/>
                    <a:lstStyle/>
                    <a:p>
                      <a:endParaRPr lang="en-US"/>
                    </a:p>
                  </a:txBody>
                  <a:tcPr/>
                </a:tc>
                <a:tc>
                  <a:txBody>
                    <a:bodyPr/>
                    <a:lstStyle/>
                    <a:p>
                      <a:pPr algn="ctr">
                        <a:lnSpc>
                          <a:spcPct val="115000"/>
                        </a:lnSpc>
                        <a:spcAft>
                          <a:spcPts val="0"/>
                        </a:spcAft>
                      </a:pPr>
                      <a:r>
                        <a:rPr lang="en-US" sz="1400" noProof="0">
                          <a:effectLst/>
                          <a:latin typeface="+mj-lt"/>
                        </a:rPr>
                        <a:t>6</a:t>
                      </a:r>
                      <a:endParaRPr lang="en-US" sz="1400" noProof="0">
                        <a:effectLst/>
                        <a:latin typeface="+mj-lt"/>
                        <a:ea typeface="Calibri"/>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extLst>
                  <a:ext uri="{0D108BD9-81ED-4DB2-BD59-A6C34878D82A}">
                    <a16:rowId xmlns:a16="http://schemas.microsoft.com/office/drawing/2014/main" val="10007"/>
                  </a:ext>
                </a:extLst>
              </a:tr>
              <a:tr h="144145">
                <a:tc rowSpan="3">
                  <a:txBody>
                    <a:bodyPr/>
                    <a:lstStyle/>
                    <a:p>
                      <a:pPr algn="ctr">
                        <a:lnSpc>
                          <a:spcPct val="115000"/>
                        </a:lnSpc>
                        <a:spcAft>
                          <a:spcPts val="0"/>
                        </a:spcAft>
                      </a:pPr>
                      <a:r>
                        <a:rPr lang="en-US" sz="1400" noProof="0">
                          <a:effectLst/>
                          <a:latin typeface="+mj-lt"/>
                        </a:rPr>
                        <a:t>3</a:t>
                      </a:r>
                      <a:endParaRPr lang="en-US" sz="1400" noProof="0">
                        <a:effectLst/>
                        <a:latin typeface="+mj-lt"/>
                        <a:ea typeface="Calibri"/>
                      </a:endParaRPr>
                    </a:p>
                  </a:txBody>
                  <a:tcPr marL="44450" marR="44450" marT="0" marB="0" anchor="ctr"/>
                </a:tc>
                <a:tc>
                  <a:txBody>
                    <a:bodyPr/>
                    <a:lstStyle/>
                    <a:p>
                      <a:pPr algn="ctr">
                        <a:lnSpc>
                          <a:spcPct val="115000"/>
                        </a:lnSpc>
                        <a:spcAft>
                          <a:spcPts val="0"/>
                        </a:spcAft>
                      </a:pPr>
                      <a:r>
                        <a:rPr lang="en-US" sz="1400" noProof="0">
                          <a:effectLst/>
                          <a:latin typeface="+mj-lt"/>
                        </a:rPr>
                        <a:t>7</a:t>
                      </a:r>
                      <a:endParaRPr lang="en-US" sz="1400" noProof="0">
                        <a:effectLst/>
                        <a:latin typeface="+mj-lt"/>
                        <a:ea typeface="Calibri"/>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extLst>
                  <a:ext uri="{0D108BD9-81ED-4DB2-BD59-A6C34878D82A}">
                    <a16:rowId xmlns:a16="http://schemas.microsoft.com/office/drawing/2014/main" val="10008"/>
                  </a:ext>
                </a:extLst>
              </a:tr>
              <a:tr h="144145">
                <a:tc vMerge="1">
                  <a:txBody>
                    <a:bodyPr/>
                    <a:lstStyle/>
                    <a:p>
                      <a:endParaRPr lang="en-US"/>
                    </a:p>
                  </a:txBody>
                  <a:tcPr/>
                </a:tc>
                <a:tc>
                  <a:txBody>
                    <a:bodyPr/>
                    <a:lstStyle/>
                    <a:p>
                      <a:pPr algn="ctr">
                        <a:lnSpc>
                          <a:spcPct val="115000"/>
                        </a:lnSpc>
                        <a:spcAft>
                          <a:spcPts val="0"/>
                        </a:spcAft>
                      </a:pPr>
                      <a:r>
                        <a:rPr lang="en-US" sz="1400" noProof="0">
                          <a:effectLst/>
                          <a:latin typeface="+mj-lt"/>
                        </a:rPr>
                        <a:t>8</a:t>
                      </a:r>
                      <a:endParaRPr lang="en-US" sz="1400" noProof="0">
                        <a:effectLst/>
                        <a:latin typeface="+mj-lt"/>
                        <a:ea typeface="Calibri"/>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extLst>
                  <a:ext uri="{0D108BD9-81ED-4DB2-BD59-A6C34878D82A}">
                    <a16:rowId xmlns:a16="http://schemas.microsoft.com/office/drawing/2014/main" val="10009"/>
                  </a:ext>
                </a:extLst>
              </a:tr>
              <a:tr h="144145">
                <a:tc vMerge="1">
                  <a:txBody>
                    <a:bodyPr/>
                    <a:lstStyle/>
                    <a:p>
                      <a:endParaRPr lang="en-US"/>
                    </a:p>
                  </a:txBody>
                  <a:tcPr/>
                </a:tc>
                <a:tc>
                  <a:txBody>
                    <a:bodyPr/>
                    <a:lstStyle/>
                    <a:p>
                      <a:pPr algn="ctr">
                        <a:lnSpc>
                          <a:spcPct val="115000"/>
                        </a:lnSpc>
                        <a:spcAft>
                          <a:spcPts val="0"/>
                        </a:spcAft>
                      </a:pPr>
                      <a:r>
                        <a:rPr lang="en-US" sz="1400" noProof="0">
                          <a:effectLst/>
                          <a:latin typeface="+mj-lt"/>
                        </a:rPr>
                        <a:t>9</a:t>
                      </a:r>
                      <a:endParaRPr lang="en-US" sz="1400" noProof="0">
                        <a:effectLst/>
                        <a:latin typeface="+mj-lt"/>
                        <a:ea typeface="Calibri"/>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nSpc>
                          <a:spcPct val="115000"/>
                        </a:lnSpc>
                      </a:pPr>
                      <a:endParaRPr lang="en-US" sz="1400" noProof="0">
                        <a:effectLst/>
                        <a:latin typeface="+mj-lt"/>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extLst>
                  <a:ext uri="{0D108BD9-81ED-4DB2-BD59-A6C34878D82A}">
                    <a16:rowId xmlns:a16="http://schemas.microsoft.com/office/drawing/2014/main" val="10010"/>
                  </a:ext>
                </a:extLst>
              </a:tr>
              <a:tr h="144145">
                <a:tc gridSpan="11">
                  <a:txBody>
                    <a:bodyPr/>
                    <a:lstStyle/>
                    <a:p>
                      <a:pPr algn="ctr">
                        <a:lnSpc>
                          <a:spcPct val="115000"/>
                        </a:lnSpc>
                        <a:spcAft>
                          <a:spcPts val="0"/>
                        </a:spcAft>
                      </a:pPr>
                      <a:r>
                        <a:rPr lang="en-US" sz="1400" noProof="0">
                          <a:effectLst/>
                          <a:latin typeface="+mj-lt"/>
                        </a:rPr>
                        <a:t>Overlapping (OVL)</a:t>
                      </a:r>
                      <a:endParaRPr lang="en-US" sz="1400" noProof="0">
                        <a:effectLst/>
                        <a:latin typeface="+mj-lt"/>
                        <a:ea typeface="Calibri"/>
                      </a:endParaRPr>
                    </a:p>
                  </a:txBody>
                  <a:tcPr marL="44450" marR="4445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11"/>
                  </a:ext>
                </a:extLst>
              </a:tr>
              <a:tr h="144145">
                <a:tc>
                  <a:txBody>
                    <a:bodyPr/>
                    <a:lstStyle/>
                    <a:p>
                      <a:pPr>
                        <a:lnSpc>
                          <a:spcPct val="115000"/>
                        </a:lnSpc>
                        <a:spcAft>
                          <a:spcPts val="0"/>
                        </a:spcAft>
                      </a:pPr>
                      <a:r>
                        <a:rPr lang="en-US" sz="1400" noProof="0">
                          <a:effectLst/>
                          <a:latin typeface="+mj-lt"/>
                        </a:rPr>
                        <a:t>Group</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ID</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1 min</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0.25h</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0.5h</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1h</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2h</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4h</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8h</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12h</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24h</a:t>
                      </a:r>
                      <a:endParaRPr lang="en-US" sz="1400" noProof="0">
                        <a:effectLst/>
                        <a:latin typeface="+mj-lt"/>
                        <a:ea typeface="Calibri"/>
                      </a:endParaRPr>
                    </a:p>
                  </a:txBody>
                  <a:tcPr marL="44450" marR="44450" marT="0" marB="0" anchor="b"/>
                </a:tc>
                <a:extLst>
                  <a:ext uri="{0D108BD9-81ED-4DB2-BD59-A6C34878D82A}">
                    <a16:rowId xmlns:a16="http://schemas.microsoft.com/office/drawing/2014/main" val="10012"/>
                  </a:ext>
                </a:extLst>
              </a:tr>
              <a:tr h="144145">
                <a:tc rowSpan="3">
                  <a:txBody>
                    <a:bodyPr/>
                    <a:lstStyle/>
                    <a:p>
                      <a:pPr algn="ctr">
                        <a:lnSpc>
                          <a:spcPct val="115000"/>
                        </a:lnSpc>
                        <a:spcAft>
                          <a:spcPts val="0"/>
                        </a:spcAft>
                      </a:pPr>
                      <a:r>
                        <a:rPr lang="en-US" sz="1400" noProof="0">
                          <a:effectLst/>
                          <a:latin typeface="+mj-lt"/>
                        </a:rPr>
                        <a:t>1</a:t>
                      </a:r>
                      <a:endParaRPr lang="en-US" sz="1400" noProof="0">
                        <a:effectLst/>
                        <a:latin typeface="+mj-lt"/>
                        <a:ea typeface="Calibri"/>
                      </a:endParaRPr>
                    </a:p>
                  </a:txBody>
                  <a:tcPr marL="44450" marR="44450" marT="0" marB="0" anchor="ctr"/>
                </a:tc>
                <a:tc>
                  <a:txBody>
                    <a:bodyPr/>
                    <a:lstStyle/>
                    <a:p>
                      <a:pPr algn="ctr">
                        <a:lnSpc>
                          <a:spcPct val="115000"/>
                        </a:lnSpc>
                        <a:spcAft>
                          <a:spcPts val="0"/>
                        </a:spcAft>
                      </a:pPr>
                      <a:r>
                        <a:rPr lang="en-US" sz="1400" noProof="0">
                          <a:effectLst/>
                          <a:latin typeface="+mj-lt"/>
                        </a:rPr>
                        <a:t>1</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extLst>
                  <a:ext uri="{0D108BD9-81ED-4DB2-BD59-A6C34878D82A}">
                    <a16:rowId xmlns:a16="http://schemas.microsoft.com/office/drawing/2014/main" val="10013"/>
                  </a:ext>
                </a:extLst>
              </a:tr>
              <a:tr h="144145">
                <a:tc vMerge="1">
                  <a:txBody>
                    <a:bodyPr/>
                    <a:lstStyle/>
                    <a:p>
                      <a:endParaRPr lang="en-US"/>
                    </a:p>
                  </a:txBody>
                  <a:tcPr/>
                </a:tc>
                <a:tc>
                  <a:txBody>
                    <a:bodyPr/>
                    <a:lstStyle/>
                    <a:p>
                      <a:pPr algn="ctr">
                        <a:lnSpc>
                          <a:spcPct val="115000"/>
                        </a:lnSpc>
                        <a:spcAft>
                          <a:spcPts val="0"/>
                        </a:spcAft>
                      </a:pPr>
                      <a:r>
                        <a:rPr lang="en-US" sz="1400" noProof="0">
                          <a:effectLst/>
                          <a:latin typeface="+mj-lt"/>
                        </a:rPr>
                        <a:t>2</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extLst>
                  <a:ext uri="{0D108BD9-81ED-4DB2-BD59-A6C34878D82A}">
                    <a16:rowId xmlns:a16="http://schemas.microsoft.com/office/drawing/2014/main" val="10014"/>
                  </a:ext>
                </a:extLst>
              </a:tr>
              <a:tr h="144145">
                <a:tc vMerge="1">
                  <a:txBody>
                    <a:bodyPr/>
                    <a:lstStyle/>
                    <a:p>
                      <a:endParaRPr lang="en-US"/>
                    </a:p>
                  </a:txBody>
                  <a:tcPr/>
                </a:tc>
                <a:tc>
                  <a:txBody>
                    <a:bodyPr/>
                    <a:lstStyle/>
                    <a:p>
                      <a:pPr algn="ctr">
                        <a:lnSpc>
                          <a:spcPct val="115000"/>
                        </a:lnSpc>
                        <a:spcAft>
                          <a:spcPts val="0"/>
                        </a:spcAft>
                      </a:pPr>
                      <a:r>
                        <a:rPr lang="en-US" sz="1400" noProof="0">
                          <a:effectLst/>
                          <a:latin typeface="+mj-lt"/>
                        </a:rPr>
                        <a:t>3</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extLst>
                  <a:ext uri="{0D108BD9-81ED-4DB2-BD59-A6C34878D82A}">
                    <a16:rowId xmlns:a16="http://schemas.microsoft.com/office/drawing/2014/main" val="10015"/>
                  </a:ext>
                </a:extLst>
              </a:tr>
              <a:tr h="144145">
                <a:tc rowSpan="3">
                  <a:txBody>
                    <a:bodyPr/>
                    <a:lstStyle/>
                    <a:p>
                      <a:pPr algn="ctr">
                        <a:lnSpc>
                          <a:spcPct val="115000"/>
                        </a:lnSpc>
                        <a:spcAft>
                          <a:spcPts val="0"/>
                        </a:spcAft>
                      </a:pPr>
                      <a:r>
                        <a:rPr lang="en-US" sz="1400" noProof="0">
                          <a:effectLst/>
                          <a:latin typeface="+mj-lt"/>
                        </a:rPr>
                        <a:t>2</a:t>
                      </a:r>
                      <a:endParaRPr lang="en-US" sz="1400" noProof="0">
                        <a:effectLst/>
                        <a:latin typeface="+mj-lt"/>
                        <a:ea typeface="Calibri"/>
                      </a:endParaRPr>
                    </a:p>
                  </a:txBody>
                  <a:tcPr marL="44450" marR="44450" marT="0" marB="0" anchor="ctr"/>
                </a:tc>
                <a:tc>
                  <a:txBody>
                    <a:bodyPr/>
                    <a:lstStyle/>
                    <a:p>
                      <a:pPr algn="ctr">
                        <a:lnSpc>
                          <a:spcPct val="115000"/>
                        </a:lnSpc>
                        <a:spcAft>
                          <a:spcPts val="0"/>
                        </a:spcAft>
                      </a:pPr>
                      <a:r>
                        <a:rPr lang="en-US" sz="1400" noProof="0">
                          <a:effectLst/>
                          <a:latin typeface="+mj-lt"/>
                        </a:rPr>
                        <a:t>4</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extLst>
                  <a:ext uri="{0D108BD9-81ED-4DB2-BD59-A6C34878D82A}">
                    <a16:rowId xmlns:a16="http://schemas.microsoft.com/office/drawing/2014/main" val="10016"/>
                  </a:ext>
                </a:extLst>
              </a:tr>
              <a:tr h="144145">
                <a:tc vMerge="1">
                  <a:txBody>
                    <a:bodyPr/>
                    <a:lstStyle/>
                    <a:p>
                      <a:endParaRPr lang="en-US"/>
                    </a:p>
                  </a:txBody>
                  <a:tcPr/>
                </a:tc>
                <a:tc>
                  <a:txBody>
                    <a:bodyPr/>
                    <a:lstStyle/>
                    <a:p>
                      <a:pPr algn="ctr">
                        <a:lnSpc>
                          <a:spcPct val="115000"/>
                        </a:lnSpc>
                        <a:spcAft>
                          <a:spcPts val="0"/>
                        </a:spcAft>
                      </a:pPr>
                      <a:r>
                        <a:rPr lang="en-US" sz="1400" noProof="0">
                          <a:effectLst/>
                          <a:latin typeface="+mj-lt"/>
                        </a:rPr>
                        <a:t>5</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extLst>
                  <a:ext uri="{0D108BD9-81ED-4DB2-BD59-A6C34878D82A}">
                    <a16:rowId xmlns:a16="http://schemas.microsoft.com/office/drawing/2014/main" val="10017"/>
                  </a:ext>
                </a:extLst>
              </a:tr>
              <a:tr h="144145">
                <a:tc vMerge="1">
                  <a:txBody>
                    <a:bodyPr/>
                    <a:lstStyle/>
                    <a:p>
                      <a:endParaRPr lang="en-US"/>
                    </a:p>
                  </a:txBody>
                  <a:tcPr/>
                </a:tc>
                <a:tc>
                  <a:txBody>
                    <a:bodyPr/>
                    <a:lstStyle/>
                    <a:p>
                      <a:pPr algn="ctr">
                        <a:lnSpc>
                          <a:spcPct val="115000"/>
                        </a:lnSpc>
                        <a:spcAft>
                          <a:spcPts val="0"/>
                        </a:spcAft>
                      </a:pPr>
                      <a:r>
                        <a:rPr lang="en-US" sz="1400" noProof="0">
                          <a:effectLst/>
                          <a:latin typeface="+mj-lt"/>
                        </a:rPr>
                        <a:t>6</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extLst>
                  <a:ext uri="{0D108BD9-81ED-4DB2-BD59-A6C34878D82A}">
                    <a16:rowId xmlns:a16="http://schemas.microsoft.com/office/drawing/2014/main" val="10018"/>
                  </a:ext>
                </a:extLst>
              </a:tr>
              <a:tr h="144145">
                <a:tc rowSpan="3">
                  <a:txBody>
                    <a:bodyPr/>
                    <a:lstStyle/>
                    <a:p>
                      <a:pPr algn="ctr">
                        <a:lnSpc>
                          <a:spcPct val="115000"/>
                        </a:lnSpc>
                        <a:spcAft>
                          <a:spcPts val="0"/>
                        </a:spcAft>
                      </a:pPr>
                      <a:r>
                        <a:rPr lang="en-US" sz="1400" noProof="0">
                          <a:effectLst/>
                          <a:latin typeface="+mj-lt"/>
                        </a:rPr>
                        <a:t>3</a:t>
                      </a:r>
                      <a:endParaRPr lang="en-US" sz="1400" noProof="0">
                        <a:effectLst/>
                        <a:latin typeface="+mj-lt"/>
                        <a:ea typeface="Calibri"/>
                      </a:endParaRPr>
                    </a:p>
                  </a:txBody>
                  <a:tcPr marL="44450" marR="44450" marT="0" marB="0" anchor="ctr"/>
                </a:tc>
                <a:tc>
                  <a:txBody>
                    <a:bodyPr/>
                    <a:lstStyle/>
                    <a:p>
                      <a:pPr algn="ctr">
                        <a:lnSpc>
                          <a:spcPct val="115000"/>
                        </a:lnSpc>
                        <a:spcAft>
                          <a:spcPts val="0"/>
                        </a:spcAft>
                      </a:pPr>
                      <a:r>
                        <a:rPr lang="en-US" sz="1400" noProof="0">
                          <a:effectLst/>
                          <a:latin typeface="+mj-lt"/>
                        </a:rPr>
                        <a:t>7</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extLst>
                  <a:ext uri="{0D108BD9-81ED-4DB2-BD59-A6C34878D82A}">
                    <a16:rowId xmlns:a16="http://schemas.microsoft.com/office/drawing/2014/main" val="10019"/>
                  </a:ext>
                </a:extLst>
              </a:tr>
              <a:tr h="144145">
                <a:tc vMerge="1">
                  <a:txBody>
                    <a:bodyPr/>
                    <a:lstStyle/>
                    <a:p>
                      <a:endParaRPr lang="en-US"/>
                    </a:p>
                  </a:txBody>
                  <a:tcPr/>
                </a:tc>
                <a:tc>
                  <a:txBody>
                    <a:bodyPr/>
                    <a:lstStyle/>
                    <a:p>
                      <a:pPr algn="ctr">
                        <a:lnSpc>
                          <a:spcPct val="115000"/>
                        </a:lnSpc>
                        <a:spcAft>
                          <a:spcPts val="0"/>
                        </a:spcAft>
                      </a:pPr>
                      <a:r>
                        <a:rPr lang="en-US" sz="1400" noProof="0">
                          <a:effectLst/>
                          <a:latin typeface="+mj-lt"/>
                        </a:rPr>
                        <a:t>8</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extLst>
                  <a:ext uri="{0D108BD9-81ED-4DB2-BD59-A6C34878D82A}">
                    <a16:rowId xmlns:a16="http://schemas.microsoft.com/office/drawing/2014/main" val="10020"/>
                  </a:ext>
                </a:extLst>
              </a:tr>
              <a:tr h="144145">
                <a:tc vMerge="1">
                  <a:txBody>
                    <a:bodyPr/>
                    <a:lstStyle/>
                    <a:p>
                      <a:endParaRPr lang="en-US"/>
                    </a:p>
                  </a:txBody>
                  <a:tcPr/>
                </a:tc>
                <a:tc>
                  <a:txBody>
                    <a:bodyPr/>
                    <a:lstStyle/>
                    <a:p>
                      <a:pPr algn="ctr">
                        <a:lnSpc>
                          <a:spcPct val="115000"/>
                        </a:lnSpc>
                        <a:spcAft>
                          <a:spcPts val="0"/>
                        </a:spcAft>
                      </a:pPr>
                      <a:r>
                        <a:rPr lang="en-US" sz="1400" noProof="0">
                          <a:effectLst/>
                          <a:latin typeface="+mj-lt"/>
                        </a:rPr>
                        <a:t>9</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 </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dirty="0">
                          <a:effectLst/>
                          <a:latin typeface="+mj-lt"/>
                        </a:rPr>
                        <a:t> </a:t>
                      </a:r>
                      <a:endParaRPr lang="en-US" sz="1400" noProof="0" dirty="0">
                        <a:effectLst/>
                        <a:latin typeface="+mj-lt"/>
                        <a:ea typeface="Calibri"/>
                      </a:endParaRPr>
                    </a:p>
                  </a:txBody>
                  <a:tcPr marL="44450" marR="44450" marT="0" marB="0" anchor="b"/>
                </a:tc>
                <a:tc>
                  <a:txBody>
                    <a:bodyPr/>
                    <a:lstStyle/>
                    <a:p>
                      <a:pPr algn="ctr">
                        <a:lnSpc>
                          <a:spcPct val="115000"/>
                        </a:lnSpc>
                        <a:spcAft>
                          <a:spcPts val="0"/>
                        </a:spcAft>
                      </a:pPr>
                      <a:r>
                        <a:rPr lang="en-US" sz="1400" noProof="0">
                          <a:effectLst/>
                          <a:latin typeface="+mj-lt"/>
                        </a:rPr>
                        <a:t>•</a:t>
                      </a:r>
                      <a:endParaRPr lang="en-US" sz="1400" noProof="0">
                        <a:effectLst/>
                        <a:latin typeface="+mj-lt"/>
                        <a:ea typeface="Calibri"/>
                      </a:endParaRPr>
                    </a:p>
                  </a:txBody>
                  <a:tcPr marL="44450" marR="44450" marT="0" marB="0" anchor="b"/>
                </a:tc>
                <a:tc>
                  <a:txBody>
                    <a:bodyPr/>
                    <a:lstStyle/>
                    <a:p>
                      <a:pPr algn="ctr">
                        <a:lnSpc>
                          <a:spcPct val="115000"/>
                        </a:lnSpc>
                        <a:spcAft>
                          <a:spcPts val="0"/>
                        </a:spcAft>
                      </a:pPr>
                      <a:r>
                        <a:rPr lang="en-US" sz="1400" noProof="0" dirty="0">
                          <a:effectLst/>
                          <a:latin typeface="+mj-lt"/>
                        </a:rPr>
                        <a:t>•</a:t>
                      </a:r>
                      <a:endParaRPr lang="en-US" sz="1400" noProof="0" dirty="0">
                        <a:effectLst/>
                        <a:latin typeface="+mj-lt"/>
                        <a:ea typeface="Calibri"/>
                      </a:endParaRPr>
                    </a:p>
                  </a:txBody>
                  <a:tcPr marL="44450" marR="44450" marT="0" marB="0" anchor="b"/>
                </a:tc>
                <a:extLst>
                  <a:ext uri="{0D108BD9-81ED-4DB2-BD59-A6C34878D82A}">
                    <a16:rowId xmlns:a16="http://schemas.microsoft.com/office/drawing/2014/main" val="10021"/>
                  </a:ext>
                </a:extLst>
              </a:tr>
            </a:tbl>
          </a:graphicData>
        </a:graphic>
      </p:graphicFrame>
      <p:sp>
        <p:nvSpPr>
          <p:cNvPr id="3" name="4 CuadroTexto"/>
          <p:cNvSpPr txBox="1"/>
          <p:nvPr/>
        </p:nvSpPr>
        <p:spPr>
          <a:xfrm>
            <a:off x="0" y="251706"/>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Design performance of sparse data </a:t>
            </a:r>
            <a:r>
              <a:rPr lang="en-US" dirty="0" err="1"/>
              <a:t>appication</a:t>
            </a:r>
            <a:r>
              <a:rPr lang="en-US" dirty="0"/>
              <a:t>.</a:t>
            </a:r>
          </a:p>
        </p:txBody>
      </p:sp>
    </p:spTree>
    <p:extLst>
      <p:ext uri="{BB962C8B-B14F-4D97-AF65-F5344CB8AC3E}">
        <p14:creationId xmlns:p14="http://schemas.microsoft.com/office/powerpoint/2010/main" val="9107998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2" name="1 CuadroTexto"/>
          <p:cNvSpPr txBox="1"/>
          <p:nvPr/>
        </p:nvSpPr>
        <p:spPr>
          <a:xfrm>
            <a:off x="0" y="251706"/>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Design performance of sparse data </a:t>
            </a:r>
            <a:r>
              <a:rPr lang="en-US" dirty="0" err="1"/>
              <a:t>appication</a:t>
            </a:r>
            <a:r>
              <a:rPr lang="en-US" dirty="0"/>
              <a:t>.</a:t>
            </a:r>
          </a:p>
        </p:txBody>
      </p:sp>
      <p:sp>
        <p:nvSpPr>
          <p:cNvPr id="3" name="CuadroTexto 4"/>
          <p:cNvSpPr txBox="1"/>
          <p:nvPr/>
        </p:nvSpPr>
        <p:spPr>
          <a:xfrm>
            <a:off x="5265349" y="1988840"/>
            <a:ext cx="4131464" cy="3139321"/>
          </a:xfrm>
          <a:prstGeom prst="rect">
            <a:avLst/>
          </a:prstGeom>
          <a:noFill/>
        </p:spPr>
        <p:txBody>
          <a:bodyPr wrap="square" rtlCol="0">
            <a:spAutoFit/>
          </a:bodyPr>
          <a:lstStyle/>
          <a:p>
            <a:r>
              <a:rPr lang="en-US" b="1" dirty="0">
                <a:solidFill>
                  <a:srgbClr val="FF0000"/>
                </a:solidFill>
              </a:rPr>
              <a:t>Design considerations:</a:t>
            </a:r>
          </a:p>
          <a:p>
            <a:endParaRPr lang="en-US" dirty="0"/>
          </a:p>
          <a:p>
            <a:r>
              <a:rPr lang="en-US" dirty="0"/>
              <a:t>Mice: 22g body weight</a:t>
            </a:r>
          </a:p>
          <a:p>
            <a:endParaRPr lang="en-US" dirty="0"/>
          </a:p>
          <a:p>
            <a:r>
              <a:rPr lang="en-US" dirty="0"/>
              <a:t>Blood volume: 1.5 mL*</a:t>
            </a:r>
          </a:p>
          <a:p>
            <a:endParaRPr lang="en-US" dirty="0"/>
          </a:p>
          <a:p>
            <a:r>
              <a:rPr lang="en-US" dirty="0"/>
              <a:t>Maximum sample volume: 70 </a:t>
            </a:r>
            <a:r>
              <a:rPr lang="en-US" dirty="0" err="1"/>
              <a:t>uL</a:t>
            </a:r>
            <a:endParaRPr lang="en-US" dirty="0"/>
          </a:p>
          <a:p>
            <a:endParaRPr lang="en-US" dirty="0"/>
          </a:p>
          <a:p>
            <a:r>
              <a:rPr lang="en-US" dirty="0"/>
              <a:t>No. of serial samples/animal: 3</a:t>
            </a:r>
          </a:p>
          <a:p>
            <a:endParaRPr lang="en-US" dirty="0"/>
          </a:p>
          <a:p>
            <a:r>
              <a:rPr lang="en-US" dirty="0"/>
              <a:t>Maximum % of blood volume: 13%</a:t>
            </a:r>
            <a:endParaRPr lang="es-ES_tradnl" dirty="0"/>
          </a:p>
        </p:txBody>
      </p:sp>
      <p:sp>
        <p:nvSpPr>
          <p:cNvPr id="4" name="CuadroTexto 5"/>
          <p:cNvSpPr txBox="1"/>
          <p:nvPr/>
        </p:nvSpPr>
        <p:spPr>
          <a:xfrm>
            <a:off x="6488665" y="6228020"/>
            <a:ext cx="4948726" cy="307777"/>
          </a:xfrm>
          <a:prstGeom prst="rect">
            <a:avLst/>
          </a:prstGeom>
          <a:noFill/>
        </p:spPr>
        <p:txBody>
          <a:bodyPr wrap="none" rtlCol="0">
            <a:spAutoFit/>
          </a:bodyPr>
          <a:lstStyle/>
          <a:p>
            <a:pPr algn="r"/>
            <a:r>
              <a:rPr lang="en-US" sz="1400" dirty="0"/>
              <a:t> * Brown RP, et al. Toxicology and Industrial Health 1997: 407-484</a:t>
            </a:r>
            <a:endParaRPr lang="es-ES_tradnl" sz="1400" dirty="0"/>
          </a:p>
        </p:txBody>
      </p:sp>
      <p:grpSp>
        <p:nvGrpSpPr>
          <p:cNvPr id="5" name="Группа 39"/>
          <p:cNvGrpSpPr/>
          <p:nvPr/>
        </p:nvGrpSpPr>
        <p:grpSpPr>
          <a:xfrm>
            <a:off x="2419180" y="2819399"/>
            <a:ext cx="1524000" cy="1547651"/>
            <a:chOff x="762000" y="1347949"/>
            <a:chExt cx="1524000" cy="1547651"/>
          </a:xfrm>
        </p:grpSpPr>
        <p:pic>
          <p:nvPicPr>
            <p:cNvPr id="6" name="Picture 9" descr="DSCN8426"/>
            <p:cNvPicPr>
              <a:picLocks noChangeAspect="1" noChangeArrowheads="1"/>
            </p:cNvPicPr>
            <p:nvPr/>
          </p:nvPicPr>
          <p:blipFill>
            <a:blip r:embed="rId2"/>
            <a:srcRect l="15385" r="15385"/>
            <a:stretch>
              <a:fillRect/>
            </a:stretch>
          </p:blipFill>
          <p:spPr bwMode="auto">
            <a:xfrm>
              <a:off x="762000" y="1347949"/>
              <a:ext cx="1524000" cy="1547651"/>
            </a:xfrm>
            <a:prstGeom prst="rect">
              <a:avLst/>
            </a:prstGeom>
            <a:noFill/>
            <a:ln>
              <a:miter lim="800000"/>
              <a:headEnd/>
              <a:tailEnd/>
            </a:ln>
          </p:spPr>
        </p:pic>
        <p:sp>
          <p:nvSpPr>
            <p:cNvPr id="7" name="Прямоугольник 30"/>
            <p:cNvSpPr/>
            <p:nvPr/>
          </p:nvSpPr>
          <p:spPr>
            <a:xfrm>
              <a:off x="762000" y="1347949"/>
              <a:ext cx="1524000" cy="151788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2715829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2" name="1 CuadroTexto"/>
          <p:cNvSpPr txBox="1"/>
          <p:nvPr/>
        </p:nvSpPr>
        <p:spPr>
          <a:xfrm>
            <a:off x="0" y="228966"/>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Design performance of sparse data </a:t>
            </a:r>
            <a:r>
              <a:rPr lang="en-US" dirty="0" err="1"/>
              <a:t>appication</a:t>
            </a:r>
            <a:r>
              <a:rPr lang="en-US" dirty="0"/>
              <a:t>.</a:t>
            </a:r>
          </a:p>
        </p:txBody>
      </p:sp>
      <p:sp>
        <p:nvSpPr>
          <p:cNvPr id="3" name="2 CuadroTexto"/>
          <p:cNvSpPr txBox="1"/>
          <p:nvPr/>
        </p:nvSpPr>
        <p:spPr>
          <a:xfrm>
            <a:off x="415263" y="856811"/>
            <a:ext cx="11349389" cy="707886"/>
          </a:xfrm>
          <a:prstGeom prst="rect">
            <a:avLst/>
          </a:prstGeom>
          <a:noFill/>
        </p:spPr>
        <p:txBody>
          <a:bodyPr wrap="square" rtlCol="0">
            <a:spAutoFit/>
          </a:bodyPr>
          <a:lstStyle/>
          <a:p>
            <a:r>
              <a:rPr lang="en-US" sz="2000" dirty="0">
                <a:latin typeface="+mj-lt"/>
              </a:rPr>
              <a:t>Simulated data. Two compartment IV bolus administration. Sparse design with time points overlapped and no overlapped. Three and five samples per time point.</a:t>
            </a:r>
            <a:endParaRPr lang="en-US" sz="2000" b="1" dirty="0">
              <a:latin typeface="+mj-lt"/>
            </a:endParaRPr>
          </a:p>
        </p:txBody>
      </p:sp>
      <p:sp>
        <p:nvSpPr>
          <p:cNvPr id="5" name="5 CuadroTexto"/>
          <p:cNvSpPr txBox="1"/>
          <p:nvPr/>
        </p:nvSpPr>
        <p:spPr>
          <a:xfrm>
            <a:off x="703438" y="2306896"/>
            <a:ext cx="3000886" cy="1015663"/>
          </a:xfrm>
          <a:prstGeom prst="rect">
            <a:avLst/>
          </a:prstGeom>
          <a:noFill/>
        </p:spPr>
        <p:txBody>
          <a:bodyPr wrap="none" rtlCol="0">
            <a:spAutoFit/>
          </a:bodyPr>
          <a:lstStyle/>
          <a:p>
            <a:r>
              <a:rPr lang="en-US" sz="2000" dirty="0">
                <a:latin typeface="+mj-lt"/>
              </a:rPr>
              <a:t>Design comparison:</a:t>
            </a:r>
          </a:p>
          <a:p>
            <a:r>
              <a:rPr lang="en-US" sz="2000" dirty="0">
                <a:latin typeface="+mj-lt"/>
              </a:rPr>
              <a:t>Wald test.</a:t>
            </a:r>
          </a:p>
          <a:p>
            <a:r>
              <a:rPr lang="en-US" sz="2000" dirty="0" err="1">
                <a:latin typeface="+mj-lt"/>
              </a:rPr>
              <a:t>CV</a:t>
            </a:r>
            <a:r>
              <a:rPr lang="en-US" sz="2000" baseline="-25000" dirty="0" err="1">
                <a:latin typeface="+mj-lt"/>
              </a:rPr>
              <a:t>dif</a:t>
            </a:r>
            <a:r>
              <a:rPr lang="en-US" sz="2000" baseline="-25000" dirty="0">
                <a:latin typeface="+mj-lt"/>
              </a:rPr>
              <a:t> </a:t>
            </a:r>
            <a:r>
              <a:rPr lang="en-US" sz="2000" dirty="0">
                <a:latin typeface="+mj-lt"/>
              </a:rPr>
              <a:t>= (CV</a:t>
            </a:r>
            <a:r>
              <a:rPr lang="en-US" sz="2000" baseline="-25000" dirty="0">
                <a:latin typeface="+mj-lt"/>
              </a:rPr>
              <a:t>1</a:t>
            </a:r>
            <a:r>
              <a:rPr lang="en-US" sz="2000" dirty="0">
                <a:latin typeface="+mj-lt"/>
              </a:rPr>
              <a:t>-CV</a:t>
            </a:r>
            <a:r>
              <a:rPr lang="en-US" sz="2000" baseline="-25000" dirty="0">
                <a:latin typeface="+mj-lt"/>
              </a:rPr>
              <a:t>2</a:t>
            </a:r>
            <a:r>
              <a:rPr lang="en-US" sz="2000" dirty="0">
                <a:latin typeface="+mj-lt"/>
              </a:rPr>
              <a:t>)/CV</a:t>
            </a:r>
            <a:r>
              <a:rPr lang="en-US" sz="2000" baseline="-25000" dirty="0">
                <a:latin typeface="+mj-lt"/>
              </a:rPr>
              <a:t>2</a:t>
            </a:r>
            <a:r>
              <a:rPr lang="en-US" sz="2000" dirty="0">
                <a:latin typeface="+mj-lt"/>
              </a:rPr>
              <a:t>*100</a:t>
            </a:r>
          </a:p>
        </p:txBody>
      </p:sp>
      <p:grpSp>
        <p:nvGrpSpPr>
          <p:cNvPr id="6" name="5 Grupo"/>
          <p:cNvGrpSpPr/>
          <p:nvPr/>
        </p:nvGrpSpPr>
        <p:grpSpPr>
          <a:xfrm>
            <a:off x="703438" y="4011015"/>
            <a:ext cx="3556806" cy="1616479"/>
            <a:chOff x="6427162" y="19346991"/>
            <a:chExt cx="3556806" cy="1616479"/>
          </a:xfrm>
        </p:grpSpPr>
        <p:pic>
          <p:nvPicPr>
            <p:cNvPr id="7" name="19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27162" y="19346991"/>
              <a:ext cx="1277893" cy="1616479"/>
            </a:xfrm>
            <a:prstGeom prst="rect">
              <a:avLst/>
            </a:prstGeom>
          </p:spPr>
        </p:pic>
        <p:sp>
          <p:nvSpPr>
            <p:cNvPr id="8" name="21 CuadroTexto"/>
            <p:cNvSpPr txBox="1"/>
            <p:nvPr/>
          </p:nvSpPr>
          <p:spPr>
            <a:xfrm>
              <a:off x="7778653" y="19779039"/>
              <a:ext cx="2205315" cy="646331"/>
            </a:xfrm>
            <a:prstGeom prst="rect">
              <a:avLst/>
            </a:prstGeom>
            <a:noFill/>
          </p:spPr>
          <p:txBody>
            <a:bodyPr wrap="square" rtlCol="0">
              <a:spAutoFit/>
            </a:bodyPr>
            <a:lstStyle/>
            <a:p>
              <a:r>
                <a:rPr lang="en-US" dirty="0"/>
                <a:t>MONOLIX</a:t>
              </a:r>
            </a:p>
            <a:p>
              <a:r>
                <a:rPr lang="en-US" dirty="0" err="1"/>
                <a:t>Lixoft</a:t>
              </a:r>
              <a:r>
                <a:rPr lang="en-US" dirty="0"/>
                <a:t>, France</a:t>
              </a:r>
            </a:p>
          </p:txBody>
        </p:sp>
      </p:grpSp>
      <p:sp>
        <p:nvSpPr>
          <p:cNvPr id="9" name="3 CuadroTexto"/>
          <p:cNvSpPr txBox="1"/>
          <p:nvPr/>
        </p:nvSpPr>
        <p:spPr>
          <a:xfrm>
            <a:off x="8221053" y="2006501"/>
            <a:ext cx="3543599" cy="3785652"/>
          </a:xfrm>
          <a:prstGeom prst="rect">
            <a:avLst/>
          </a:prstGeom>
          <a:noFill/>
        </p:spPr>
        <p:txBody>
          <a:bodyPr wrap="none" rtlCol="0">
            <a:spAutoFit/>
          </a:bodyPr>
          <a:lstStyle/>
          <a:p>
            <a:r>
              <a:rPr lang="en-US" sz="2400" dirty="0">
                <a:latin typeface="+mj-lt"/>
              </a:rPr>
              <a:t>Tumor uptake model:</a:t>
            </a:r>
          </a:p>
          <a:p>
            <a:r>
              <a:rPr lang="en-US" sz="1200" dirty="0">
                <a:latin typeface="+mj-lt"/>
              </a:rPr>
              <a:t>Encoded with </a:t>
            </a:r>
            <a:r>
              <a:rPr lang="en-US" sz="1200" dirty="0" err="1">
                <a:latin typeface="+mj-lt"/>
              </a:rPr>
              <a:t>MLXTran</a:t>
            </a:r>
            <a:r>
              <a:rPr lang="en-US" sz="1200" dirty="0">
                <a:latin typeface="+mj-lt"/>
              </a:rPr>
              <a:t>.</a:t>
            </a:r>
          </a:p>
          <a:p>
            <a:endParaRPr lang="en-US" sz="1200" dirty="0">
              <a:latin typeface="+mj-lt"/>
            </a:endParaRPr>
          </a:p>
          <a:p>
            <a:r>
              <a:rPr lang="en-US" sz="1200" dirty="0">
                <a:latin typeface="+mj-lt"/>
              </a:rPr>
              <a:t>DESCRIPTION:</a:t>
            </a:r>
          </a:p>
          <a:p>
            <a:r>
              <a:rPr lang="en-US" sz="1200" dirty="0">
                <a:latin typeface="+mj-lt"/>
              </a:rPr>
              <a:t>IV bolus with two compartments, tumor compartment</a:t>
            </a:r>
          </a:p>
          <a:p>
            <a:endParaRPr lang="en-US" sz="1200" dirty="0">
              <a:latin typeface="+mj-lt"/>
            </a:endParaRPr>
          </a:p>
          <a:p>
            <a:r>
              <a:rPr lang="en-US" sz="1200" dirty="0">
                <a:latin typeface="+mj-lt"/>
              </a:rPr>
              <a:t>INPUT:</a:t>
            </a:r>
          </a:p>
          <a:p>
            <a:r>
              <a:rPr lang="en-US" sz="1200" dirty="0">
                <a:latin typeface="+mj-lt"/>
              </a:rPr>
              <a:t>parameter={V, k, k12, k21, </a:t>
            </a:r>
            <a:r>
              <a:rPr lang="en-US" sz="1200" dirty="0" err="1">
                <a:latin typeface="+mj-lt"/>
              </a:rPr>
              <a:t>kt</a:t>
            </a:r>
            <a:r>
              <a:rPr lang="en-US" sz="1200" dirty="0">
                <a:latin typeface="+mj-lt"/>
              </a:rPr>
              <a:t>}</a:t>
            </a:r>
          </a:p>
          <a:p>
            <a:endParaRPr lang="en-US" sz="1200" dirty="0">
              <a:latin typeface="+mj-lt"/>
            </a:endParaRPr>
          </a:p>
          <a:p>
            <a:r>
              <a:rPr lang="en-US" sz="1200" dirty="0">
                <a:latin typeface="+mj-lt"/>
              </a:rPr>
              <a:t>PK:</a:t>
            </a:r>
          </a:p>
          <a:p>
            <a:r>
              <a:rPr lang="en-US" sz="1200" dirty="0">
                <a:latin typeface="+mj-lt"/>
              </a:rPr>
              <a:t>compartment(</a:t>
            </a:r>
            <a:r>
              <a:rPr lang="en-US" sz="1200" dirty="0" err="1">
                <a:latin typeface="+mj-lt"/>
              </a:rPr>
              <a:t>cmt</a:t>
            </a:r>
            <a:r>
              <a:rPr lang="en-US" sz="1200" dirty="0">
                <a:latin typeface="+mj-lt"/>
              </a:rPr>
              <a:t>=1, concentration=Cc, volume=V)</a:t>
            </a:r>
          </a:p>
          <a:p>
            <a:r>
              <a:rPr lang="en-US" sz="1200" dirty="0">
                <a:latin typeface="+mj-lt"/>
              </a:rPr>
              <a:t>iv(</a:t>
            </a:r>
            <a:r>
              <a:rPr lang="en-US" sz="1200" dirty="0" err="1">
                <a:latin typeface="+mj-lt"/>
              </a:rPr>
              <a:t>cmt</a:t>
            </a:r>
            <a:r>
              <a:rPr lang="en-US" sz="1200" dirty="0">
                <a:latin typeface="+mj-lt"/>
              </a:rPr>
              <a:t>=1)</a:t>
            </a:r>
          </a:p>
          <a:p>
            <a:r>
              <a:rPr lang="en-US" sz="1200" dirty="0">
                <a:latin typeface="+mj-lt"/>
              </a:rPr>
              <a:t>peripheral(k12, k21)</a:t>
            </a:r>
          </a:p>
          <a:p>
            <a:r>
              <a:rPr lang="en-US" sz="1200" dirty="0">
                <a:latin typeface="+mj-lt"/>
              </a:rPr>
              <a:t>elimination(</a:t>
            </a:r>
            <a:r>
              <a:rPr lang="en-US" sz="1200" dirty="0" err="1">
                <a:latin typeface="+mj-lt"/>
              </a:rPr>
              <a:t>cmt</a:t>
            </a:r>
            <a:r>
              <a:rPr lang="en-US" sz="1200" dirty="0">
                <a:latin typeface="+mj-lt"/>
              </a:rPr>
              <a:t>=1, k)</a:t>
            </a:r>
          </a:p>
          <a:p>
            <a:r>
              <a:rPr lang="en-US" sz="1200" dirty="0">
                <a:latin typeface="+mj-lt"/>
              </a:rPr>
              <a:t>compartment(</a:t>
            </a:r>
            <a:r>
              <a:rPr lang="en-US" sz="1200" dirty="0" err="1">
                <a:latin typeface="+mj-lt"/>
              </a:rPr>
              <a:t>cmt</a:t>
            </a:r>
            <a:r>
              <a:rPr lang="en-US" sz="1200" dirty="0">
                <a:latin typeface="+mj-lt"/>
              </a:rPr>
              <a:t>=3, amount=</a:t>
            </a:r>
            <a:r>
              <a:rPr lang="en-US" sz="1200" dirty="0" err="1">
                <a:latin typeface="+mj-lt"/>
              </a:rPr>
              <a:t>Ae</a:t>
            </a:r>
            <a:r>
              <a:rPr lang="en-US" sz="1200" dirty="0">
                <a:latin typeface="+mj-lt"/>
              </a:rPr>
              <a:t>)</a:t>
            </a:r>
          </a:p>
          <a:p>
            <a:r>
              <a:rPr lang="en-US" sz="1200" dirty="0">
                <a:latin typeface="+mj-lt"/>
              </a:rPr>
              <a:t>transfer(from=1, to=3, </a:t>
            </a:r>
            <a:r>
              <a:rPr lang="en-US" sz="1200" dirty="0" err="1">
                <a:latin typeface="+mj-lt"/>
              </a:rPr>
              <a:t>kt</a:t>
            </a:r>
            <a:r>
              <a:rPr lang="en-US" sz="1200" dirty="0">
                <a:latin typeface="+mj-lt"/>
              </a:rPr>
              <a:t>)</a:t>
            </a:r>
          </a:p>
          <a:p>
            <a:endParaRPr lang="en-US" sz="1200" dirty="0">
              <a:latin typeface="+mj-lt"/>
            </a:endParaRPr>
          </a:p>
          <a:p>
            <a:r>
              <a:rPr lang="en-US" sz="1200" dirty="0">
                <a:latin typeface="+mj-lt"/>
              </a:rPr>
              <a:t>OUTPUT:</a:t>
            </a:r>
          </a:p>
          <a:p>
            <a:r>
              <a:rPr lang="en-US" sz="1200" dirty="0">
                <a:latin typeface="+mj-lt"/>
              </a:rPr>
              <a:t>output = {Cc, </a:t>
            </a:r>
            <a:r>
              <a:rPr lang="en-US" sz="1200" dirty="0" err="1">
                <a:latin typeface="+mj-lt"/>
              </a:rPr>
              <a:t>Ae</a:t>
            </a:r>
            <a:r>
              <a:rPr lang="en-US" sz="1200" dirty="0">
                <a:latin typeface="+mj-lt"/>
              </a:rPr>
              <a:t>}</a:t>
            </a:r>
          </a:p>
        </p:txBody>
      </p:sp>
      <p:sp>
        <p:nvSpPr>
          <p:cNvPr id="10" name="Oval 9"/>
          <p:cNvSpPr/>
          <p:nvPr/>
        </p:nvSpPr>
        <p:spPr>
          <a:xfrm>
            <a:off x="6832694" y="3343060"/>
            <a:ext cx="970961" cy="9281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P</a:t>
            </a:r>
          </a:p>
        </p:txBody>
      </p:sp>
      <p:sp>
        <p:nvSpPr>
          <p:cNvPr id="11" name="Oval 10"/>
          <p:cNvSpPr/>
          <p:nvPr/>
        </p:nvSpPr>
        <p:spPr>
          <a:xfrm>
            <a:off x="5398510" y="3343060"/>
            <a:ext cx="970961" cy="9281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B</a:t>
            </a:r>
          </a:p>
        </p:txBody>
      </p:sp>
      <p:sp>
        <p:nvSpPr>
          <p:cNvPr id="12" name="Oval 11"/>
          <p:cNvSpPr/>
          <p:nvPr/>
        </p:nvSpPr>
        <p:spPr>
          <a:xfrm>
            <a:off x="3964326" y="3343060"/>
            <a:ext cx="970961" cy="9281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T</a:t>
            </a:r>
          </a:p>
        </p:txBody>
      </p:sp>
      <p:cxnSp>
        <p:nvCxnSpPr>
          <p:cNvPr id="14" name="Straight Arrow Connector 13"/>
          <p:cNvCxnSpPr>
            <a:endCxn id="11" idx="0"/>
          </p:cNvCxnSpPr>
          <p:nvPr/>
        </p:nvCxnSpPr>
        <p:spPr>
          <a:xfrm>
            <a:off x="5883990" y="2516957"/>
            <a:ext cx="1" cy="826103"/>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11" idx="2"/>
            <a:endCxn id="12" idx="6"/>
          </p:cNvCxnSpPr>
          <p:nvPr/>
        </p:nvCxnSpPr>
        <p:spPr>
          <a:xfrm flipH="1">
            <a:off x="4935287" y="3807136"/>
            <a:ext cx="463223"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11" idx="6"/>
            <a:endCxn id="10" idx="2"/>
          </p:cNvCxnSpPr>
          <p:nvPr/>
        </p:nvCxnSpPr>
        <p:spPr>
          <a:xfrm>
            <a:off x="6369471" y="3807136"/>
            <a:ext cx="463223" cy="0"/>
          </a:xfrm>
          <a:prstGeom prst="straightConnector1">
            <a:avLst/>
          </a:prstGeom>
          <a:ln w="254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5906903" y="4263291"/>
            <a:ext cx="1" cy="826103"/>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020309" y="3390432"/>
            <a:ext cx="339004" cy="369332"/>
          </a:xfrm>
          <a:prstGeom prst="rect">
            <a:avLst/>
          </a:prstGeom>
          <a:noFill/>
        </p:spPr>
        <p:txBody>
          <a:bodyPr wrap="none" rtlCol="0">
            <a:spAutoFit/>
          </a:bodyPr>
          <a:lstStyle/>
          <a:p>
            <a:r>
              <a:rPr lang="en-US" dirty="0" err="1"/>
              <a:t>k</a:t>
            </a:r>
            <a:r>
              <a:rPr lang="en-US" baseline="-25000" dirty="0" err="1"/>
              <a:t>t</a:t>
            </a:r>
            <a:endParaRPr lang="en-US" baseline="-25000" dirty="0"/>
          </a:p>
        </p:txBody>
      </p:sp>
      <p:sp>
        <p:nvSpPr>
          <p:cNvPr id="26" name="TextBox 25"/>
          <p:cNvSpPr txBox="1"/>
          <p:nvPr/>
        </p:nvSpPr>
        <p:spPr>
          <a:xfrm>
            <a:off x="6428531" y="3854508"/>
            <a:ext cx="445956" cy="369332"/>
          </a:xfrm>
          <a:prstGeom prst="rect">
            <a:avLst/>
          </a:prstGeom>
          <a:noFill/>
        </p:spPr>
        <p:txBody>
          <a:bodyPr wrap="none" rtlCol="0">
            <a:spAutoFit/>
          </a:bodyPr>
          <a:lstStyle/>
          <a:p>
            <a:r>
              <a:rPr lang="en-US" dirty="0"/>
              <a:t>k</a:t>
            </a:r>
            <a:r>
              <a:rPr lang="en-US" baseline="-25000" dirty="0"/>
              <a:t>21</a:t>
            </a:r>
          </a:p>
        </p:txBody>
      </p:sp>
      <p:sp>
        <p:nvSpPr>
          <p:cNvPr id="27" name="TextBox 26"/>
          <p:cNvSpPr txBox="1"/>
          <p:nvPr/>
        </p:nvSpPr>
        <p:spPr>
          <a:xfrm>
            <a:off x="6417877" y="3369204"/>
            <a:ext cx="445956" cy="369332"/>
          </a:xfrm>
          <a:prstGeom prst="rect">
            <a:avLst/>
          </a:prstGeom>
          <a:noFill/>
        </p:spPr>
        <p:txBody>
          <a:bodyPr wrap="none" rtlCol="0">
            <a:spAutoFit/>
          </a:bodyPr>
          <a:lstStyle/>
          <a:p>
            <a:r>
              <a:rPr lang="en-US" dirty="0"/>
              <a:t>k</a:t>
            </a:r>
            <a:r>
              <a:rPr lang="en-US" baseline="-25000" dirty="0"/>
              <a:t>12</a:t>
            </a:r>
          </a:p>
        </p:txBody>
      </p:sp>
      <p:sp>
        <p:nvSpPr>
          <p:cNvPr id="28" name="TextBox 27"/>
          <p:cNvSpPr txBox="1"/>
          <p:nvPr/>
        </p:nvSpPr>
        <p:spPr>
          <a:xfrm>
            <a:off x="5889277" y="2650562"/>
            <a:ext cx="317716" cy="276999"/>
          </a:xfrm>
          <a:prstGeom prst="rect">
            <a:avLst/>
          </a:prstGeom>
          <a:noFill/>
        </p:spPr>
        <p:txBody>
          <a:bodyPr wrap="none" rtlCol="0">
            <a:spAutoFit/>
          </a:bodyPr>
          <a:lstStyle/>
          <a:p>
            <a:r>
              <a:rPr lang="en-US" b="1" baseline="-25000" dirty="0"/>
              <a:t>IV</a:t>
            </a:r>
          </a:p>
        </p:txBody>
      </p:sp>
      <p:sp>
        <p:nvSpPr>
          <p:cNvPr id="29" name="TextBox 28"/>
          <p:cNvSpPr txBox="1"/>
          <p:nvPr/>
        </p:nvSpPr>
        <p:spPr>
          <a:xfrm>
            <a:off x="5567899" y="4396896"/>
            <a:ext cx="358368" cy="369332"/>
          </a:xfrm>
          <a:prstGeom prst="rect">
            <a:avLst/>
          </a:prstGeom>
          <a:noFill/>
        </p:spPr>
        <p:txBody>
          <a:bodyPr wrap="none" rtlCol="0">
            <a:spAutoFit/>
          </a:bodyPr>
          <a:lstStyle/>
          <a:p>
            <a:r>
              <a:rPr lang="en-US" dirty="0" err="1"/>
              <a:t>k</a:t>
            </a:r>
            <a:r>
              <a:rPr lang="en-US" baseline="-25000" dirty="0" err="1"/>
              <a:t>e</a:t>
            </a:r>
            <a:endParaRPr lang="en-US" baseline="-25000" dirty="0"/>
          </a:p>
        </p:txBody>
      </p:sp>
      <p:sp>
        <p:nvSpPr>
          <p:cNvPr id="4" name="CuadroTexto 3">
            <a:extLst>
              <a:ext uri="{FF2B5EF4-FFF2-40B4-BE49-F238E27FC236}">
                <a16:creationId xmlns:a16="http://schemas.microsoft.com/office/drawing/2014/main" id="{245D9E61-82E8-41CA-B798-32AB0DED4596}"/>
              </a:ext>
            </a:extLst>
          </p:cNvPr>
          <p:cNvSpPr txBox="1"/>
          <p:nvPr/>
        </p:nvSpPr>
        <p:spPr>
          <a:xfrm>
            <a:off x="6610864" y="6024860"/>
            <a:ext cx="5350476" cy="584775"/>
          </a:xfrm>
          <a:prstGeom prst="rect">
            <a:avLst/>
          </a:prstGeom>
          <a:noFill/>
        </p:spPr>
        <p:txBody>
          <a:bodyPr wrap="square" rtlCol="0">
            <a:spAutoFit/>
          </a:bodyPr>
          <a:lstStyle/>
          <a:p>
            <a:pPr algn="r"/>
            <a:r>
              <a:rPr lang="es-ES" sz="1600" dirty="0" err="1"/>
              <a:t>Hernandez</a:t>
            </a:r>
            <a:r>
              <a:rPr lang="es-ES" sz="1600" dirty="0"/>
              <a:t> I. PAGE 2014 (</a:t>
            </a:r>
            <a:r>
              <a:rPr lang="es-ES" sz="1600" dirty="0" err="1"/>
              <a:t>Population</a:t>
            </a:r>
            <a:r>
              <a:rPr lang="es-ES" sz="1600" dirty="0"/>
              <a:t> </a:t>
            </a:r>
            <a:r>
              <a:rPr lang="es-ES" sz="1600" dirty="0" err="1"/>
              <a:t>Approach</a:t>
            </a:r>
            <a:r>
              <a:rPr lang="es-ES" sz="1600" dirty="0"/>
              <a:t> </a:t>
            </a:r>
            <a:r>
              <a:rPr lang="es-ES" sz="1600" dirty="0" err="1"/>
              <a:t>Group</a:t>
            </a:r>
            <a:r>
              <a:rPr lang="es-ES" sz="1600" dirty="0"/>
              <a:t> in </a:t>
            </a:r>
            <a:r>
              <a:rPr lang="es-ES" sz="1600" dirty="0" err="1"/>
              <a:t>Europe</a:t>
            </a:r>
            <a:r>
              <a:rPr lang="es-ES" sz="1600" dirty="0"/>
              <a:t>) Meeting. Alicante, </a:t>
            </a:r>
            <a:r>
              <a:rPr lang="es-ES" sz="1600" dirty="0" err="1"/>
              <a:t>Spain</a:t>
            </a:r>
            <a:r>
              <a:rPr lang="es-ES" sz="1600" dirty="0"/>
              <a:t>. </a:t>
            </a:r>
            <a:endParaRPr lang="es-MX" sz="1600" dirty="0"/>
          </a:p>
        </p:txBody>
      </p:sp>
    </p:spTree>
    <p:extLst>
      <p:ext uri="{BB962C8B-B14F-4D97-AF65-F5344CB8AC3E}">
        <p14:creationId xmlns:p14="http://schemas.microsoft.com/office/powerpoint/2010/main" val="13875135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2" name="3 CuadroTexto"/>
          <p:cNvSpPr txBox="1"/>
          <p:nvPr/>
        </p:nvSpPr>
        <p:spPr>
          <a:xfrm>
            <a:off x="0" y="245840"/>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a:t>Results. Desing performance. 3 samples per time point.</a:t>
            </a:r>
          </a:p>
        </p:txBody>
      </p:sp>
      <p:graphicFrame>
        <p:nvGraphicFramePr>
          <p:cNvPr id="3" name="4 Tabla"/>
          <p:cNvGraphicFramePr>
            <a:graphicFrameLocks noGrp="1"/>
          </p:cNvGraphicFramePr>
          <p:nvPr>
            <p:extLst>
              <p:ext uri="{D42A27DB-BD31-4B8C-83A1-F6EECF244321}">
                <p14:modId xmlns:p14="http://schemas.microsoft.com/office/powerpoint/2010/main" val="2982507342"/>
              </p:ext>
            </p:extLst>
          </p:nvPr>
        </p:nvGraphicFramePr>
        <p:xfrm>
          <a:off x="2026696" y="903536"/>
          <a:ext cx="8064897" cy="4389120"/>
        </p:xfrm>
        <a:graphic>
          <a:graphicData uri="http://schemas.openxmlformats.org/drawingml/2006/table">
            <a:tbl>
              <a:tblPr firstRow="1" firstCol="1" bandRow="1">
                <a:tableStyleId>{5C22544A-7EE6-4342-B048-85BDC9FD1C3A}</a:tableStyleId>
              </a:tblPr>
              <a:tblGrid>
                <a:gridCol w="1982316">
                  <a:extLst>
                    <a:ext uri="{9D8B030D-6E8A-4147-A177-3AD203B41FA5}">
                      <a16:colId xmlns:a16="http://schemas.microsoft.com/office/drawing/2014/main" val="20000"/>
                    </a:ext>
                  </a:extLst>
                </a:gridCol>
                <a:gridCol w="1147657">
                  <a:extLst>
                    <a:ext uri="{9D8B030D-6E8A-4147-A177-3AD203B41FA5}">
                      <a16:colId xmlns:a16="http://schemas.microsoft.com/office/drawing/2014/main" val="20001"/>
                    </a:ext>
                  </a:extLst>
                </a:gridCol>
                <a:gridCol w="1147657">
                  <a:extLst>
                    <a:ext uri="{9D8B030D-6E8A-4147-A177-3AD203B41FA5}">
                      <a16:colId xmlns:a16="http://schemas.microsoft.com/office/drawing/2014/main" val="20002"/>
                    </a:ext>
                  </a:extLst>
                </a:gridCol>
                <a:gridCol w="1147657">
                  <a:extLst>
                    <a:ext uri="{9D8B030D-6E8A-4147-A177-3AD203B41FA5}">
                      <a16:colId xmlns:a16="http://schemas.microsoft.com/office/drawing/2014/main" val="20003"/>
                    </a:ext>
                  </a:extLst>
                </a:gridCol>
                <a:gridCol w="1491953">
                  <a:extLst>
                    <a:ext uri="{9D8B030D-6E8A-4147-A177-3AD203B41FA5}">
                      <a16:colId xmlns:a16="http://schemas.microsoft.com/office/drawing/2014/main" val="20004"/>
                    </a:ext>
                  </a:extLst>
                </a:gridCol>
                <a:gridCol w="1147657">
                  <a:extLst>
                    <a:ext uri="{9D8B030D-6E8A-4147-A177-3AD203B41FA5}">
                      <a16:colId xmlns:a16="http://schemas.microsoft.com/office/drawing/2014/main" val="20005"/>
                    </a:ext>
                  </a:extLst>
                </a:gridCol>
              </a:tblGrid>
              <a:tr h="200025">
                <a:tc>
                  <a:txBody>
                    <a:bodyPr/>
                    <a:lstStyle/>
                    <a:p>
                      <a:pPr algn="l">
                        <a:spcAft>
                          <a:spcPts val="0"/>
                        </a:spcAft>
                      </a:pPr>
                      <a:r>
                        <a:rPr lang="en-US" sz="1600" dirty="0">
                          <a:effectLst/>
                          <a:latin typeface="+mj-lt"/>
                        </a:rPr>
                        <a:t>Fixed effects</a:t>
                      </a:r>
                      <a:endParaRPr lang="en-US" sz="1600" dirty="0">
                        <a:effectLst/>
                        <a:latin typeface="+mj-lt"/>
                        <a:ea typeface="Calibri"/>
                      </a:endParaRPr>
                    </a:p>
                  </a:txBody>
                  <a:tcPr marL="68580" marR="68580" marT="0" marB="0" anchor="b"/>
                </a:tc>
                <a:tc>
                  <a:txBody>
                    <a:bodyPr/>
                    <a:lstStyle/>
                    <a:p>
                      <a:pPr algn="ctr">
                        <a:spcAft>
                          <a:spcPts val="0"/>
                        </a:spcAft>
                      </a:pPr>
                      <a:r>
                        <a:rPr lang="en-US" sz="1600">
                          <a:effectLst/>
                          <a:latin typeface="+mj-lt"/>
                        </a:rPr>
                        <a:t>Parameter</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s.e. (lin)</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r.s.e.(%)</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p-value (Wald)</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CVdiff</a:t>
                      </a:r>
                      <a:endParaRPr lang="en-US" sz="1600">
                        <a:effectLst/>
                        <a:latin typeface="+mj-lt"/>
                        <a:ea typeface="Calibri"/>
                      </a:endParaRPr>
                    </a:p>
                  </a:txBody>
                  <a:tcPr marL="68580" marR="68580" marT="0" marB="0" anchor="b"/>
                </a:tc>
                <a:extLst>
                  <a:ext uri="{0D108BD9-81ED-4DB2-BD59-A6C34878D82A}">
                    <a16:rowId xmlns:a16="http://schemas.microsoft.com/office/drawing/2014/main" val="10000"/>
                  </a:ext>
                </a:extLst>
              </a:tr>
              <a:tr h="200025">
                <a:tc>
                  <a:txBody>
                    <a:bodyPr/>
                    <a:lstStyle/>
                    <a:p>
                      <a:pPr algn="l">
                        <a:spcAft>
                          <a:spcPts val="0"/>
                        </a:spcAft>
                      </a:pPr>
                      <a:r>
                        <a:rPr lang="en-US" sz="1600">
                          <a:effectLst/>
                          <a:latin typeface="+mj-lt"/>
                        </a:rPr>
                        <a:t>V_(CAT=novl*)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1.54</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0.049</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3</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0.65</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0.00</a:t>
                      </a:r>
                      <a:endParaRPr lang="en-US" sz="1600">
                        <a:effectLst/>
                        <a:latin typeface="+mj-lt"/>
                        <a:ea typeface="Calibri"/>
                      </a:endParaRPr>
                    </a:p>
                  </a:txBody>
                  <a:tcPr marL="68580" marR="68580" marT="0" marB="0" anchor="b"/>
                </a:tc>
                <a:extLst>
                  <a:ext uri="{0D108BD9-81ED-4DB2-BD59-A6C34878D82A}">
                    <a16:rowId xmlns:a16="http://schemas.microsoft.com/office/drawing/2014/main" val="10001"/>
                  </a:ext>
                </a:extLst>
              </a:tr>
              <a:tr h="200025">
                <a:tc>
                  <a:txBody>
                    <a:bodyPr/>
                    <a:lstStyle/>
                    <a:p>
                      <a:pPr algn="l">
                        <a:spcAft>
                          <a:spcPts val="0"/>
                        </a:spcAft>
                      </a:pPr>
                      <a:r>
                        <a:rPr lang="en-US" sz="1600">
                          <a:effectLst/>
                          <a:latin typeface="+mj-lt"/>
                        </a:rPr>
                        <a:t>V_(CAT=ovl  )</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1.51</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0.047</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3</a:t>
                      </a:r>
                      <a:endParaRPr lang="en-US" sz="1600">
                        <a:effectLst/>
                        <a:latin typeface="+mj-lt"/>
                        <a:ea typeface="Calibri"/>
                      </a:endParaRPr>
                    </a:p>
                  </a:txBody>
                  <a:tcPr marL="68580" marR="68580" marT="0" marB="0" anchor="b"/>
                </a:tc>
                <a:tc>
                  <a:txBody>
                    <a:bodyPr/>
                    <a:lstStyle/>
                    <a:p>
                      <a:pPr algn="just"/>
                      <a:endParaRPr lang="en-US" sz="1600">
                        <a:effectLst/>
                        <a:latin typeface="+mj-lt"/>
                      </a:endParaRPr>
                    </a:p>
                  </a:txBody>
                  <a:tcPr marL="68580" marR="68580" marT="0" marB="0" anchor="b"/>
                </a:tc>
                <a:tc>
                  <a:txBody>
                    <a:bodyPr/>
                    <a:lstStyle/>
                    <a:p>
                      <a:pPr algn="just"/>
                      <a:endParaRPr lang="en-US" sz="1600">
                        <a:effectLst/>
                        <a:latin typeface="+mj-lt"/>
                      </a:endParaRPr>
                    </a:p>
                  </a:txBody>
                  <a:tcPr marL="68580" marR="68580" marT="0" marB="0" anchor="b"/>
                </a:tc>
                <a:extLst>
                  <a:ext uri="{0D108BD9-81ED-4DB2-BD59-A6C34878D82A}">
                    <a16:rowId xmlns:a16="http://schemas.microsoft.com/office/drawing/2014/main" val="10002"/>
                  </a:ext>
                </a:extLst>
              </a:tr>
              <a:tr h="200025">
                <a:tc>
                  <a:txBody>
                    <a:bodyPr/>
                    <a:lstStyle/>
                    <a:p>
                      <a:pPr algn="l">
                        <a:spcAft>
                          <a:spcPts val="0"/>
                        </a:spcAft>
                      </a:pPr>
                      <a:r>
                        <a:rPr lang="en-US" sz="1600" dirty="0">
                          <a:effectLst/>
                          <a:latin typeface="+mj-lt"/>
                        </a:rPr>
                        <a:t>k_(CAT=</a:t>
                      </a:r>
                      <a:r>
                        <a:rPr lang="en-US" sz="1600" dirty="0" err="1">
                          <a:effectLst/>
                          <a:latin typeface="+mj-lt"/>
                        </a:rPr>
                        <a:t>novl</a:t>
                      </a:r>
                      <a:r>
                        <a:rPr lang="en-US" sz="1600" dirty="0">
                          <a:effectLst/>
                          <a:latin typeface="+mj-lt"/>
                        </a:rPr>
                        <a:t>*)</a:t>
                      </a:r>
                      <a:endParaRPr lang="en-US" sz="1600" dirty="0">
                        <a:effectLst/>
                        <a:latin typeface="+mj-lt"/>
                        <a:ea typeface="Calibri"/>
                      </a:endParaRPr>
                    </a:p>
                  </a:txBody>
                  <a:tcPr marL="68580" marR="68580" marT="0" marB="0" anchor="b"/>
                </a:tc>
                <a:tc>
                  <a:txBody>
                    <a:bodyPr/>
                    <a:lstStyle/>
                    <a:p>
                      <a:pPr algn="ctr">
                        <a:spcAft>
                          <a:spcPts val="0"/>
                        </a:spcAft>
                      </a:pPr>
                      <a:r>
                        <a:rPr lang="en-US" sz="1600">
                          <a:effectLst/>
                          <a:latin typeface="+mj-lt"/>
                        </a:rPr>
                        <a:t>0.439</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0.037</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8</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0.68</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0.00</a:t>
                      </a:r>
                      <a:endParaRPr lang="en-US" sz="1600">
                        <a:effectLst/>
                        <a:latin typeface="+mj-lt"/>
                        <a:ea typeface="Calibri"/>
                      </a:endParaRPr>
                    </a:p>
                  </a:txBody>
                  <a:tcPr marL="68580" marR="68580" marT="0" marB="0" anchor="b"/>
                </a:tc>
                <a:extLst>
                  <a:ext uri="{0D108BD9-81ED-4DB2-BD59-A6C34878D82A}">
                    <a16:rowId xmlns:a16="http://schemas.microsoft.com/office/drawing/2014/main" val="10003"/>
                  </a:ext>
                </a:extLst>
              </a:tr>
              <a:tr h="200025">
                <a:tc>
                  <a:txBody>
                    <a:bodyPr/>
                    <a:lstStyle/>
                    <a:p>
                      <a:pPr algn="l">
                        <a:spcAft>
                          <a:spcPts val="0"/>
                        </a:spcAft>
                      </a:pPr>
                      <a:r>
                        <a:rPr lang="en-US" sz="1600">
                          <a:effectLst/>
                          <a:latin typeface="+mj-lt"/>
                        </a:rPr>
                        <a:t>k_(CAT=ovl  )</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0.461</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0.037</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8</a:t>
                      </a:r>
                      <a:endParaRPr lang="en-US" sz="1600">
                        <a:effectLst/>
                        <a:latin typeface="+mj-lt"/>
                        <a:ea typeface="Calibri"/>
                      </a:endParaRPr>
                    </a:p>
                  </a:txBody>
                  <a:tcPr marL="68580" marR="68580" marT="0" marB="0" anchor="b"/>
                </a:tc>
                <a:tc>
                  <a:txBody>
                    <a:bodyPr/>
                    <a:lstStyle/>
                    <a:p>
                      <a:pPr algn="just"/>
                      <a:endParaRPr lang="en-US" sz="1600">
                        <a:effectLst/>
                        <a:latin typeface="+mj-lt"/>
                      </a:endParaRPr>
                    </a:p>
                  </a:txBody>
                  <a:tcPr marL="68580" marR="68580" marT="0" marB="0" anchor="b"/>
                </a:tc>
                <a:tc>
                  <a:txBody>
                    <a:bodyPr/>
                    <a:lstStyle/>
                    <a:p>
                      <a:pPr algn="just"/>
                      <a:endParaRPr lang="en-US" sz="1600">
                        <a:effectLst/>
                        <a:latin typeface="+mj-lt"/>
                      </a:endParaRPr>
                    </a:p>
                  </a:txBody>
                  <a:tcPr marL="68580" marR="68580" marT="0" marB="0" anchor="b"/>
                </a:tc>
                <a:extLst>
                  <a:ext uri="{0D108BD9-81ED-4DB2-BD59-A6C34878D82A}">
                    <a16:rowId xmlns:a16="http://schemas.microsoft.com/office/drawing/2014/main" val="10004"/>
                  </a:ext>
                </a:extLst>
              </a:tr>
              <a:tr h="200025">
                <a:tc>
                  <a:txBody>
                    <a:bodyPr/>
                    <a:lstStyle/>
                    <a:p>
                      <a:pPr algn="l">
                        <a:spcAft>
                          <a:spcPts val="0"/>
                        </a:spcAft>
                      </a:pPr>
                      <a:r>
                        <a:rPr lang="en-US" sz="1600">
                          <a:effectLst/>
                          <a:latin typeface="+mj-lt"/>
                        </a:rPr>
                        <a:t>k12_(CAT=novl*)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0.754</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0.13</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18</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0.88</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5.88</a:t>
                      </a:r>
                      <a:endParaRPr lang="en-US" sz="1600">
                        <a:effectLst/>
                        <a:latin typeface="+mj-lt"/>
                        <a:ea typeface="Calibri"/>
                      </a:endParaRPr>
                    </a:p>
                  </a:txBody>
                  <a:tcPr marL="68580" marR="68580" marT="0" marB="0" anchor="b"/>
                </a:tc>
                <a:extLst>
                  <a:ext uri="{0D108BD9-81ED-4DB2-BD59-A6C34878D82A}">
                    <a16:rowId xmlns:a16="http://schemas.microsoft.com/office/drawing/2014/main" val="10005"/>
                  </a:ext>
                </a:extLst>
              </a:tr>
              <a:tr h="200025">
                <a:tc>
                  <a:txBody>
                    <a:bodyPr/>
                    <a:lstStyle/>
                    <a:p>
                      <a:pPr algn="l">
                        <a:spcAft>
                          <a:spcPts val="0"/>
                        </a:spcAft>
                      </a:pPr>
                      <a:r>
                        <a:rPr lang="en-US" sz="1600">
                          <a:effectLst/>
                          <a:latin typeface="+mj-lt"/>
                        </a:rPr>
                        <a:t>k12_(CAT=ovl  )</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0.782</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0.13</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17</a:t>
                      </a:r>
                      <a:endParaRPr lang="en-US" sz="1600">
                        <a:effectLst/>
                        <a:latin typeface="+mj-lt"/>
                        <a:ea typeface="Calibri"/>
                      </a:endParaRPr>
                    </a:p>
                  </a:txBody>
                  <a:tcPr marL="68580" marR="68580" marT="0" marB="0" anchor="b"/>
                </a:tc>
                <a:tc>
                  <a:txBody>
                    <a:bodyPr/>
                    <a:lstStyle/>
                    <a:p>
                      <a:pPr algn="just"/>
                      <a:endParaRPr lang="en-US" sz="1600">
                        <a:effectLst/>
                        <a:latin typeface="+mj-lt"/>
                      </a:endParaRPr>
                    </a:p>
                  </a:txBody>
                  <a:tcPr marL="68580" marR="68580" marT="0" marB="0" anchor="b"/>
                </a:tc>
                <a:tc>
                  <a:txBody>
                    <a:bodyPr/>
                    <a:lstStyle/>
                    <a:p>
                      <a:pPr algn="just"/>
                      <a:endParaRPr lang="en-US" sz="1600">
                        <a:effectLst/>
                        <a:latin typeface="+mj-lt"/>
                      </a:endParaRPr>
                    </a:p>
                  </a:txBody>
                  <a:tcPr marL="68580" marR="68580" marT="0" marB="0" anchor="b"/>
                </a:tc>
                <a:extLst>
                  <a:ext uri="{0D108BD9-81ED-4DB2-BD59-A6C34878D82A}">
                    <a16:rowId xmlns:a16="http://schemas.microsoft.com/office/drawing/2014/main" val="10006"/>
                  </a:ext>
                </a:extLst>
              </a:tr>
              <a:tr h="200025">
                <a:tc>
                  <a:txBody>
                    <a:bodyPr/>
                    <a:lstStyle/>
                    <a:p>
                      <a:pPr algn="l">
                        <a:spcAft>
                          <a:spcPts val="0"/>
                        </a:spcAft>
                      </a:pPr>
                      <a:r>
                        <a:rPr lang="en-US" sz="1600">
                          <a:effectLst/>
                          <a:latin typeface="+mj-lt"/>
                        </a:rPr>
                        <a:t>k21_(CAT=novl*)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0.919</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0.27</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29</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0.99</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11.54</a:t>
                      </a:r>
                      <a:endParaRPr lang="en-US" sz="1600">
                        <a:effectLst/>
                        <a:latin typeface="+mj-lt"/>
                        <a:ea typeface="Calibri"/>
                      </a:endParaRPr>
                    </a:p>
                  </a:txBody>
                  <a:tcPr marL="68580" marR="68580" marT="0" marB="0" anchor="b"/>
                </a:tc>
                <a:extLst>
                  <a:ext uri="{0D108BD9-81ED-4DB2-BD59-A6C34878D82A}">
                    <a16:rowId xmlns:a16="http://schemas.microsoft.com/office/drawing/2014/main" val="10007"/>
                  </a:ext>
                </a:extLst>
              </a:tr>
              <a:tr h="200025">
                <a:tc>
                  <a:txBody>
                    <a:bodyPr/>
                    <a:lstStyle/>
                    <a:p>
                      <a:pPr algn="l">
                        <a:spcAft>
                          <a:spcPts val="0"/>
                        </a:spcAft>
                      </a:pPr>
                      <a:r>
                        <a:rPr lang="en-US" sz="1600">
                          <a:effectLst/>
                          <a:latin typeface="+mj-lt"/>
                        </a:rPr>
                        <a:t>k21_(CAT=ovl  )</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0.915</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0.23</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26</a:t>
                      </a:r>
                      <a:endParaRPr lang="en-US" sz="1600">
                        <a:effectLst/>
                        <a:latin typeface="+mj-lt"/>
                        <a:ea typeface="Calibri"/>
                      </a:endParaRPr>
                    </a:p>
                  </a:txBody>
                  <a:tcPr marL="68580" marR="68580" marT="0" marB="0" anchor="b"/>
                </a:tc>
                <a:tc>
                  <a:txBody>
                    <a:bodyPr/>
                    <a:lstStyle/>
                    <a:p>
                      <a:pPr algn="just"/>
                      <a:endParaRPr lang="en-US" sz="1600">
                        <a:effectLst/>
                        <a:latin typeface="+mj-lt"/>
                      </a:endParaRPr>
                    </a:p>
                  </a:txBody>
                  <a:tcPr marL="68580" marR="68580" marT="0" marB="0" anchor="b"/>
                </a:tc>
                <a:tc>
                  <a:txBody>
                    <a:bodyPr/>
                    <a:lstStyle/>
                    <a:p>
                      <a:pPr algn="just"/>
                      <a:endParaRPr lang="en-US" sz="1600">
                        <a:effectLst/>
                        <a:latin typeface="+mj-lt"/>
                      </a:endParaRPr>
                    </a:p>
                  </a:txBody>
                  <a:tcPr marL="68580" marR="68580" marT="0" marB="0" anchor="b"/>
                </a:tc>
                <a:extLst>
                  <a:ext uri="{0D108BD9-81ED-4DB2-BD59-A6C34878D82A}">
                    <a16:rowId xmlns:a16="http://schemas.microsoft.com/office/drawing/2014/main" val="10008"/>
                  </a:ext>
                </a:extLst>
              </a:tr>
              <a:tr h="200025">
                <a:tc>
                  <a:txBody>
                    <a:bodyPr/>
                    <a:lstStyle/>
                    <a:p>
                      <a:pPr algn="l">
                        <a:spcAft>
                          <a:spcPts val="0"/>
                        </a:spcAft>
                      </a:pPr>
                      <a:r>
                        <a:rPr lang="en-US" sz="1600">
                          <a:effectLst/>
                          <a:latin typeface="+mj-lt"/>
                        </a:rPr>
                        <a:t>Random effects</a:t>
                      </a:r>
                      <a:endParaRPr lang="en-US" sz="1600">
                        <a:effectLst/>
                        <a:latin typeface="+mj-lt"/>
                        <a:ea typeface="Calibri"/>
                      </a:endParaRPr>
                    </a:p>
                  </a:txBody>
                  <a:tcPr marL="68580" marR="68580" marT="0" marB="0" anchor="b"/>
                </a:tc>
                <a:tc gridSpan="5">
                  <a:txBody>
                    <a:bodyPr/>
                    <a:lstStyle/>
                    <a:p>
                      <a:pPr algn="just"/>
                      <a:endParaRPr lang="en-US" sz="1600">
                        <a:effectLst/>
                        <a:latin typeface="+mj-lt"/>
                      </a:endParaRPr>
                    </a:p>
                  </a:txBody>
                  <a:tcPr marL="68580" marR="68580" marT="0"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9"/>
                  </a:ext>
                </a:extLst>
              </a:tr>
              <a:tr h="200025">
                <a:tc>
                  <a:txBody>
                    <a:bodyPr/>
                    <a:lstStyle/>
                    <a:p>
                      <a:pPr algn="l">
                        <a:spcAft>
                          <a:spcPts val="0"/>
                        </a:spcAft>
                      </a:pPr>
                      <a:r>
                        <a:rPr lang="en-US" sz="1600">
                          <a:effectLst/>
                          <a:latin typeface="+mj-lt"/>
                        </a:rPr>
                        <a:t>omega_V,novl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0.0447</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0.026</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57</a:t>
                      </a:r>
                      <a:endParaRPr lang="en-US" sz="1600">
                        <a:effectLst/>
                        <a:latin typeface="+mj-lt"/>
                        <a:ea typeface="Calibri"/>
                      </a:endParaRPr>
                    </a:p>
                  </a:txBody>
                  <a:tcPr marL="68580" marR="68580" marT="0" marB="0" anchor="b"/>
                </a:tc>
                <a:tc>
                  <a:txBody>
                    <a:bodyPr/>
                    <a:lstStyle/>
                    <a:p>
                      <a:pPr algn="just"/>
                      <a:endParaRPr lang="en-US" sz="1600">
                        <a:effectLst/>
                        <a:latin typeface="+mj-lt"/>
                      </a:endParaRPr>
                    </a:p>
                  </a:txBody>
                  <a:tcPr marL="68580" marR="68580" marT="0" marB="0" anchor="b"/>
                </a:tc>
                <a:tc>
                  <a:txBody>
                    <a:bodyPr/>
                    <a:lstStyle/>
                    <a:p>
                      <a:pPr algn="ctr">
                        <a:spcAft>
                          <a:spcPts val="0"/>
                        </a:spcAft>
                      </a:pPr>
                      <a:r>
                        <a:rPr lang="en-US" sz="1600">
                          <a:effectLst/>
                          <a:latin typeface="+mj-lt"/>
                        </a:rPr>
                        <a:t>18.75</a:t>
                      </a:r>
                      <a:endParaRPr lang="en-US" sz="1600">
                        <a:effectLst/>
                        <a:latin typeface="+mj-lt"/>
                        <a:ea typeface="Calibri"/>
                      </a:endParaRPr>
                    </a:p>
                  </a:txBody>
                  <a:tcPr marL="68580" marR="68580" marT="0" marB="0" anchor="b"/>
                </a:tc>
                <a:extLst>
                  <a:ext uri="{0D108BD9-81ED-4DB2-BD59-A6C34878D82A}">
                    <a16:rowId xmlns:a16="http://schemas.microsoft.com/office/drawing/2014/main" val="10010"/>
                  </a:ext>
                </a:extLst>
              </a:tr>
              <a:tr h="200025">
                <a:tc>
                  <a:txBody>
                    <a:bodyPr/>
                    <a:lstStyle/>
                    <a:p>
                      <a:pPr algn="l">
                        <a:spcAft>
                          <a:spcPts val="0"/>
                        </a:spcAft>
                      </a:pPr>
                      <a:r>
                        <a:rPr lang="en-US" sz="1600">
                          <a:effectLst/>
                          <a:latin typeface="+mj-lt"/>
                        </a:rPr>
                        <a:t>omega_V,ovl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0.0499</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0.024</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48</a:t>
                      </a:r>
                      <a:endParaRPr lang="en-US" sz="1600">
                        <a:effectLst/>
                        <a:latin typeface="+mj-lt"/>
                        <a:ea typeface="Calibri"/>
                      </a:endParaRPr>
                    </a:p>
                  </a:txBody>
                  <a:tcPr marL="68580" marR="68580" marT="0" marB="0" anchor="b"/>
                </a:tc>
                <a:tc>
                  <a:txBody>
                    <a:bodyPr/>
                    <a:lstStyle/>
                    <a:p>
                      <a:pPr algn="just"/>
                      <a:endParaRPr lang="en-US" sz="1600">
                        <a:effectLst/>
                        <a:latin typeface="+mj-lt"/>
                      </a:endParaRPr>
                    </a:p>
                  </a:txBody>
                  <a:tcPr marL="68580" marR="68580" marT="0" marB="0" anchor="b"/>
                </a:tc>
                <a:tc>
                  <a:txBody>
                    <a:bodyPr/>
                    <a:lstStyle/>
                    <a:p>
                      <a:pPr algn="just"/>
                      <a:endParaRPr lang="en-US" sz="1600">
                        <a:effectLst/>
                        <a:latin typeface="+mj-lt"/>
                      </a:endParaRPr>
                    </a:p>
                  </a:txBody>
                  <a:tcPr marL="68580" marR="68580" marT="0" marB="0" anchor="b"/>
                </a:tc>
                <a:extLst>
                  <a:ext uri="{0D108BD9-81ED-4DB2-BD59-A6C34878D82A}">
                    <a16:rowId xmlns:a16="http://schemas.microsoft.com/office/drawing/2014/main" val="10011"/>
                  </a:ext>
                </a:extLst>
              </a:tr>
              <a:tr h="200025">
                <a:tc>
                  <a:txBody>
                    <a:bodyPr/>
                    <a:lstStyle/>
                    <a:p>
                      <a:pPr algn="l">
                        <a:spcAft>
                          <a:spcPts val="0"/>
                        </a:spcAft>
                      </a:pPr>
                      <a:r>
                        <a:rPr lang="en-US" sz="1600">
                          <a:effectLst/>
                          <a:latin typeface="+mj-lt"/>
                        </a:rPr>
                        <a:t>omega_k,novl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0.0173</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0.13</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759</a:t>
                      </a:r>
                      <a:endParaRPr lang="en-US" sz="1600">
                        <a:effectLst/>
                        <a:latin typeface="+mj-lt"/>
                        <a:ea typeface="Calibri"/>
                      </a:endParaRPr>
                    </a:p>
                  </a:txBody>
                  <a:tcPr marL="68580" marR="68580" marT="0" marB="0" anchor="b"/>
                </a:tc>
                <a:tc>
                  <a:txBody>
                    <a:bodyPr/>
                    <a:lstStyle/>
                    <a:p>
                      <a:pPr algn="just"/>
                      <a:endParaRPr lang="en-US" sz="1600">
                        <a:effectLst/>
                        <a:latin typeface="+mj-lt"/>
                      </a:endParaRPr>
                    </a:p>
                  </a:txBody>
                  <a:tcPr marL="68580" marR="68580" marT="0" marB="0" anchor="b"/>
                </a:tc>
                <a:tc>
                  <a:txBody>
                    <a:bodyPr/>
                    <a:lstStyle/>
                    <a:p>
                      <a:pPr algn="ctr">
                        <a:spcAft>
                          <a:spcPts val="0"/>
                        </a:spcAft>
                      </a:pPr>
                      <a:r>
                        <a:rPr lang="en-US" sz="1600">
                          <a:effectLst/>
                          <a:latin typeface="+mj-lt"/>
                        </a:rPr>
                        <a:t>10.00</a:t>
                      </a:r>
                      <a:endParaRPr lang="en-US" sz="1600">
                        <a:effectLst/>
                        <a:latin typeface="+mj-lt"/>
                        <a:ea typeface="Calibri"/>
                      </a:endParaRPr>
                    </a:p>
                  </a:txBody>
                  <a:tcPr marL="68580" marR="68580" marT="0" marB="0" anchor="b"/>
                </a:tc>
                <a:extLst>
                  <a:ext uri="{0D108BD9-81ED-4DB2-BD59-A6C34878D82A}">
                    <a16:rowId xmlns:a16="http://schemas.microsoft.com/office/drawing/2014/main" val="10012"/>
                  </a:ext>
                </a:extLst>
              </a:tr>
              <a:tr h="200025">
                <a:tc>
                  <a:txBody>
                    <a:bodyPr/>
                    <a:lstStyle/>
                    <a:p>
                      <a:pPr algn="l">
                        <a:spcAft>
                          <a:spcPts val="0"/>
                        </a:spcAft>
                      </a:pPr>
                      <a:r>
                        <a:rPr lang="en-US" sz="1600">
                          <a:effectLst/>
                          <a:latin typeface="+mj-lt"/>
                        </a:rPr>
                        <a:t>omega_k,ovl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0.0157</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0.11</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690</a:t>
                      </a:r>
                      <a:endParaRPr lang="en-US" sz="1600">
                        <a:effectLst/>
                        <a:latin typeface="+mj-lt"/>
                        <a:ea typeface="Calibri"/>
                      </a:endParaRPr>
                    </a:p>
                  </a:txBody>
                  <a:tcPr marL="68580" marR="68580" marT="0" marB="0" anchor="b"/>
                </a:tc>
                <a:tc>
                  <a:txBody>
                    <a:bodyPr/>
                    <a:lstStyle/>
                    <a:p>
                      <a:pPr algn="just"/>
                      <a:endParaRPr lang="en-US" sz="1600">
                        <a:effectLst/>
                        <a:latin typeface="+mj-lt"/>
                      </a:endParaRPr>
                    </a:p>
                  </a:txBody>
                  <a:tcPr marL="68580" marR="68580" marT="0" marB="0" anchor="b"/>
                </a:tc>
                <a:tc>
                  <a:txBody>
                    <a:bodyPr/>
                    <a:lstStyle/>
                    <a:p>
                      <a:pPr algn="just"/>
                      <a:endParaRPr lang="en-US" sz="1600">
                        <a:effectLst/>
                        <a:latin typeface="+mj-lt"/>
                      </a:endParaRPr>
                    </a:p>
                  </a:txBody>
                  <a:tcPr marL="68580" marR="68580" marT="0" marB="0" anchor="b"/>
                </a:tc>
                <a:extLst>
                  <a:ext uri="{0D108BD9-81ED-4DB2-BD59-A6C34878D82A}">
                    <a16:rowId xmlns:a16="http://schemas.microsoft.com/office/drawing/2014/main" val="10013"/>
                  </a:ext>
                </a:extLst>
              </a:tr>
              <a:tr h="200025">
                <a:tc>
                  <a:txBody>
                    <a:bodyPr/>
                    <a:lstStyle/>
                    <a:p>
                      <a:pPr algn="l">
                        <a:spcAft>
                          <a:spcPts val="0"/>
                        </a:spcAft>
                      </a:pPr>
                      <a:r>
                        <a:rPr lang="en-US" sz="1600">
                          <a:effectLst/>
                          <a:latin typeface="+mj-lt"/>
                        </a:rPr>
                        <a:t>omega_k12,novl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0.18</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0.1</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56</a:t>
                      </a:r>
                      <a:endParaRPr lang="en-US" sz="1600">
                        <a:effectLst/>
                        <a:latin typeface="+mj-lt"/>
                        <a:ea typeface="Calibri"/>
                      </a:endParaRPr>
                    </a:p>
                  </a:txBody>
                  <a:tcPr marL="68580" marR="68580" marT="0" marB="0" anchor="b"/>
                </a:tc>
                <a:tc>
                  <a:txBody>
                    <a:bodyPr/>
                    <a:lstStyle/>
                    <a:p>
                      <a:pPr algn="just"/>
                      <a:endParaRPr lang="en-US" sz="1600">
                        <a:effectLst/>
                        <a:latin typeface="+mj-lt"/>
                      </a:endParaRPr>
                    </a:p>
                  </a:txBody>
                  <a:tcPr marL="68580" marR="68580" marT="0" marB="0" anchor="b"/>
                </a:tc>
                <a:tc>
                  <a:txBody>
                    <a:bodyPr/>
                    <a:lstStyle/>
                    <a:p>
                      <a:pPr algn="ctr">
                        <a:spcAft>
                          <a:spcPts val="0"/>
                        </a:spcAft>
                      </a:pPr>
                      <a:r>
                        <a:rPr lang="en-US" sz="1600">
                          <a:effectLst/>
                          <a:latin typeface="+mj-lt"/>
                        </a:rPr>
                        <a:t>-22.22</a:t>
                      </a:r>
                      <a:endParaRPr lang="en-US" sz="1600">
                        <a:effectLst/>
                        <a:latin typeface="+mj-lt"/>
                        <a:ea typeface="Calibri"/>
                      </a:endParaRPr>
                    </a:p>
                  </a:txBody>
                  <a:tcPr marL="68580" marR="68580" marT="0" marB="0" anchor="b"/>
                </a:tc>
                <a:extLst>
                  <a:ext uri="{0D108BD9-81ED-4DB2-BD59-A6C34878D82A}">
                    <a16:rowId xmlns:a16="http://schemas.microsoft.com/office/drawing/2014/main" val="10014"/>
                  </a:ext>
                </a:extLst>
              </a:tr>
              <a:tr h="200025">
                <a:tc>
                  <a:txBody>
                    <a:bodyPr/>
                    <a:lstStyle/>
                    <a:p>
                      <a:pPr algn="l">
                        <a:spcAft>
                          <a:spcPts val="0"/>
                        </a:spcAft>
                      </a:pPr>
                      <a:r>
                        <a:rPr lang="en-US" sz="1600">
                          <a:effectLst/>
                          <a:latin typeface="+mj-lt"/>
                        </a:rPr>
                        <a:t>omega_k12,ovl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0.15</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0.11</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72</a:t>
                      </a:r>
                      <a:endParaRPr lang="en-US" sz="1600">
                        <a:effectLst/>
                        <a:latin typeface="+mj-lt"/>
                        <a:ea typeface="Calibri"/>
                      </a:endParaRPr>
                    </a:p>
                  </a:txBody>
                  <a:tcPr marL="68580" marR="68580" marT="0" marB="0" anchor="b"/>
                </a:tc>
                <a:tc>
                  <a:txBody>
                    <a:bodyPr/>
                    <a:lstStyle/>
                    <a:p>
                      <a:pPr algn="just"/>
                      <a:endParaRPr lang="en-US" sz="1600">
                        <a:effectLst/>
                        <a:latin typeface="+mj-lt"/>
                      </a:endParaRPr>
                    </a:p>
                  </a:txBody>
                  <a:tcPr marL="68580" marR="68580" marT="0" marB="0" anchor="b"/>
                </a:tc>
                <a:tc>
                  <a:txBody>
                    <a:bodyPr/>
                    <a:lstStyle/>
                    <a:p>
                      <a:pPr algn="just"/>
                      <a:endParaRPr lang="en-US" sz="1600">
                        <a:effectLst/>
                        <a:latin typeface="+mj-lt"/>
                      </a:endParaRPr>
                    </a:p>
                  </a:txBody>
                  <a:tcPr marL="68580" marR="68580" marT="0" marB="0" anchor="b"/>
                </a:tc>
                <a:extLst>
                  <a:ext uri="{0D108BD9-81ED-4DB2-BD59-A6C34878D82A}">
                    <a16:rowId xmlns:a16="http://schemas.microsoft.com/office/drawing/2014/main" val="10015"/>
                  </a:ext>
                </a:extLst>
              </a:tr>
              <a:tr h="200025">
                <a:tc>
                  <a:txBody>
                    <a:bodyPr/>
                    <a:lstStyle/>
                    <a:p>
                      <a:pPr algn="l">
                        <a:spcAft>
                          <a:spcPts val="0"/>
                        </a:spcAft>
                      </a:pPr>
                      <a:r>
                        <a:rPr lang="en-US" sz="1600">
                          <a:effectLst/>
                          <a:latin typeface="+mj-lt"/>
                        </a:rPr>
                        <a:t>omega_k21,novl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0.079</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0.87</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1100</a:t>
                      </a:r>
                      <a:endParaRPr lang="en-US" sz="1600">
                        <a:effectLst/>
                        <a:latin typeface="+mj-lt"/>
                        <a:ea typeface="Calibri"/>
                      </a:endParaRPr>
                    </a:p>
                  </a:txBody>
                  <a:tcPr marL="68580" marR="68580" marT="0" marB="0" anchor="b"/>
                </a:tc>
                <a:tc>
                  <a:txBody>
                    <a:bodyPr/>
                    <a:lstStyle/>
                    <a:p>
                      <a:pPr algn="just"/>
                      <a:endParaRPr lang="en-US" sz="1600">
                        <a:effectLst/>
                        <a:latin typeface="+mj-lt"/>
                      </a:endParaRPr>
                    </a:p>
                  </a:txBody>
                  <a:tcPr marL="68580" marR="68580" marT="0" marB="0" anchor="b"/>
                </a:tc>
                <a:tc>
                  <a:txBody>
                    <a:bodyPr/>
                    <a:lstStyle/>
                    <a:p>
                      <a:pPr algn="ctr">
                        <a:spcAft>
                          <a:spcPts val="0"/>
                        </a:spcAft>
                      </a:pPr>
                      <a:r>
                        <a:rPr lang="en-US" sz="1600">
                          <a:effectLst/>
                          <a:latin typeface="+mj-lt"/>
                        </a:rPr>
                        <a:t>252.56</a:t>
                      </a:r>
                      <a:endParaRPr lang="en-US" sz="1600">
                        <a:effectLst/>
                        <a:latin typeface="+mj-lt"/>
                        <a:ea typeface="Calibri"/>
                      </a:endParaRPr>
                    </a:p>
                  </a:txBody>
                  <a:tcPr marL="68580" marR="68580" marT="0" marB="0" anchor="b"/>
                </a:tc>
                <a:extLst>
                  <a:ext uri="{0D108BD9-81ED-4DB2-BD59-A6C34878D82A}">
                    <a16:rowId xmlns:a16="http://schemas.microsoft.com/office/drawing/2014/main" val="10016"/>
                  </a:ext>
                </a:extLst>
              </a:tr>
              <a:tr h="200025">
                <a:tc>
                  <a:txBody>
                    <a:bodyPr/>
                    <a:lstStyle/>
                    <a:p>
                      <a:pPr algn="l">
                        <a:spcAft>
                          <a:spcPts val="0"/>
                        </a:spcAft>
                      </a:pPr>
                      <a:r>
                        <a:rPr lang="en-US" sz="1600">
                          <a:effectLst/>
                          <a:latin typeface="+mj-lt"/>
                        </a:rPr>
                        <a:t>omega_k21,ovl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0.12</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0.37</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312</a:t>
                      </a:r>
                      <a:endParaRPr lang="en-US" sz="1600">
                        <a:effectLst/>
                        <a:latin typeface="+mj-lt"/>
                        <a:ea typeface="Calibri"/>
                      </a:endParaRPr>
                    </a:p>
                  </a:txBody>
                  <a:tcPr marL="68580" marR="68580" marT="0" marB="0" anchor="b"/>
                </a:tc>
                <a:tc>
                  <a:txBody>
                    <a:bodyPr/>
                    <a:lstStyle/>
                    <a:p>
                      <a:pPr algn="just"/>
                      <a:endParaRPr lang="en-US" sz="1600" dirty="0">
                        <a:effectLst/>
                        <a:latin typeface="+mj-lt"/>
                      </a:endParaRPr>
                    </a:p>
                  </a:txBody>
                  <a:tcPr marL="68580" marR="68580" marT="0" marB="0" anchor="b"/>
                </a:tc>
                <a:tc>
                  <a:txBody>
                    <a:bodyPr/>
                    <a:lstStyle/>
                    <a:p>
                      <a:pPr algn="just"/>
                      <a:endParaRPr lang="en-US" sz="1600" dirty="0">
                        <a:effectLst/>
                        <a:latin typeface="+mj-lt"/>
                      </a:endParaRPr>
                    </a:p>
                  </a:txBody>
                  <a:tcPr marL="68580" marR="68580" marT="0" marB="0" anchor="b"/>
                </a:tc>
                <a:extLst>
                  <a:ext uri="{0D108BD9-81ED-4DB2-BD59-A6C34878D82A}">
                    <a16:rowId xmlns:a16="http://schemas.microsoft.com/office/drawing/2014/main" val="10017"/>
                  </a:ext>
                </a:extLst>
              </a:tr>
            </a:tbl>
          </a:graphicData>
        </a:graphic>
      </p:graphicFrame>
      <p:grpSp>
        <p:nvGrpSpPr>
          <p:cNvPr id="4" name="5 Grupo"/>
          <p:cNvGrpSpPr/>
          <p:nvPr/>
        </p:nvGrpSpPr>
        <p:grpSpPr>
          <a:xfrm>
            <a:off x="4835008" y="3063776"/>
            <a:ext cx="4155946" cy="2817604"/>
            <a:chOff x="3347864" y="3717032"/>
            <a:chExt cx="4155946" cy="2817604"/>
          </a:xfrm>
        </p:grpSpPr>
        <p:sp>
          <p:nvSpPr>
            <p:cNvPr id="5" name="1 Elipse"/>
            <p:cNvSpPr/>
            <p:nvPr/>
          </p:nvSpPr>
          <p:spPr>
            <a:xfrm>
              <a:off x="4860032" y="3717032"/>
              <a:ext cx="1080120" cy="2448272"/>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2 CuadroTexto"/>
            <p:cNvSpPr txBox="1"/>
            <p:nvPr/>
          </p:nvSpPr>
          <p:spPr>
            <a:xfrm>
              <a:off x="3347864" y="6165304"/>
              <a:ext cx="4155946" cy="369332"/>
            </a:xfrm>
            <a:prstGeom prst="rect">
              <a:avLst/>
            </a:prstGeom>
            <a:noFill/>
          </p:spPr>
          <p:txBody>
            <a:bodyPr wrap="none" rtlCol="0">
              <a:spAutoFit/>
            </a:bodyPr>
            <a:lstStyle/>
            <a:p>
              <a:r>
                <a:rPr lang="en-US">
                  <a:latin typeface="+mj-lt"/>
                </a:rPr>
                <a:t>Large error in random effect estimation</a:t>
              </a:r>
            </a:p>
          </p:txBody>
        </p:sp>
      </p:grpSp>
      <p:sp>
        <p:nvSpPr>
          <p:cNvPr id="7" name="CuadroTexto 6">
            <a:extLst>
              <a:ext uri="{FF2B5EF4-FFF2-40B4-BE49-F238E27FC236}">
                <a16:creationId xmlns:a16="http://schemas.microsoft.com/office/drawing/2014/main" id="{90DE4A02-0786-44CB-9412-CDCE3E4C9B16}"/>
              </a:ext>
            </a:extLst>
          </p:cNvPr>
          <p:cNvSpPr txBox="1"/>
          <p:nvPr/>
        </p:nvSpPr>
        <p:spPr>
          <a:xfrm>
            <a:off x="6610864" y="6024860"/>
            <a:ext cx="5350476" cy="584775"/>
          </a:xfrm>
          <a:prstGeom prst="rect">
            <a:avLst/>
          </a:prstGeom>
          <a:noFill/>
        </p:spPr>
        <p:txBody>
          <a:bodyPr wrap="square" rtlCol="0">
            <a:spAutoFit/>
          </a:bodyPr>
          <a:lstStyle/>
          <a:p>
            <a:pPr algn="r"/>
            <a:r>
              <a:rPr lang="es-ES" sz="1600" dirty="0" err="1"/>
              <a:t>Hernandez</a:t>
            </a:r>
            <a:r>
              <a:rPr lang="es-ES" sz="1600" dirty="0"/>
              <a:t> I. PAGE 2014 (</a:t>
            </a:r>
            <a:r>
              <a:rPr lang="es-ES" sz="1600" dirty="0" err="1"/>
              <a:t>Population</a:t>
            </a:r>
            <a:r>
              <a:rPr lang="es-ES" sz="1600" dirty="0"/>
              <a:t> </a:t>
            </a:r>
            <a:r>
              <a:rPr lang="es-ES" sz="1600" dirty="0" err="1"/>
              <a:t>Approach</a:t>
            </a:r>
            <a:r>
              <a:rPr lang="es-ES" sz="1600" dirty="0"/>
              <a:t> </a:t>
            </a:r>
            <a:r>
              <a:rPr lang="es-ES" sz="1600" dirty="0" err="1"/>
              <a:t>Group</a:t>
            </a:r>
            <a:r>
              <a:rPr lang="es-ES" sz="1600" dirty="0"/>
              <a:t> in </a:t>
            </a:r>
            <a:r>
              <a:rPr lang="es-ES" sz="1600" dirty="0" err="1"/>
              <a:t>Europe</a:t>
            </a:r>
            <a:r>
              <a:rPr lang="es-ES" sz="1600" dirty="0"/>
              <a:t>) Meeting. Alicante, </a:t>
            </a:r>
            <a:r>
              <a:rPr lang="es-ES" sz="1600" dirty="0" err="1"/>
              <a:t>Spain</a:t>
            </a:r>
            <a:r>
              <a:rPr lang="es-ES" sz="1600" dirty="0"/>
              <a:t>. </a:t>
            </a:r>
            <a:endParaRPr lang="es-MX" sz="1600" dirty="0"/>
          </a:p>
        </p:txBody>
      </p:sp>
    </p:spTree>
    <p:extLst>
      <p:ext uri="{BB962C8B-B14F-4D97-AF65-F5344CB8AC3E}">
        <p14:creationId xmlns:p14="http://schemas.microsoft.com/office/powerpoint/2010/main" val="943968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2" name="1 CuadroTexto"/>
          <p:cNvSpPr txBox="1"/>
          <p:nvPr/>
        </p:nvSpPr>
        <p:spPr>
          <a:xfrm>
            <a:off x="0" y="232772"/>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a:t>Results. Desing performance. 5 samples per time point.</a:t>
            </a:r>
          </a:p>
        </p:txBody>
      </p:sp>
      <p:graphicFrame>
        <p:nvGraphicFramePr>
          <p:cNvPr id="3" name="2 Tabla"/>
          <p:cNvGraphicFramePr>
            <a:graphicFrameLocks noGrp="1"/>
          </p:cNvGraphicFramePr>
          <p:nvPr>
            <p:extLst>
              <p:ext uri="{D42A27DB-BD31-4B8C-83A1-F6EECF244321}">
                <p14:modId xmlns:p14="http://schemas.microsoft.com/office/powerpoint/2010/main" val="1503991702"/>
              </p:ext>
            </p:extLst>
          </p:nvPr>
        </p:nvGraphicFramePr>
        <p:xfrm>
          <a:off x="1900967" y="1042071"/>
          <a:ext cx="8064896" cy="4389120"/>
        </p:xfrm>
        <a:graphic>
          <a:graphicData uri="http://schemas.openxmlformats.org/drawingml/2006/table">
            <a:tbl>
              <a:tblPr firstRow="1" firstCol="1" bandRow="1">
                <a:tableStyleId>{5C22544A-7EE6-4342-B048-85BDC9FD1C3A}</a:tableStyleId>
              </a:tblPr>
              <a:tblGrid>
                <a:gridCol w="1929227">
                  <a:extLst>
                    <a:ext uri="{9D8B030D-6E8A-4147-A177-3AD203B41FA5}">
                      <a16:colId xmlns:a16="http://schemas.microsoft.com/office/drawing/2014/main" val="20000"/>
                    </a:ext>
                  </a:extLst>
                </a:gridCol>
                <a:gridCol w="1261933">
                  <a:extLst>
                    <a:ext uri="{9D8B030D-6E8A-4147-A177-3AD203B41FA5}">
                      <a16:colId xmlns:a16="http://schemas.microsoft.com/office/drawing/2014/main" val="20001"/>
                    </a:ext>
                  </a:extLst>
                </a:gridCol>
                <a:gridCol w="1080291">
                  <a:extLst>
                    <a:ext uri="{9D8B030D-6E8A-4147-A177-3AD203B41FA5}">
                      <a16:colId xmlns:a16="http://schemas.microsoft.com/office/drawing/2014/main" val="20002"/>
                    </a:ext>
                  </a:extLst>
                </a:gridCol>
                <a:gridCol w="1105146">
                  <a:extLst>
                    <a:ext uri="{9D8B030D-6E8A-4147-A177-3AD203B41FA5}">
                      <a16:colId xmlns:a16="http://schemas.microsoft.com/office/drawing/2014/main" val="20003"/>
                    </a:ext>
                  </a:extLst>
                </a:gridCol>
                <a:gridCol w="1716994">
                  <a:extLst>
                    <a:ext uri="{9D8B030D-6E8A-4147-A177-3AD203B41FA5}">
                      <a16:colId xmlns:a16="http://schemas.microsoft.com/office/drawing/2014/main" val="20004"/>
                    </a:ext>
                  </a:extLst>
                </a:gridCol>
                <a:gridCol w="971305">
                  <a:extLst>
                    <a:ext uri="{9D8B030D-6E8A-4147-A177-3AD203B41FA5}">
                      <a16:colId xmlns:a16="http://schemas.microsoft.com/office/drawing/2014/main" val="20005"/>
                    </a:ext>
                  </a:extLst>
                </a:gridCol>
              </a:tblGrid>
              <a:tr h="200025">
                <a:tc>
                  <a:txBody>
                    <a:bodyPr/>
                    <a:lstStyle/>
                    <a:p>
                      <a:pPr algn="l">
                        <a:spcAft>
                          <a:spcPts val="0"/>
                        </a:spcAft>
                      </a:pPr>
                      <a:r>
                        <a:rPr lang="en-US" sz="1600" dirty="0">
                          <a:effectLst/>
                          <a:latin typeface="+mj-lt"/>
                        </a:rPr>
                        <a:t>Fixed effects</a:t>
                      </a:r>
                      <a:endParaRPr lang="en-US" sz="1600" dirty="0">
                        <a:effectLst/>
                        <a:latin typeface="+mj-lt"/>
                        <a:ea typeface="Calibri"/>
                      </a:endParaRPr>
                    </a:p>
                  </a:txBody>
                  <a:tcPr marL="68580" marR="68580" marT="0" marB="0" anchor="b"/>
                </a:tc>
                <a:tc>
                  <a:txBody>
                    <a:bodyPr/>
                    <a:lstStyle/>
                    <a:p>
                      <a:pPr algn="ctr">
                        <a:spcAft>
                          <a:spcPts val="0"/>
                        </a:spcAft>
                      </a:pPr>
                      <a:r>
                        <a:rPr lang="en-US" sz="1600">
                          <a:effectLst/>
                          <a:latin typeface="+mj-lt"/>
                        </a:rPr>
                        <a:t>Parameter</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s.e. (lin)</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r.s.e.(%)</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p-value (Wald)</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CVdiff</a:t>
                      </a:r>
                      <a:endParaRPr lang="en-US" sz="1600">
                        <a:effectLst/>
                        <a:latin typeface="+mj-lt"/>
                        <a:ea typeface="Calibri"/>
                      </a:endParaRPr>
                    </a:p>
                  </a:txBody>
                  <a:tcPr marL="68580" marR="68580" marT="0" marB="0" anchor="ctr"/>
                </a:tc>
                <a:extLst>
                  <a:ext uri="{0D108BD9-81ED-4DB2-BD59-A6C34878D82A}">
                    <a16:rowId xmlns:a16="http://schemas.microsoft.com/office/drawing/2014/main" val="10000"/>
                  </a:ext>
                </a:extLst>
              </a:tr>
              <a:tr h="200025">
                <a:tc>
                  <a:txBody>
                    <a:bodyPr/>
                    <a:lstStyle/>
                    <a:p>
                      <a:pPr algn="l">
                        <a:spcAft>
                          <a:spcPts val="0"/>
                        </a:spcAft>
                      </a:pPr>
                      <a:r>
                        <a:rPr lang="en-US" sz="1600">
                          <a:effectLst/>
                          <a:latin typeface="+mj-lt"/>
                        </a:rPr>
                        <a:t>V_(CAT=novl*)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1.23</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0.19</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15</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0.71</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50.0</a:t>
                      </a:r>
                      <a:endParaRPr lang="en-US" sz="1600">
                        <a:effectLst/>
                        <a:latin typeface="+mj-lt"/>
                        <a:ea typeface="Calibri"/>
                      </a:endParaRPr>
                    </a:p>
                  </a:txBody>
                  <a:tcPr marL="68580" marR="68580" marT="0" marB="0" anchor="ctr"/>
                </a:tc>
                <a:extLst>
                  <a:ext uri="{0D108BD9-81ED-4DB2-BD59-A6C34878D82A}">
                    <a16:rowId xmlns:a16="http://schemas.microsoft.com/office/drawing/2014/main" val="10001"/>
                  </a:ext>
                </a:extLst>
              </a:tr>
              <a:tr h="200025">
                <a:tc>
                  <a:txBody>
                    <a:bodyPr/>
                    <a:lstStyle/>
                    <a:p>
                      <a:pPr algn="l">
                        <a:spcAft>
                          <a:spcPts val="0"/>
                        </a:spcAft>
                      </a:pPr>
                      <a:r>
                        <a:rPr lang="en-US" sz="1600">
                          <a:effectLst/>
                          <a:latin typeface="+mj-lt"/>
                        </a:rPr>
                        <a:t>V_(CAT=ovl  )</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1.15</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0.11</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10</a:t>
                      </a:r>
                      <a:endParaRPr lang="en-US" sz="1600">
                        <a:effectLst/>
                        <a:latin typeface="+mj-lt"/>
                        <a:ea typeface="Calibri"/>
                      </a:endParaRPr>
                    </a:p>
                  </a:txBody>
                  <a:tcPr marL="68580" marR="68580" marT="0" marB="0" anchor="ctr"/>
                </a:tc>
                <a:tc>
                  <a:txBody>
                    <a:bodyPr/>
                    <a:lstStyle/>
                    <a:p>
                      <a:pPr algn="just"/>
                      <a:endParaRPr lang="en-US" sz="1600">
                        <a:effectLst/>
                        <a:latin typeface="+mj-lt"/>
                      </a:endParaRPr>
                    </a:p>
                  </a:txBody>
                  <a:tcPr marL="68580" marR="68580" marT="0" marB="0" anchor="ctr"/>
                </a:tc>
                <a:tc>
                  <a:txBody>
                    <a:bodyPr/>
                    <a:lstStyle/>
                    <a:p>
                      <a:pPr algn="just"/>
                      <a:endParaRPr lang="en-US" sz="1600">
                        <a:effectLst/>
                        <a:latin typeface="+mj-lt"/>
                      </a:endParaRPr>
                    </a:p>
                  </a:txBody>
                  <a:tcPr marL="68580" marR="68580" marT="0" marB="0" anchor="ctr"/>
                </a:tc>
                <a:extLst>
                  <a:ext uri="{0D108BD9-81ED-4DB2-BD59-A6C34878D82A}">
                    <a16:rowId xmlns:a16="http://schemas.microsoft.com/office/drawing/2014/main" val="10002"/>
                  </a:ext>
                </a:extLst>
              </a:tr>
              <a:tr h="200025">
                <a:tc>
                  <a:txBody>
                    <a:bodyPr/>
                    <a:lstStyle/>
                    <a:p>
                      <a:pPr algn="l">
                        <a:spcAft>
                          <a:spcPts val="0"/>
                        </a:spcAft>
                      </a:pPr>
                      <a:r>
                        <a:rPr lang="en-US" sz="1600">
                          <a:effectLst/>
                          <a:latin typeface="+mj-lt"/>
                        </a:rPr>
                        <a:t>k_(CAT=novl*)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0.576</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0.13</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23</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0.74</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130.0</a:t>
                      </a:r>
                      <a:endParaRPr lang="en-US" sz="1600">
                        <a:effectLst/>
                        <a:latin typeface="+mj-lt"/>
                        <a:ea typeface="Calibri"/>
                      </a:endParaRPr>
                    </a:p>
                  </a:txBody>
                  <a:tcPr marL="68580" marR="68580" marT="0" marB="0" anchor="ctr"/>
                </a:tc>
                <a:extLst>
                  <a:ext uri="{0D108BD9-81ED-4DB2-BD59-A6C34878D82A}">
                    <a16:rowId xmlns:a16="http://schemas.microsoft.com/office/drawing/2014/main" val="10003"/>
                  </a:ext>
                </a:extLst>
              </a:tr>
              <a:tr h="200025">
                <a:tc>
                  <a:txBody>
                    <a:bodyPr/>
                    <a:lstStyle/>
                    <a:p>
                      <a:pPr algn="l">
                        <a:spcAft>
                          <a:spcPts val="0"/>
                        </a:spcAft>
                      </a:pPr>
                      <a:r>
                        <a:rPr lang="en-US" sz="1600">
                          <a:effectLst/>
                          <a:latin typeface="+mj-lt"/>
                        </a:rPr>
                        <a:t>k_(CAT=ovl  )</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0.625</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0.064</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10</a:t>
                      </a:r>
                      <a:endParaRPr lang="en-US" sz="1600">
                        <a:effectLst/>
                        <a:latin typeface="+mj-lt"/>
                        <a:ea typeface="Calibri"/>
                      </a:endParaRPr>
                    </a:p>
                  </a:txBody>
                  <a:tcPr marL="68580" marR="68580" marT="0" marB="0" anchor="ctr"/>
                </a:tc>
                <a:tc>
                  <a:txBody>
                    <a:bodyPr/>
                    <a:lstStyle/>
                    <a:p>
                      <a:pPr algn="just"/>
                      <a:endParaRPr lang="en-US" sz="1600">
                        <a:effectLst/>
                        <a:latin typeface="+mj-lt"/>
                      </a:endParaRPr>
                    </a:p>
                  </a:txBody>
                  <a:tcPr marL="68580" marR="68580" marT="0" marB="0" anchor="ctr"/>
                </a:tc>
                <a:tc>
                  <a:txBody>
                    <a:bodyPr/>
                    <a:lstStyle/>
                    <a:p>
                      <a:pPr algn="just"/>
                      <a:endParaRPr lang="en-US" sz="1600">
                        <a:effectLst/>
                        <a:latin typeface="+mj-lt"/>
                      </a:endParaRPr>
                    </a:p>
                  </a:txBody>
                  <a:tcPr marL="68580" marR="68580" marT="0" marB="0" anchor="ctr"/>
                </a:tc>
                <a:extLst>
                  <a:ext uri="{0D108BD9-81ED-4DB2-BD59-A6C34878D82A}">
                    <a16:rowId xmlns:a16="http://schemas.microsoft.com/office/drawing/2014/main" val="10004"/>
                  </a:ext>
                </a:extLst>
              </a:tr>
              <a:tr h="200025">
                <a:tc>
                  <a:txBody>
                    <a:bodyPr/>
                    <a:lstStyle/>
                    <a:p>
                      <a:pPr algn="l">
                        <a:spcAft>
                          <a:spcPts val="0"/>
                        </a:spcAft>
                      </a:pPr>
                      <a:r>
                        <a:rPr lang="en-US" sz="1600" dirty="0">
                          <a:effectLst/>
                          <a:latin typeface="+mj-lt"/>
                        </a:rPr>
                        <a:t>k12_(CAT=</a:t>
                      </a:r>
                      <a:r>
                        <a:rPr lang="en-US" sz="1600" dirty="0" err="1">
                          <a:effectLst/>
                          <a:latin typeface="+mj-lt"/>
                        </a:rPr>
                        <a:t>novl</a:t>
                      </a:r>
                      <a:r>
                        <a:rPr lang="en-US" sz="1600" dirty="0">
                          <a:effectLst/>
                          <a:latin typeface="+mj-lt"/>
                        </a:rPr>
                        <a:t>*)</a:t>
                      </a:r>
                      <a:endParaRPr lang="en-US" sz="1600" dirty="0">
                        <a:effectLst/>
                        <a:latin typeface="+mj-lt"/>
                        <a:ea typeface="Calibri"/>
                      </a:endParaRPr>
                    </a:p>
                  </a:txBody>
                  <a:tcPr marL="68580" marR="68580" marT="0" marB="0" anchor="b"/>
                </a:tc>
                <a:tc>
                  <a:txBody>
                    <a:bodyPr/>
                    <a:lstStyle/>
                    <a:p>
                      <a:pPr algn="ctr">
                        <a:spcAft>
                          <a:spcPts val="0"/>
                        </a:spcAft>
                      </a:pPr>
                      <a:r>
                        <a:rPr lang="en-US" sz="1600">
                          <a:effectLst/>
                          <a:latin typeface="+mj-lt"/>
                        </a:rPr>
                        <a:t>1.57</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0.33</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21</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0.79</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23.5</a:t>
                      </a:r>
                      <a:endParaRPr lang="en-US" sz="1600">
                        <a:effectLst/>
                        <a:latin typeface="+mj-lt"/>
                        <a:ea typeface="Calibri"/>
                      </a:endParaRPr>
                    </a:p>
                  </a:txBody>
                  <a:tcPr marL="68580" marR="68580" marT="0" marB="0" anchor="ctr"/>
                </a:tc>
                <a:extLst>
                  <a:ext uri="{0D108BD9-81ED-4DB2-BD59-A6C34878D82A}">
                    <a16:rowId xmlns:a16="http://schemas.microsoft.com/office/drawing/2014/main" val="10005"/>
                  </a:ext>
                </a:extLst>
              </a:tr>
              <a:tr h="200025">
                <a:tc>
                  <a:txBody>
                    <a:bodyPr/>
                    <a:lstStyle/>
                    <a:p>
                      <a:pPr algn="l">
                        <a:spcAft>
                          <a:spcPts val="0"/>
                        </a:spcAft>
                      </a:pPr>
                      <a:r>
                        <a:rPr lang="en-US" sz="1600">
                          <a:effectLst/>
                          <a:latin typeface="+mj-lt"/>
                        </a:rPr>
                        <a:t>k12_(CAT=ovl  )</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1.69</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0.29</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17</a:t>
                      </a:r>
                      <a:endParaRPr lang="en-US" sz="1600">
                        <a:effectLst/>
                        <a:latin typeface="+mj-lt"/>
                        <a:ea typeface="Calibri"/>
                      </a:endParaRPr>
                    </a:p>
                  </a:txBody>
                  <a:tcPr marL="68580" marR="68580" marT="0" marB="0" anchor="ctr"/>
                </a:tc>
                <a:tc>
                  <a:txBody>
                    <a:bodyPr/>
                    <a:lstStyle/>
                    <a:p>
                      <a:pPr algn="just"/>
                      <a:endParaRPr lang="en-US" sz="1600">
                        <a:effectLst/>
                        <a:latin typeface="+mj-lt"/>
                      </a:endParaRPr>
                    </a:p>
                  </a:txBody>
                  <a:tcPr marL="68580" marR="68580" marT="0" marB="0" anchor="ctr"/>
                </a:tc>
                <a:tc>
                  <a:txBody>
                    <a:bodyPr/>
                    <a:lstStyle/>
                    <a:p>
                      <a:pPr algn="just"/>
                      <a:endParaRPr lang="en-US" sz="1600" dirty="0">
                        <a:effectLst/>
                        <a:latin typeface="+mj-lt"/>
                      </a:endParaRPr>
                    </a:p>
                  </a:txBody>
                  <a:tcPr marL="68580" marR="68580" marT="0" marB="0" anchor="ctr"/>
                </a:tc>
                <a:extLst>
                  <a:ext uri="{0D108BD9-81ED-4DB2-BD59-A6C34878D82A}">
                    <a16:rowId xmlns:a16="http://schemas.microsoft.com/office/drawing/2014/main" val="10006"/>
                  </a:ext>
                </a:extLst>
              </a:tr>
              <a:tr h="200025">
                <a:tc>
                  <a:txBody>
                    <a:bodyPr/>
                    <a:lstStyle/>
                    <a:p>
                      <a:pPr algn="l">
                        <a:spcAft>
                          <a:spcPts val="0"/>
                        </a:spcAft>
                      </a:pPr>
                      <a:r>
                        <a:rPr lang="en-US" sz="1600">
                          <a:effectLst/>
                          <a:latin typeface="+mj-lt"/>
                        </a:rPr>
                        <a:t>k21_(CAT=novl*)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2.31</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0.63</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27</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0.64</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80.0</a:t>
                      </a:r>
                      <a:endParaRPr lang="en-US" sz="1600">
                        <a:effectLst/>
                        <a:latin typeface="+mj-lt"/>
                        <a:ea typeface="Calibri"/>
                      </a:endParaRPr>
                    </a:p>
                  </a:txBody>
                  <a:tcPr marL="68580" marR="68580" marT="0" marB="0" anchor="ctr"/>
                </a:tc>
                <a:extLst>
                  <a:ext uri="{0D108BD9-81ED-4DB2-BD59-A6C34878D82A}">
                    <a16:rowId xmlns:a16="http://schemas.microsoft.com/office/drawing/2014/main" val="10007"/>
                  </a:ext>
                </a:extLst>
              </a:tr>
              <a:tr h="200025">
                <a:tc>
                  <a:txBody>
                    <a:bodyPr/>
                    <a:lstStyle/>
                    <a:p>
                      <a:pPr algn="l">
                        <a:spcAft>
                          <a:spcPts val="0"/>
                        </a:spcAft>
                      </a:pPr>
                      <a:r>
                        <a:rPr lang="en-US" sz="1600">
                          <a:effectLst/>
                          <a:latin typeface="+mj-lt"/>
                        </a:rPr>
                        <a:t>k21_(CAT=ovl  )</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1.99</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0.29</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15</a:t>
                      </a:r>
                      <a:endParaRPr lang="en-US" sz="1600">
                        <a:effectLst/>
                        <a:latin typeface="+mj-lt"/>
                        <a:ea typeface="Calibri"/>
                      </a:endParaRPr>
                    </a:p>
                  </a:txBody>
                  <a:tcPr marL="68580" marR="68580" marT="0" marB="0" anchor="ctr"/>
                </a:tc>
                <a:tc>
                  <a:txBody>
                    <a:bodyPr/>
                    <a:lstStyle/>
                    <a:p>
                      <a:pPr algn="just"/>
                      <a:endParaRPr lang="en-US" sz="1600">
                        <a:effectLst/>
                        <a:latin typeface="+mj-lt"/>
                      </a:endParaRPr>
                    </a:p>
                  </a:txBody>
                  <a:tcPr marL="68580" marR="68580" marT="0" marB="0" anchor="ctr"/>
                </a:tc>
                <a:tc>
                  <a:txBody>
                    <a:bodyPr/>
                    <a:lstStyle/>
                    <a:p>
                      <a:pPr algn="just"/>
                      <a:endParaRPr lang="en-US" sz="1600">
                        <a:effectLst/>
                        <a:latin typeface="+mj-lt"/>
                      </a:endParaRPr>
                    </a:p>
                  </a:txBody>
                  <a:tcPr marL="68580" marR="68580" marT="0" marB="0" anchor="ctr"/>
                </a:tc>
                <a:extLst>
                  <a:ext uri="{0D108BD9-81ED-4DB2-BD59-A6C34878D82A}">
                    <a16:rowId xmlns:a16="http://schemas.microsoft.com/office/drawing/2014/main" val="10008"/>
                  </a:ext>
                </a:extLst>
              </a:tr>
              <a:tr h="200025">
                <a:tc>
                  <a:txBody>
                    <a:bodyPr/>
                    <a:lstStyle/>
                    <a:p>
                      <a:pPr algn="l">
                        <a:spcAft>
                          <a:spcPts val="0"/>
                        </a:spcAft>
                      </a:pPr>
                      <a:r>
                        <a:rPr lang="en-US" sz="1600">
                          <a:effectLst/>
                          <a:latin typeface="+mj-lt"/>
                        </a:rPr>
                        <a:t>Random effects</a:t>
                      </a:r>
                      <a:endParaRPr lang="en-US" sz="1600">
                        <a:effectLst/>
                        <a:latin typeface="+mj-lt"/>
                        <a:ea typeface="Calibri"/>
                      </a:endParaRPr>
                    </a:p>
                  </a:txBody>
                  <a:tcPr marL="68580" marR="68580" marT="0" marB="0" anchor="b"/>
                </a:tc>
                <a:tc gridSpan="5">
                  <a:txBody>
                    <a:bodyPr/>
                    <a:lstStyle/>
                    <a:p>
                      <a:pPr algn="just"/>
                      <a:endParaRPr lang="en-US" sz="1600">
                        <a:effectLst/>
                        <a:latin typeface="+mj-lt"/>
                      </a:endParaRP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9"/>
                  </a:ext>
                </a:extLst>
              </a:tr>
              <a:tr h="200025">
                <a:tc>
                  <a:txBody>
                    <a:bodyPr/>
                    <a:lstStyle/>
                    <a:p>
                      <a:pPr algn="l">
                        <a:spcAft>
                          <a:spcPts val="0"/>
                        </a:spcAft>
                      </a:pPr>
                      <a:r>
                        <a:rPr lang="en-US" sz="1600">
                          <a:effectLst/>
                          <a:latin typeface="+mj-lt"/>
                        </a:rPr>
                        <a:t>omega_V,novl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0.496</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0.11</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23</a:t>
                      </a:r>
                      <a:endParaRPr lang="en-US" sz="1600">
                        <a:effectLst/>
                        <a:latin typeface="+mj-lt"/>
                        <a:ea typeface="Calibri"/>
                      </a:endParaRPr>
                    </a:p>
                  </a:txBody>
                  <a:tcPr marL="68580" marR="68580" marT="0" marB="0" anchor="ctr"/>
                </a:tc>
                <a:tc>
                  <a:txBody>
                    <a:bodyPr/>
                    <a:lstStyle/>
                    <a:p>
                      <a:pPr algn="just"/>
                      <a:endParaRPr lang="en-US" sz="1600">
                        <a:effectLst/>
                        <a:latin typeface="+mj-lt"/>
                      </a:endParaRPr>
                    </a:p>
                  </a:txBody>
                  <a:tcPr marL="68580" marR="68580" marT="0" marB="0" anchor="ctr"/>
                </a:tc>
                <a:tc>
                  <a:txBody>
                    <a:bodyPr/>
                    <a:lstStyle/>
                    <a:p>
                      <a:pPr algn="ctr">
                        <a:spcAft>
                          <a:spcPts val="0"/>
                        </a:spcAft>
                      </a:pPr>
                      <a:r>
                        <a:rPr lang="en-US" sz="1600">
                          <a:effectLst/>
                          <a:latin typeface="+mj-lt"/>
                        </a:rPr>
                        <a:t>9.5</a:t>
                      </a:r>
                      <a:endParaRPr lang="en-US" sz="1600">
                        <a:effectLst/>
                        <a:latin typeface="+mj-lt"/>
                        <a:ea typeface="Calibri"/>
                      </a:endParaRPr>
                    </a:p>
                  </a:txBody>
                  <a:tcPr marL="68580" marR="68580" marT="0" marB="0" anchor="ctr"/>
                </a:tc>
                <a:extLst>
                  <a:ext uri="{0D108BD9-81ED-4DB2-BD59-A6C34878D82A}">
                    <a16:rowId xmlns:a16="http://schemas.microsoft.com/office/drawing/2014/main" val="10010"/>
                  </a:ext>
                </a:extLst>
              </a:tr>
              <a:tr h="200025">
                <a:tc>
                  <a:txBody>
                    <a:bodyPr/>
                    <a:lstStyle/>
                    <a:p>
                      <a:pPr algn="l">
                        <a:spcAft>
                          <a:spcPts val="0"/>
                        </a:spcAft>
                      </a:pPr>
                      <a:r>
                        <a:rPr lang="en-US" sz="1600">
                          <a:effectLst/>
                          <a:latin typeface="+mj-lt"/>
                        </a:rPr>
                        <a:t>omega_V,ovl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0.329</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0.07</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21</a:t>
                      </a:r>
                      <a:endParaRPr lang="en-US" sz="1600">
                        <a:effectLst/>
                        <a:latin typeface="+mj-lt"/>
                        <a:ea typeface="Calibri"/>
                      </a:endParaRPr>
                    </a:p>
                  </a:txBody>
                  <a:tcPr marL="68580" marR="68580" marT="0" marB="0" anchor="ctr"/>
                </a:tc>
                <a:tc>
                  <a:txBody>
                    <a:bodyPr/>
                    <a:lstStyle/>
                    <a:p>
                      <a:pPr algn="just"/>
                      <a:endParaRPr lang="en-US" sz="1600">
                        <a:effectLst/>
                        <a:latin typeface="+mj-lt"/>
                      </a:endParaRPr>
                    </a:p>
                  </a:txBody>
                  <a:tcPr marL="68580" marR="68580" marT="0" marB="0" anchor="ctr"/>
                </a:tc>
                <a:tc>
                  <a:txBody>
                    <a:bodyPr/>
                    <a:lstStyle/>
                    <a:p>
                      <a:pPr algn="just"/>
                      <a:endParaRPr lang="en-US" sz="1600">
                        <a:effectLst/>
                        <a:latin typeface="+mj-lt"/>
                      </a:endParaRPr>
                    </a:p>
                  </a:txBody>
                  <a:tcPr marL="68580" marR="68580" marT="0" marB="0" anchor="ctr"/>
                </a:tc>
                <a:extLst>
                  <a:ext uri="{0D108BD9-81ED-4DB2-BD59-A6C34878D82A}">
                    <a16:rowId xmlns:a16="http://schemas.microsoft.com/office/drawing/2014/main" val="10011"/>
                  </a:ext>
                </a:extLst>
              </a:tr>
              <a:tr h="200025">
                <a:tc>
                  <a:txBody>
                    <a:bodyPr/>
                    <a:lstStyle/>
                    <a:p>
                      <a:pPr algn="l">
                        <a:spcAft>
                          <a:spcPts val="0"/>
                        </a:spcAft>
                      </a:pPr>
                      <a:r>
                        <a:rPr lang="en-US" sz="1600">
                          <a:effectLst/>
                          <a:latin typeface="+mj-lt"/>
                        </a:rPr>
                        <a:t>omega_k,novl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0.43</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0.098</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23</a:t>
                      </a:r>
                      <a:endParaRPr lang="en-US" sz="1600">
                        <a:effectLst/>
                        <a:latin typeface="+mj-lt"/>
                        <a:ea typeface="Calibri"/>
                      </a:endParaRPr>
                    </a:p>
                  </a:txBody>
                  <a:tcPr marL="68580" marR="68580" marT="0" marB="0" anchor="ctr"/>
                </a:tc>
                <a:tc>
                  <a:txBody>
                    <a:bodyPr/>
                    <a:lstStyle/>
                    <a:p>
                      <a:pPr algn="just"/>
                      <a:endParaRPr lang="en-US" sz="1600">
                        <a:effectLst/>
                        <a:latin typeface="+mj-lt"/>
                      </a:endParaRPr>
                    </a:p>
                  </a:txBody>
                  <a:tcPr marL="68580" marR="68580" marT="0" marB="0" anchor="ctr"/>
                </a:tc>
                <a:tc>
                  <a:txBody>
                    <a:bodyPr/>
                    <a:lstStyle/>
                    <a:p>
                      <a:pPr algn="ctr">
                        <a:spcAft>
                          <a:spcPts val="0"/>
                        </a:spcAft>
                      </a:pPr>
                      <a:r>
                        <a:rPr lang="en-US" sz="1600">
                          <a:effectLst/>
                          <a:latin typeface="+mj-lt"/>
                        </a:rPr>
                        <a:t>4.5</a:t>
                      </a:r>
                      <a:endParaRPr lang="en-US" sz="1600">
                        <a:effectLst/>
                        <a:latin typeface="+mj-lt"/>
                        <a:ea typeface="Calibri"/>
                      </a:endParaRPr>
                    </a:p>
                  </a:txBody>
                  <a:tcPr marL="68580" marR="68580" marT="0" marB="0" anchor="ctr"/>
                </a:tc>
                <a:extLst>
                  <a:ext uri="{0D108BD9-81ED-4DB2-BD59-A6C34878D82A}">
                    <a16:rowId xmlns:a16="http://schemas.microsoft.com/office/drawing/2014/main" val="10012"/>
                  </a:ext>
                </a:extLst>
              </a:tr>
              <a:tr h="200025">
                <a:tc>
                  <a:txBody>
                    <a:bodyPr/>
                    <a:lstStyle/>
                    <a:p>
                      <a:pPr algn="l">
                        <a:spcAft>
                          <a:spcPts val="0"/>
                        </a:spcAft>
                      </a:pPr>
                      <a:r>
                        <a:rPr lang="en-US" sz="1600">
                          <a:effectLst/>
                          <a:latin typeface="+mj-lt"/>
                        </a:rPr>
                        <a:t>omega_k,ovl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0.206</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0.045</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22</a:t>
                      </a:r>
                      <a:endParaRPr lang="en-US" sz="1600">
                        <a:effectLst/>
                        <a:latin typeface="+mj-lt"/>
                        <a:ea typeface="Calibri"/>
                      </a:endParaRPr>
                    </a:p>
                  </a:txBody>
                  <a:tcPr marL="68580" marR="68580" marT="0" marB="0" anchor="ctr"/>
                </a:tc>
                <a:tc>
                  <a:txBody>
                    <a:bodyPr/>
                    <a:lstStyle/>
                    <a:p>
                      <a:pPr algn="just"/>
                      <a:endParaRPr lang="en-US" sz="1600" dirty="0">
                        <a:effectLst/>
                        <a:latin typeface="+mj-lt"/>
                      </a:endParaRPr>
                    </a:p>
                  </a:txBody>
                  <a:tcPr marL="68580" marR="68580" marT="0" marB="0" anchor="ctr"/>
                </a:tc>
                <a:tc>
                  <a:txBody>
                    <a:bodyPr/>
                    <a:lstStyle/>
                    <a:p>
                      <a:pPr algn="just"/>
                      <a:endParaRPr lang="en-US" sz="1600">
                        <a:effectLst/>
                        <a:latin typeface="+mj-lt"/>
                      </a:endParaRPr>
                    </a:p>
                  </a:txBody>
                  <a:tcPr marL="68580" marR="68580" marT="0" marB="0" anchor="ctr"/>
                </a:tc>
                <a:extLst>
                  <a:ext uri="{0D108BD9-81ED-4DB2-BD59-A6C34878D82A}">
                    <a16:rowId xmlns:a16="http://schemas.microsoft.com/office/drawing/2014/main" val="10013"/>
                  </a:ext>
                </a:extLst>
              </a:tr>
              <a:tr h="200025">
                <a:tc>
                  <a:txBody>
                    <a:bodyPr/>
                    <a:lstStyle/>
                    <a:p>
                      <a:pPr algn="l">
                        <a:spcAft>
                          <a:spcPts val="0"/>
                        </a:spcAft>
                      </a:pPr>
                      <a:r>
                        <a:rPr lang="en-US" sz="1600">
                          <a:effectLst/>
                          <a:latin typeface="+mj-lt"/>
                        </a:rPr>
                        <a:t>omega_k12,novl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1.1</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0.28</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26</a:t>
                      </a:r>
                      <a:endParaRPr lang="en-US" sz="1600">
                        <a:effectLst/>
                        <a:latin typeface="+mj-lt"/>
                        <a:ea typeface="Calibri"/>
                      </a:endParaRPr>
                    </a:p>
                  </a:txBody>
                  <a:tcPr marL="68580" marR="68580" marT="0" marB="0" anchor="ctr"/>
                </a:tc>
                <a:tc>
                  <a:txBody>
                    <a:bodyPr/>
                    <a:lstStyle/>
                    <a:p>
                      <a:pPr algn="just"/>
                      <a:endParaRPr lang="en-US" sz="1600">
                        <a:effectLst/>
                        <a:latin typeface="+mj-lt"/>
                      </a:endParaRPr>
                    </a:p>
                  </a:txBody>
                  <a:tcPr marL="68580" marR="68580" marT="0" marB="0" anchor="ctr"/>
                </a:tc>
                <a:tc>
                  <a:txBody>
                    <a:bodyPr/>
                    <a:lstStyle/>
                    <a:p>
                      <a:pPr algn="ctr">
                        <a:spcAft>
                          <a:spcPts val="0"/>
                        </a:spcAft>
                      </a:pPr>
                      <a:r>
                        <a:rPr lang="en-US" sz="1600">
                          <a:effectLst/>
                          <a:latin typeface="+mj-lt"/>
                        </a:rPr>
                        <a:t>-3.7</a:t>
                      </a:r>
                      <a:endParaRPr lang="en-US" sz="1600">
                        <a:effectLst/>
                        <a:latin typeface="+mj-lt"/>
                        <a:ea typeface="Calibri"/>
                      </a:endParaRPr>
                    </a:p>
                  </a:txBody>
                  <a:tcPr marL="68580" marR="68580" marT="0" marB="0" anchor="ctr"/>
                </a:tc>
                <a:extLst>
                  <a:ext uri="{0D108BD9-81ED-4DB2-BD59-A6C34878D82A}">
                    <a16:rowId xmlns:a16="http://schemas.microsoft.com/office/drawing/2014/main" val="10014"/>
                  </a:ext>
                </a:extLst>
              </a:tr>
              <a:tr h="200025">
                <a:tc>
                  <a:txBody>
                    <a:bodyPr/>
                    <a:lstStyle/>
                    <a:p>
                      <a:pPr algn="l">
                        <a:spcAft>
                          <a:spcPts val="0"/>
                        </a:spcAft>
                      </a:pPr>
                      <a:r>
                        <a:rPr lang="en-US" sz="1600">
                          <a:effectLst/>
                          <a:latin typeface="+mj-lt"/>
                        </a:rPr>
                        <a:t>omega_k12,ovl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0.792</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0.21</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27</a:t>
                      </a:r>
                      <a:endParaRPr lang="en-US" sz="1600">
                        <a:effectLst/>
                        <a:latin typeface="+mj-lt"/>
                        <a:ea typeface="Calibri"/>
                      </a:endParaRPr>
                    </a:p>
                  </a:txBody>
                  <a:tcPr marL="68580" marR="68580" marT="0" marB="0" anchor="ctr"/>
                </a:tc>
                <a:tc>
                  <a:txBody>
                    <a:bodyPr/>
                    <a:lstStyle/>
                    <a:p>
                      <a:pPr algn="just"/>
                      <a:endParaRPr lang="en-US" sz="1600">
                        <a:effectLst/>
                        <a:latin typeface="+mj-lt"/>
                      </a:endParaRPr>
                    </a:p>
                  </a:txBody>
                  <a:tcPr marL="68580" marR="68580" marT="0" marB="0" anchor="ctr"/>
                </a:tc>
                <a:tc>
                  <a:txBody>
                    <a:bodyPr/>
                    <a:lstStyle/>
                    <a:p>
                      <a:pPr algn="just"/>
                      <a:endParaRPr lang="en-US" sz="1600">
                        <a:effectLst/>
                        <a:latin typeface="+mj-lt"/>
                      </a:endParaRPr>
                    </a:p>
                  </a:txBody>
                  <a:tcPr marL="68580" marR="68580" marT="0" marB="0" anchor="ctr"/>
                </a:tc>
                <a:extLst>
                  <a:ext uri="{0D108BD9-81ED-4DB2-BD59-A6C34878D82A}">
                    <a16:rowId xmlns:a16="http://schemas.microsoft.com/office/drawing/2014/main" val="10015"/>
                  </a:ext>
                </a:extLst>
              </a:tr>
              <a:tr h="200025">
                <a:tc>
                  <a:txBody>
                    <a:bodyPr/>
                    <a:lstStyle/>
                    <a:p>
                      <a:pPr algn="l">
                        <a:spcAft>
                          <a:spcPts val="0"/>
                        </a:spcAft>
                      </a:pPr>
                      <a:r>
                        <a:rPr lang="en-US" sz="1600">
                          <a:effectLst/>
                          <a:latin typeface="+mj-lt"/>
                        </a:rPr>
                        <a:t>omega_k21,novl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2.07</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0.47</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23</a:t>
                      </a:r>
                      <a:endParaRPr lang="en-US" sz="1600">
                        <a:effectLst/>
                        <a:latin typeface="+mj-lt"/>
                        <a:ea typeface="Calibri"/>
                      </a:endParaRPr>
                    </a:p>
                  </a:txBody>
                  <a:tcPr marL="68580" marR="68580" marT="0" marB="0" anchor="ctr"/>
                </a:tc>
                <a:tc>
                  <a:txBody>
                    <a:bodyPr/>
                    <a:lstStyle/>
                    <a:p>
                      <a:pPr algn="just"/>
                      <a:endParaRPr lang="en-US" sz="1600">
                        <a:effectLst/>
                        <a:latin typeface="+mj-lt"/>
                      </a:endParaRPr>
                    </a:p>
                  </a:txBody>
                  <a:tcPr marL="68580" marR="68580" marT="0" marB="0" anchor="ctr"/>
                </a:tc>
                <a:tc>
                  <a:txBody>
                    <a:bodyPr/>
                    <a:lstStyle/>
                    <a:p>
                      <a:pPr algn="ctr">
                        <a:spcAft>
                          <a:spcPts val="0"/>
                        </a:spcAft>
                      </a:pPr>
                      <a:r>
                        <a:rPr lang="en-US" sz="1600">
                          <a:effectLst/>
                          <a:latin typeface="+mj-lt"/>
                        </a:rPr>
                        <a:t>0.0</a:t>
                      </a:r>
                      <a:endParaRPr lang="en-US" sz="1600">
                        <a:effectLst/>
                        <a:latin typeface="+mj-lt"/>
                        <a:ea typeface="Calibri"/>
                      </a:endParaRPr>
                    </a:p>
                  </a:txBody>
                  <a:tcPr marL="68580" marR="68580" marT="0" marB="0" anchor="ctr"/>
                </a:tc>
                <a:extLst>
                  <a:ext uri="{0D108BD9-81ED-4DB2-BD59-A6C34878D82A}">
                    <a16:rowId xmlns:a16="http://schemas.microsoft.com/office/drawing/2014/main" val="10016"/>
                  </a:ext>
                </a:extLst>
              </a:tr>
              <a:tr h="200025">
                <a:tc>
                  <a:txBody>
                    <a:bodyPr/>
                    <a:lstStyle/>
                    <a:p>
                      <a:pPr algn="l">
                        <a:spcAft>
                          <a:spcPts val="0"/>
                        </a:spcAft>
                      </a:pPr>
                      <a:r>
                        <a:rPr lang="en-US" sz="1600">
                          <a:effectLst/>
                          <a:latin typeface="+mj-lt"/>
                        </a:rPr>
                        <a:t>omega_k21,ovl</a:t>
                      </a:r>
                      <a:endParaRPr lang="en-US" sz="1600">
                        <a:effectLst/>
                        <a:latin typeface="+mj-lt"/>
                        <a:ea typeface="Calibri"/>
                      </a:endParaRPr>
                    </a:p>
                  </a:txBody>
                  <a:tcPr marL="68580" marR="68580" marT="0" marB="0" anchor="b"/>
                </a:tc>
                <a:tc>
                  <a:txBody>
                    <a:bodyPr/>
                    <a:lstStyle/>
                    <a:p>
                      <a:pPr algn="ctr">
                        <a:spcAft>
                          <a:spcPts val="0"/>
                        </a:spcAft>
                      </a:pPr>
                      <a:r>
                        <a:rPr lang="en-US" sz="1600">
                          <a:effectLst/>
                          <a:latin typeface="+mj-lt"/>
                        </a:rPr>
                        <a:t>0.889</a:t>
                      </a:r>
                      <a:endParaRPr lang="en-US" sz="1600">
                        <a:effectLst/>
                        <a:latin typeface="+mj-lt"/>
                        <a:ea typeface="Calibri"/>
                      </a:endParaRPr>
                    </a:p>
                  </a:txBody>
                  <a:tcPr marL="68580" marR="68580" marT="0" marB="0" anchor="ctr"/>
                </a:tc>
                <a:tc>
                  <a:txBody>
                    <a:bodyPr/>
                    <a:lstStyle/>
                    <a:p>
                      <a:pPr algn="ctr">
                        <a:spcAft>
                          <a:spcPts val="0"/>
                        </a:spcAft>
                      </a:pPr>
                      <a:r>
                        <a:rPr lang="en-US" sz="1600">
                          <a:effectLst/>
                          <a:latin typeface="+mj-lt"/>
                        </a:rPr>
                        <a:t>0.21</a:t>
                      </a:r>
                      <a:endParaRPr lang="en-US" sz="1600">
                        <a:effectLst/>
                        <a:latin typeface="+mj-lt"/>
                        <a:ea typeface="Calibri"/>
                      </a:endParaRPr>
                    </a:p>
                  </a:txBody>
                  <a:tcPr marL="68580" marR="68580" marT="0" marB="0" anchor="ctr"/>
                </a:tc>
                <a:tc>
                  <a:txBody>
                    <a:bodyPr/>
                    <a:lstStyle/>
                    <a:p>
                      <a:pPr algn="ctr">
                        <a:spcAft>
                          <a:spcPts val="0"/>
                        </a:spcAft>
                      </a:pPr>
                      <a:r>
                        <a:rPr lang="en-US" sz="1600" dirty="0">
                          <a:effectLst/>
                          <a:latin typeface="+mj-lt"/>
                        </a:rPr>
                        <a:t>23</a:t>
                      </a:r>
                      <a:endParaRPr lang="en-US" sz="1600" dirty="0">
                        <a:effectLst/>
                        <a:latin typeface="+mj-lt"/>
                        <a:ea typeface="Calibri"/>
                      </a:endParaRPr>
                    </a:p>
                  </a:txBody>
                  <a:tcPr marL="68580" marR="68580" marT="0" marB="0" anchor="ctr"/>
                </a:tc>
                <a:tc>
                  <a:txBody>
                    <a:bodyPr/>
                    <a:lstStyle/>
                    <a:p>
                      <a:pPr algn="just"/>
                      <a:endParaRPr lang="en-US" sz="1600">
                        <a:effectLst/>
                        <a:latin typeface="+mj-lt"/>
                      </a:endParaRPr>
                    </a:p>
                  </a:txBody>
                  <a:tcPr marL="68580" marR="68580" marT="0" marB="0" anchor="ctr"/>
                </a:tc>
                <a:tc>
                  <a:txBody>
                    <a:bodyPr/>
                    <a:lstStyle/>
                    <a:p>
                      <a:pPr algn="just"/>
                      <a:endParaRPr lang="en-US" sz="1600" dirty="0">
                        <a:effectLst/>
                        <a:latin typeface="+mj-lt"/>
                      </a:endParaRPr>
                    </a:p>
                  </a:txBody>
                  <a:tcPr marL="68580" marR="68580" marT="0" marB="0" anchor="ctr"/>
                </a:tc>
                <a:extLst>
                  <a:ext uri="{0D108BD9-81ED-4DB2-BD59-A6C34878D82A}">
                    <a16:rowId xmlns:a16="http://schemas.microsoft.com/office/drawing/2014/main" val="10017"/>
                  </a:ext>
                </a:extLst>
              </a:tr>
            </a:tbl>
          </a:graphicData>
        </a:graphic>
      </p:graphicFrame>
      <p:grpSp>
        <p:nvGrpSpPr>
          <p:cNvPr id="4" name="7 Grupo"/>
          <p:cNvGrpSpPr/>
          <p:nvPr/>
        </p:nvGrpSpPr>
        <p:grpSpPr>
          <a:xfrm>
            <a:off x="5861407" y="3202311"/>
            <a:ext cx="1915909" cy="3022595"/>
            <a:chOff x="4499992" y="3573016"/>
            <a:chExt cx="1915909" cy="3022595"/>
          </a:xfrm>
        </p:grpSpPr>
        <p:sp>
          <p:nvSpPr>
            <p:cNvPr id="5" name="4 Elipse"/>
            <p:cNvSpPr/>
            <p:nvPr/>
          </p:nvSpPr>
          <p:spPr>
            <a:xfrm>
              <a:off x="4821932" y="3573016"/>
              <a:ext cx="1080120" cy="2448272"/>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6 CuadroTexto"/>
            <p:cNvSpPr txBox="1"/>
            <p:nvPr/>
          </p:nvSpPr>
          <p:spPr>
            <a:xfrm>
              <a:off x="4499992" y="5949280"/>
              <a:ext cx="1915909" cy="646331"/>
            </a:xfrm>
            <a:prstGeom prst="rect">
              <a:avLst/>
            </a:prstGeom>
            <a:noFill/>
          </p:spPr>
          <p:txBody>
            <a:bodyPr wrap="none" rtlCol="0">
              <a:spAutoFit/>
            </a:bodyPr>
            <a:lstStyle/>
            <a:p>
              <a:pPr algn="ctr"/>
              <a:r>
                <a:rPr lang="es-ES" dirty="0" err="1">
                  <a:latin typeface="+mj-lt"/>
                </a:rPr>
                <a:t>Better</a:t>
              </a:r>
              <a:r>
                <a:rPr lang="es-ES" dirty="0">
                  <a:latin typeface="+mj-lt"/>
                </a:rPr>
                <a:t> </a:t>
              </a:r>
              <a:r>
                <a:rPr lang="es-ES" dirty="0" err="1">
                  <a:latin typeface="+mj-lt"/>
                </a:rPr>
                <a:t>estimation</a:t>
              </a:r>
              <a:endParaRPr lang="es-ES" dirty="0">
                <a:latin typeface="+mj-lt"/>
              </a:endParaRPr>
            </a:p>
            <a:p>
              <a:pPr algn="ctr"/>
              <a:r>
                <a:rPr lang="es-ES" dirty="0">
                  <a:latin typeface="+mj-lt"/>
                </a:rPr>
                <a:t> of </a:t>
              </a:r>
              <a:r>
                <a:rPr lang="es-ES" dirty="0" err="1">
                  <a:latin typeface="+mj-lt"/>
                </a:rPr>
                <a:t>random</a:t>
              </a:r>
              <a:r>
                <a:rPr lang="es-ES" dirty="0">
                  <a:latin typeface="+mj-lt"/>
                </a:rPr>
                <a:t> </a:t>
              </a:r>
              <a:r>
                <a:rPr lang="es-ES" dirty="0" err="1">
                  <a:latin typeface="+mj-lt"/>
                </a:rPr>
                <a:t>effect</a:t>
              </a:r>
              <a:endParaRPr lang="en-US" dirty="0">
                <a:latin typeface="+mj-lt"/>
              </a:endParaRPr>
            </a:p>
          </p:txBody>
        </p:sp>
      </p:grpSp>
      <p:grpSp>
        <p:nvGrpSpPr>
          <p:cNvPr id="7" name="9 Grupo"/>
          <p:cNvGrpSpPr/>
          <p:nvPr/>
        </p:nvGrpSpPr>
        <p:grpSpPr>
          <a:xfrm>
            <a:off x="8337986" y="898055"/>
            <a:ext cx="1915909" cy="5326851"/>
            <a:chOff x="6976571" y="1268760"/>
            <a:chExt cx="1915909" cy="5326851"/>
          </a:xfrm>
        </p:grpSpPr>
        <p:sp>
          <p:nvSpPr>
            <p:cNvPr id="8" name="3 Elipse"/>
            <p:cNvSpPr/>
            <p:nvPr/>
          </p:nvSpPr>
          <p:spPr>
            <a:xfrm>
              <a:off x="7596336" y="1268760"/>
              <a:ext cx="1080120" cy="2448272"/>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5 CuadroTexto"/>
            <p:cNvSpPr txBox="1"/>
            <p:nvPr/>
          </p:nvSpPr>
          <p:spPr>
            <a:xfrm>
              <a:off x="6976571" y="5949280"/>
              <a:ext cx="1915909" cy="646331"/>
            </a:xfrm>
            <a:prstGeom prst="rect">
              <a:avLst/>
            </a:prstGeom>
            <a:noFill/>
          </p:spPr>
          <p:txBody>
            <a:bodyPr wrap="none" rtlCol="0">
              <a:spAutoFit/>
            </a:bodyPr>
            <a:lstStyle/>
            <a:p>
              <a:pPr algn="ctr"/>
              <a:r>
                <a:rPr lang="es-ES" dirty="0" err="1">
                  <a:latin typeface="+mj-lt"/>
                </a:rPr>
                <a:t>Better</a:t>
              </a:r>
              <a:r>
                <a:rPr lang="es-ES" dirty="0">
                  <a:latin typeface="+mj-lt"/>
                </a:rPr>
                <a:t> </a:t>
              </a:r>
              <a:r>
                <a:rPr lang="es-ES" dirty="0" err="1">
                  <a:latin typeface="+mj-lt"/>
                </a:rPr>
                <a:t>estimation</a:t>
              </a:r>
              <a:endParaRPr lang="es-ES" dirty="0">
                <a:latin typeface="+mj-lt"/>
              </a:endParaRPr>
            </a:p>
            <a:p>
              <a:pPr algn="ctr"/>
              <a:r>
                <a:rPr lang="es-ES" dirty="0">
                  <a:latin typeface="+mj-lt"/>
                </a:rPr>
                <a:t> in OVL</a:t>
              </a:r>
              <a:endParaRPr lang="en-US" dirty="0">
                <a:latin typeface="+mj-lt"/>
              </a:endParaRPr>
            </a:p>
          </p:txBody>
        </p:sp>
        <p:sp>
          <p:nvSpPr>
            <p:cNvPr id="10" name="8 Flecha curvada hacia la izquierda"/>
            <p:cNvSpPr/>
            <p:nvPr/>
          </p:nvSpPr>
          <p:spPr>
            <a:xfrm rot="10800000">
              <a:off x="7236296" y="2924944"/>
              <a:ext cx="503070" cy="3096344"/>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11" name="CuadroTexto 10">
            <a:extLst>
              <a:ext uri="{FF2B5EF4-FFF2-40B4-BE49-F238E27FC236}">
                <a16:creationId xmlns:a16="http://schemas.microsoft.com/office/drawing/2014/main" id="{B885DD19-E1B9-42F9-B7D7-A4A4201F0241}"/>
              </a:ext>
            </a:extLst>
          </p:cNvPr>
          <p:cNvSpPr txBox="1"/>
          <p:nvPr/>
        </p:nvSpPr>
        <p:spPr>
          <a:xfrm>
            <a:off x="-383060" y="6067173"/>
            <a:ext cx="5350476" cy="584775"/>
          </a:xfrm>
          <a:prstGeom prst="rect">
            <a:avLst/>
          </a:prstGeom>
          <a:noFill/>
        </p:spPr>
        <p:txBody>
          <a:bodyPr wrap="square" rtlCol="0">
            <a:spAutoFit/>
          </a:bodyPr>
          <a:lstStyle/>
          <a:p>
            <a:pPr algn="r"/>
            <a:r>
              <a:rPr lang="es-ES" sz="1600" dirty="0" err="1"/>
              <a:t>Hernandez</a:t>
            </a:r>
            <a:r>
              <a:rPr lang="es-ES" sz="1600" dirty="0"/>
              <a:t> I. PAGE 2014 (</a:t>
            </a:r>
            <a:r>
              <a:rPr lang="es-ES" sz="1600" dirty="0" err="1"/>
              <a:t>Population</a:t>
            </a:r>
            <a:r>
              <a:rPr lang="es-ES" sz="1600" dirty="0"/>
              <a:t> </a:t>
            </a:r>
            <a:r>
              <a:rPr lang="es-ES" sz="1600" dirty="0" err="1"/>
              <a:t>Approach</a:t>
            </a:r>
            <a:r>
              <a:rPr lang="es-ES" sz="1600" dirty="0"/>
              <a:t> </a:t>
            </a:r>
            <a:r>
              <a:rPr lang="es-ES" sz="1600" dirty="0" err="1"/>
              <a:t>Group</a:t>
            </a:r>
            <a:r>
              <a:rPr lang="es-ES" sz="1600" dirty="0"/>
              <a:t> in </a:t>
            </a:r>
            <a:r>
              <a:rPr lang="es-ES" sz="1600" dirty="0" err="1"/>
              <a:t>Europe</a:t>
            </a:r>
            <a:r>
              <a:rPr lang="es-ES" sz="1600" dirty="0"/>
              <a:t>) Meeting. Alicante, </a:t>
            </a:r>
            <a:r>
              <a:rPr lang="es-ES" sz="1600" dirty="0" err="1"/>
              <a:t>Spain</a:t>
            </a:r>
            <a:r>
              <a:rPr lang="es-ES" sz="1600" dirty="0"/>
              <a:t>. </a:t>
            </a:r>
            <a:endParaRPr lang="es-MX" sz="1600" dirty="0"/>
          </a:p>
        </p:txBody>
      </p:sp>
    </p:spTree>
    <p:extLst>
      <p:ext uri="{BB962C8B-B14F-4D97-AF65-F5344CB8AC3E}">
        <p14:creationId xmlns:p14="http://schemas.microsoft.com/office/powerpoint/2010/main" val="2825095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2" name="1 CuadroTexto"/>
          <p:cNvSpPr txBox="1"/>
          <p:nvPr/>
        </p:nvSpPr>
        <p:spPr>
          <a:xfrm>
            <a:off x="0" y="239306"/>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Example of sampling strategy applied to radiolabeled molecule</a:t>
            </a:r>
          </a:p>
        </p:txBody>
      </p:sp>
      <p:graphicFrame>
        <p:nvGraphicFramePr>
          <p:cNvPr id="3" name="1 Tabla"/>
          <p:cNvGraphicFramePr>
            <a:graphicFrameLocks noGrp="1"/>
          </p:cNvGraphicFramePr>
          <p:nvPr>
            <p:extLst>
              <p:ext uri="{D42A27DB-BD31-4B8C-83A1-F6EECF244321}">
                <p14:modId xmlns:p14="http://schemas.microsoft.com/office/powerpoint/2010/main" val="3228587394"/>
              </p:ext>
            </p:extLst>
          </p:nvPr>
        </p:nvGraphicFramePr>
        <p:xfrm>
          <a:off x="2802980" y="1315351"/>
          <a:ext cx="6624740" cy="2625296"/>
        </p:xfrm>
        <a:graphic>
          <a:graphicData uri="http://schemas.openxmlformats.org/drawingml/2006/table">
            <a:tbl>
              <a:tblPr firstRow="1" firstCol="1" bandRow="1">
                <a:tableStyleId>{21E4AEA4-8DFA-4A89-87EB-49C32662AFE0}</a:tableStyleId>
              </a:tblPr>
              <a:tblGrid>
                <a:gridCol w="930508">
                  <a:extLst>
                    <a:ext uri="{9D8B030D-6E8A-4147-A177-3AD203B41FA5}">
                      <a16:colId xmlns:a16="http://schemas.microsoft.com/office/drawing/2014/main" val="20000"/>
                    </a:ext>
                  </a:extLst>
                </a:gridCol>
                <a:gridCol w="930508">
                  <a:extLst>
                    <a:ext uri="{9D8B030D-6E8A-4147-A177-3AD203B41FA5}">
                      <a16:colId xmlns:a16="http://schemas.microsoft.com/office/drawing/2014/main" val="20001"/>
                    </a:ext>
                  </a:extLst>
                </a:gridCol>
                <a:gridCol w="792814">
                  <a:extLst>
                    <a:ext uri="{9D8B030D-6E8A-4147-A177-3AD203B41FA5}">
                      <a16:colId xmlns:a16="http://schemas.microsoft.com/office/drawing/2014/main" val="20002"/>
                    </a:ext>
                  </a:extLst>
                </a:gridCol>
                <a:gridCol w="792814">
                  <a:extLst>
                    <a:ext uri="{9D8B030D-6E8A-4147-A177-3AD203B41FA5}">
                      <a16:colId xmlns:a16="http://schemas.microsoft.com/office/drawing/2014/main" val="20003"/>
                    </a:ext>
                  </a:extLst>
                </a:gridCol>
                <a:gridCol w="792814">
                  <a:extLst>
                    <a:ext uri="{9D8B030D-6E8A-4147-A177-3AD203B41FA5}">
                      <a16:colId xmlns:a16="http://schemas.microsoft.com/office/drawing/2014/main" val="20004"/>
                    </a:ext>
                  </a:extLst>
                </a:gridCol>
                <a:gridCol w="792814">
                  <a:extLst>
                    <a:ext uri="{9D8B030D-6E8A-4147-A177-3AD203B41FA5}">
                      <a16:colId xmlns:a16="http://schemas.microsoft.com/office/drawing/2014/main" val="20005"/>
                    </a:ext>
                  </a:extLst>
                </a:gridCol>
                <a:gridCol w="796234">
                  <a:extLst>
                    <a:ext uri="{9D8B030D-6E8A-4147-A177-3AD203B41FA5}">
                      <a16:colId xmlns:a16="http://schemas.microsoft.com/office/drawing/2014/main" val="20006"/>
                    </a:ext>
                  </a:extLst>
                </a:gridCol>
                <a:gridCol w="796234">
                  <a:extLst>
                    <a:ext uri="{9D8B030D-6E8A-4147-A177-3AD203B41FA5}">
                      <a16:colId xmlns:a16="http://schemas.microsoft.com/office/drawing/2014/main" val="20007"/>
                    </a:ext>
                  </a:extLst>
                </a:gridCol>
              </a:tblGrid>
              <a:tr h="328162">
                <a:tc rowSpan="2">
                  <a:txBody>
                    <a:bodyPr/>
                    <a:lstStyle/>
                    <a:p>
                      <a:pPr algn="ctr">
                        <a:spcAft>
                          <a:spcPts val="0"/>
                        </a:spcAft>
                      </a:pPr>
                      <a:r>
                        <a:rPr lang="es-ES" sz="1600" dirty="0" err="1">
                          <a:effectLst/>
                          <a:latin typeface="Arial" panose="020B0604020202020204" pitchFamily="34" charset="0"/>
                          <a:cs typeface="Arial" panose="020B0604020202020204" pitchFamily="34" charset="0"/>
                        </a:rPr>
                        <a:t>Group</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solidFill>
                      <a:schemeClr val="accent1">
                        <a:lumMod val="50000"/>
                      </a:schemeClr>
                    </a:solidFill>
                  </a:tcPr>
                </a:tc>
                <a:tc rowSpan="2">
                  <a:txBody>
                    <a:bodyPr/>
                    <a:lstStyle/>
                    <a:p>
                      <a:pPr algn="ctr">
                        <a:spcAft>
                          <a:spcPts val="0"/>
                        </a:spcAft>
                      </a:pPr>
                      <a:r>
                        <a:rPr lang="es-ES" sz="1600" dirty="0">
                          <a:effectLst/>
                          <a:latin typeface="Arial" panose="020B0604020202020204" pitchFamily="34" charset="0"/>
                          <a:cs typeface="Arial" panose="020B0604020202020204" pitchFamily="34" charset="0"/>
                        </a:rPr>
                        <a:t>Animal</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solidFill>
                      <a:schemeClr val="accent1">
                        <a:lumMod val="50000"/>
                      </a:schemeClr>
                    </a:solidFill>
                  </a:tcPr>
                </a:tc>
                <a:tc gridSpan="6">
                  <a:txBody>
                    <a:bodyPr/>
                    <a:lstStyle/>
                    <a:p>
                      <a:pPr algn="ctr">
                        <a:spcAft>
                          <a:spcPts val="0"/>
                        </a:spcAft>
                      </a:pPr>
                      <a:r>
                        <a:rPr lang="es-ES" sz="1600" dirty="0" err="1">
                          <a:effectLst/>
                          <a:latin typeface="Arial" panose="020B0604020202020204" pitchFamily="34" charset="0"/>
                          <a:cs typeface="Arial" panose="020B0604020202020204" pitchFamily="34" charset="0"/>
                        </a:rPr>
                        <a:t>Sampling</a:t>
                      </a:r>
                      <a:r>
                        <a:rPr lang="es-ES" sz="1600" dirty="0">
                          <a:effectLst/>
                          <a:latin typeface="Arial" panose="020B0604020202020204" pitchFamily="34" charset="0"/>
                          <a:cs typeface="Arial" panose="020B0604020202020204" pitchFamily="34" charset="0"/>
                        </a:rPr>
                        <a:t> time</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solidFill>
                      <a:schemeClr val="accent1">
                        <a:lumMod val="50000"/>
                      </a:schemeClr>
                    </a:solidFill>
                  </a:tcPr>
                </a:tc>
                <a:tc hMerge="1">
                  <a:txBody>
                    <a:bodyPr/>
                    <a:lstStyle/>
                    <a:p>
                      <a:endParaRPr lang="es-ES"/>
                    </a:p>
                  </a:txBody>
                  <a:tcPr/>
                </a:tc>
                <a:tc hMerge="1">
                  <a:txBody>
                    <a:bodyPr/>
                    <a:lstStyle/>
                    <a:p>
                      <a:endParaRPr lang="es-ES"/>
                    </a:p>
                  </a:txBody>
                  <a:tcPr/>
                </a:tc>
                <a:tc hMerge="1">
                  <a:txBody>
                    <a:bodyPr/>
                    <a:lstStyle/>
                    <a:p>
                      <a:endParaRPr lang="es-ES"/>
                    </a:p>
                  </a:txBody>
                  <a:tcPr/>
                </a:tc>
                <a:tc hMerge="1">
                  <a:txBody>
                    <a:bodyPr/>
                    <a:lstStyle/>
                    <a:p>
                      <a:endParaRPr lang="es-ES"/>
                    </a:p>
                  </a:txBody>
                  <a:tcPr/>
                </a:tc>
                <a:tc hMerge="1">
                  <a:txBody>
                    <a:bodyPr/>
                    <a:lstStyle/>
                    <a:p>
                      <a:endParaRPr lang="es-ES"/>
                    </a:p>
                  </a:txBody>
                  <a:tcPr/>
                </a:tc>
                <a:extLst>
                  <a:ext uri="{0D108BD9-81ED-4DB2-BD59-A6C34878D82A}">
                    <a16:rowId xmlns:a16="http://schemas.microsoft.com/office/drawing/2014/main" val="10000"/>
                  </a:ext>
                </a:extLst>
              </a:tr>
              <a:tr h="328162">
                <a:tc vMerge="1">
                  <a:txBody>
                    <a:bodyPr/>
                    <a:lstStyle/>
                    <a:p>
                      <a:endParaRPr lang="es-ES"/>
                    </a:p>
                  </a:txBody>
                  <a:tcPr/>
                </a:tc>
                <a:tc vMerge="1">
                  <a:txBody>
                    <a:bodyPr/>
                    <a:lstStyle/>
                    <a:p>
                      <a:endParaRPr lang="es-ES"/>
                    </a:p>
                  </a:txBody>
                  <a:tcPr/>
                </a:tc>
                <a:tc>
                  <a:txBody>
                    <a:bodyPr/>
                    <a:lstStyle/>
                    <a:p>
                      <a:pPr algn="ctr">
                        <a:spcAft>
                          <a:spcPts val="0"/>
                        </a:spcAft>
                      </a:pPr>
                      <a:r>
                        <a:rPr lang="es-ES" sz="1600" dirty="0">
                          <a:effectLst/>
                          <a:latin typeface="Arial" panose="020B0604020202020204" pitchFamily="34" charset="0"/>
                          <a:cs typeface="Arial" panose="020B0604020202020204" pitchFamily="34" charset="0"/>
                        </a:rPr>
                        <a:t>1min</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a:effectLst/>
                          <a:latin typeface="Arial" panose="020B0604020202020204" pitchFamily="34" charset="0"/>
                          <a:cs typeface="Arial" panose="020B0604020202020204" pitchFamily="34" charset="0"/>
                        </a:rPr>
                        <a:t>1h</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a:effectLst/>
                          <a:latin typeface="Arial" panose="020B0604020202020204" pitchFamily="34" charset="0"/>
                          <a:cs typeface="Arial" panose="020B0604020202020204" pitchFamily="34" charset="0"/>
                        </a:rPr>
                        <a:t>8h</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a:effectLst/>
                          <a:latin typeface="Arial" panose="020B0604020202020204" pitchFamily="34" charset="0"/>
                          <a:cs typeface="Arial" panose="020B0604020202020204" pitchFamily="34" charset="0"/>
                        </a:rPr>
                        <a:t>12h</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a:effectLst/>
                          <a:latin typeface="Arial" panose="020B0604020202020204" pitchFamily="34" charset="0"/>
                          <a:cs typeface="Arial" panose="020B0604020202020204" pitchFamily="34" charset="0"/>
                        </a:rPr>
                        <a:t>24h</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a:effectLst/>
                          <a:latin typeface="Arial" panose="020B0604020202020204" pitchFamily="34" charset="0"/>
                          <a:cs typeface="Arial" panose="020B0604020202020204" pitchFamily="34" charset="0"/>
                        </a:rPr>
                        <a:t>48h</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extLst>
                  <a:ext uri="{0D108BD9-81ED-4DB2-BD59-A6C34878D82A}">
                    <a16:rowId xmlns:a16="http://schemas.microsoft.com/office/drawing/2014/main" val="10001"/>
                  </a:ext>
                </a:extLst>
              </a:tr>
              <a:tr h="328162">
                <a:tc rowSpan="3">
                  <a:txBody>
                    <a:bodyPr/>
                    <a:lstStyle/>
                    <a:p>
                      <a:pPr algn="ctr">
                        <a:spcAft>
                          <a:spcPts val="0"/>
                        </a:spcAft>
                      </a:pPr>
                      <a:r>
                        <a:rPr lang="es-ES" sz="1600" dirty="0">
                          <a:effectLst/>
                          <a:latin typeface="Arial" panose="020B0604020202020204" pitchFamily="34" charset="0"/>
                          <a:cs typeface="Arial" panose="020B0604020202020204" pitchFamily="34" charset="0"/>
                        </a:rPr>
                        <a:t>1</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solidFill>
                      <a:schemeClr val="accent1">
                        <a:lumMod val="50000"/>
                      </a:schemeClr>
                    </a:solidFill>
                  </a:tcPr>
                </a:tc>
                <a:tc>
                  <a:txBody>
                    <a:bodyPr/>
                    <a:lstStyle/>
                    <a:p>
                      <a:pPr algn="ctr">
                        <a:spcAft>
                          <a:spcPts val="0"/>
                        </a:spcAft>
                      </a:pPr>
                      <a:r>
                        <a:rPr lang="es-ES" sz="1600">
                          <a:effectLst/>
                          <a:latin typeface="Arial" panose="020B0604020202020204" pitchFamily="34" charset="0"/>
                          <a:cs typeface="Arial" panose="020B0604020202020204" pitchFamily="34" charset="0"/>
                        </a:rPr>
                        <a:t>1</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X</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a:effectLst/>
                          <a:latin typeface="Arial" panose="020B0604020202020204" pitchFamily="34" charset="0"/>
                          <a:cs typeface="Arial" panose="020B0604020202020204" pitchFamily="34" charset="0"/>
                        </a:rPr>
                        <a:t> </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a:effectLst/>
                          <a:latin typeface="Arial" panose="020B0604020202020204" pitchFamily="34" charset="0"/>
                          <a:cs typeface="Arial" panose="020B0604020202020204" pitchFamily="34" charset="0"/>
                        </a:rPr>
                        <a:t>X</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 </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X</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solidFill>
                      <a:schemeClr val="bg1">
                        <a:lumMod val="50000"/>
                      </a:schemeClr>
                    </a:solidFill>
                  </a:tcPr>
                </a:tc>
                <a:tc>
                  <a:txBody>
                    <a:bodyPr/>
                    <a:lstStyle/>
                    <a:p>
                      <a:pPr algn="ctr">
                        <a:spcAft>
                          <a:spcPts val="0"/>
                        </a:spcAft>
                      </a:pPr>
                      <a:r>
                        <a:rPr lang="es-ES" sz="1600">
                          <a:effectLst/>
                          <a:latin typeface="Arial" panose="020B0604020202020204" pitchFamily="34" charset="0"/>
                          <a:cs typeface="Arial" panose="020B0604020202020204" pitchFamily="34" charset="0"/>
                        </a:rPr>
                        <a:t> </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extLst>
                  <a:ext uri="{0D108BD9-81ED-4DB2-BD59-A6C34878D82A}">
                    <a16:rowId xmlns:a16="http://schemas.microsoft.com/office/drawing/2014/main" val="10002"/>
                  </a:ext>
                </a:extLst>
              </a:tr>
              <a:tr h="328162">
                <a:tc vMerge="1">
                  <a:txBody>
                    <a:bodyPr/>
                    <a:lstStyle/>
                    <a:p>
                      <a:endParaRPr lang="es-ES"/>
                    </a:p>
                  </a:txBody>
                  <a:tcPr/>
                </a:tc>
                <a:tc>
                  <a:txBody>
                    <a:bodyPr/>
                    <a:lstStyle/>
                    <a:p>
                      <a:pPr algn="ctr">
                        <a:spcAft>
                          <a:spcPts val="0"/>
                        </a:spcAft>
                      </a:pPr>
                      <a:r>
                        <a:rPr lang="es-ES" sz="1600">
                          <a:effectLst/>
                          <a:latin typeface="Arial" panose="020B0604020202020204" pitchFamily="34" charset="0"/>
                          <a:cs typeface="Arial" panose="020B0604020202020204" pitchFamily="34" charset="0"/>
                        </a:rPr>
                        <a:t>2</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X</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a:effectLst/>
                          <a:latin typeface="Arial" panose="020B0604020202020204" pitchFamily="34" charset="0"/>
                          <a:cs typeface="Arial" panose="020B0604020202020204" pitchFamily="34" charset="0"/>
                        </a:rPr>
                        <a:t> </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a:effectLst/>
                          <a:latin typeface="Arial" panose="020B0604020202020204" pitchFamily="34" charset="0"/>
                          <a:cs typeface="Arial" panose="020B0604020202020204" pitchFamily="34" charset="0"/>
                        </a:rPr>
                        <a:t>X</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 </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X</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solidFill>
                      <a:schemeClr val="bg1">
                        <a:lumMod val="50000"/>
                      </a:schemeClr>
                    </a:solidFill>
                  </a:tcPr>
                </a:tc>
                <a:tc>
                  <a:txBody>
                    <a:bodyPr/>
                    <a:lstStyle/>
                    <a:p>
                      <a:pPr algn="ctr">
                        <a:spcAft>
                          <a:spcPts val="0"/>
                        </a:spcAft>
                      </a:pPr>
                      <a:r>
                        <a:rPr lang="es-ES" sz="1600">
                          <a:effectLst/>
                          <a:latin typeface="Arial" panose="020B0604020202020204" pitchFamily="34" charset="0"/>
                          <a:cs typeface="Arial" panose="020B0604020202020204" pitchFamily="34" charset="0"/>
                        </a:rPr>
                        <a:t> </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extLst>
                  <a:ext uri="{0D108BD9-81ED-4DB2-BD59-A6C34878D82A}">
                    <a16:rowId xmlns:a16="http://schemas.microsoft.com/office/drawing/2014/main" val="10003"/>
                  </a:ext>
                </a:extLst>
              </a:tr>
              <a:tr h="328162">
                <a:tc vMerge="1">
                  <a:txBody>
                    <a:bodyPr/>
                    <a:lstStyle/>
                    <a:p>
                      <a:endParaRPr lang="es-ES"/>
                    </a:p>
                  </a:txBody>
                  <a:tcPr/>
                </a:tc>
                <a:tc>
                  <a:txBody>
                    <a:bodyPr/>
                    <a:lstStyle/>
                    <a:p>
                      <a:pPr algn="ctr">
                        <a:spcAft>
                          <a:spcPts val="0"/>
                        </a:spcAft>
                      </a:pPr>
                      <a:r>
                        <a:rPr lang="es-ES" sz="1600">
                          <a:effectLst/>
                          <a:latin typeface="Arial" panose="020B0604020202020204" pitchFamily="34" charset="0"/>
                          <a:cs typeface="Arial" panose="020B0604020202020204" pitchFamily="34" charset="0"/>
                        </a:rPr>
                        <a:t>3</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X</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a:effectLst/>
                          <a:latin typeface="Arial" panose="020B0604020202020204" pitchFamily="34" charset="0"/>
                          <a:cs typeface="Arial" panose="020B0604020202020204" pitchFamily="34" charset="0"/>
                        </a:rPr>
                        <a:t> </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a:effectLst/>
                          <a:latin typeface="Arial" panose="020B0604020202020204" pitchFamily="34" charset="0"/>
                          <a:cs typeface="Arial" panose="020B0604020202020204" pitchFamily="34" charset="0"/>
                        </a:rPr>
                        <a:t>X</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 </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X</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solidFill>
                      <a:schemeClr val="bg1">
                        <a:lumMod val="50000"/>
                      </a:schemeClr>
                    </a:solidFill>
                  </a:tcPr>
                </a:tc>
                <a:tc>
                  <a:txBody>
                    <a:bodyPr/>
                    <a:lstStyle/>
                    <a:p>
                      <a:pPr algn="ctr">
                        <a:spcAft>
                          <a:spcPts val="0"/>
                        </a:spcAft>
                      </a:pPr>
                      <a:r>
                        <a:rPr lang="es-ES" sz="1600">
                          <a:effectLst/>
                          <a:latin typeface="Arial" panose="020B0604020202020204" pitchFamily="34" charset="0"/>
                          <a:cs typeface="Arial" panose="020B0604020202020204" pitchFamily="34" charset="0"/>
                        </a:rPr>
                        <a:t> </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extLst>
                  <a:ext uri="{0D108BD9-81ED-4DB2-BD59-A6C34878D82A}">
                    <a16:rowId xmlns:a16="http://schemas.microsoft.com/office/drawing/2014/main" val="10004"/>
                  </a:ext>
                </a:extLst>
              </a:tr>
              <a:tr h="328162">
                <a:tc rowSpan="3">
                  <a:txBody>
                    <a:bodyPr/>
                    <a:lstStyle/>
                    <a:p>
                      <a:pPr algn="ctr">
                        <a:spcAft>
                          <a:spcPts val="0"/>
                        </a:spcAft>
                      </a:pPr>
                      <a:r>
                        <a:rPr lang="es-ES" sz="1600" dirty="0">
                          <a:effectLst/>
                          <a:latin typeface="Arial" panose="020B0604020202020204" pitchFamily="34" charset="0"/>
                          <a:cs typeface="Arial" panose="020B0604020202020204" pitchFamily="34" charset="0"/>
                        </a:rPr>
                        <a:t>2</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solidFill>
                      <a:schemeClr val="accent1">
                        <a:lumMod val="50000"/>
                      </a:schemeClr>
                    </a:solidFill>
                  </a:tcPr>
                </a:tc>
                <a:tc>
                  <a:txBody>
                    <a:bodyPr/>
                    <a:lstStyle/>
                    <a:p>
                      <a:pPr algn="ctr">
                        <a:spcAft>
                          <a:spcPts val="0"/>
                        </a:spcAft>
                      </a:pPr>
                      <a:r>
                        <a:rPr lang="es-ES" sz="1600">
                          <a:effectLst/>
                          <a:latin typeface="Arial" panose="020B0604020202020204" pitchFamily="34" charset="0"/>
                          <a:cs typeface="Arial" panose="020B0604020202020204" pitchFamily="34" charset="0"/>
                        </a:rPr>
                        <a:t>4</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X</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X</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 </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X</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 </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X</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solidFill>
                      <a:schemeClr val="bg1">
                        <a:lumMod val="50000"/>
                      </a:schemeClr>
                    </a:solidFill>
                  </a:tcPr>
                </a:tc>
                <a:extLst>
                  <a:ext uri="{0D108BD9-81ED-4DB2-BD59-A6C34878D82A}">
                    <a16:rowId xmlns:a16="http://schemas.microsoft.com/office/drawing/2014/main" val="10005"/>
                  </a:ext>
                </a:extLst>
              </a:tr>
              <a:tr h="328162">
                <a:tc vMerge="1">
                  <a:txBody>
                    <a:bodyPr/>
                    <a:lstStyle/>
                    <a:p>
                      <a:endParaRPr lang="es-ES"/>
                    </a:p>
                  </a:txBody>
                  <a:tcPr/>
                </a:tc>
                <a:tc>
                  <a:txBody>
                    <a:bodyPr/>
                    <a:lstStyle/>
                    <a:p>
                      <a:pPr algn="ctr">
                        <a:spcAft>
                          <a:spcPts val="0"/>
                        </a:spcAft>
                      </a:pPr>
                      <a:r>
                        <a:rPr lang="es-ES" sz="1600">
                          <a:effectLst/>
                          <a:latin typeface="Arial" panose="020B0604020202020204" pitchFamily="34" charset="0"/>
                          <a:cs typeface="Arial" panose="020B0604020202020204" pitchFamily="34" charset="0"/>
                        </a:rPr>
                        <a:t>5</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X</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X</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a:effectLst/>
                          <a:latin typeface="Arial" panose="020B0604020202020204" pitchFamily="34" charset="0"/>
                          <a:cs typeface="Arial" panose="020B0604020202020204" pitchFamily="34" charset="0"/>
                        </a:rPr>
                        <a:t> </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X</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a:effectLst/>
                          <a:latin typeface="Arial" panose="020B0604020202020204" pitchFamily="34" charset="0"/>
                          <a:cs typeface="Arial" panose="020B0604020202020204" pitchFamily="34" charset="0"/>
                        </a:rPr>
                        <a:t> </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X</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solidFill>
                      <a:schemeClr val="bg1">
                        <a:lumMod val="50000"/>
                      </a:schemeClr>
                    </a:solidFill>
                  </a:tcPr>
                </a:tc>
                <a:extLst>
                  <a:ext uri="{0D108BD9-81ED-4DB2-BD59-A6C34878D82A}">
                    <a16:rowId xmlns:a16="http://schemas.microsoft.com/office/drawing/2014/main" val="10006"/>
                  </a:ext>
                </a:extLst>
              </a:tr>
              <a:tr h="328162">
                <a:tc vMerge="1">
                  <a:txBody>
                    <a:bodyPr/>
                    <a:lstStyle/>
                    <a:p>
                      <a:endParaRPr lang="es-ES"/>
                    </a:p>
                  </a:txBody>
                  <a:tcPr/>
                </a:tc>
                <a:tc>
                  <a:txBody>
                    <a:bodyPr/>
                    <a:lstStyle/>
                    <a:p>
                      <a:pPr algn="ctr">
                        <a:spcAft>
                          <a:spcPts val="0"/>
                        </a:spcAft>
                      </a:pPr>
                      <a:r>
                        <a:rPr lang="es-ES" sz="1600">
                          <a:effectLst/>
                          <a:latin typeface="Arial" panose="020B0604020202020204" pitchFamily="34" charset="0"/>
                          <a:cs typeface="Arial" panose="020B0604020202020204" pitchFamily="34" charset="0"/>
                        </a:rPr>
                        <a:t>6</a:t>
                      </a:r>
                      <a:endParaRPr lang="es-ES" sz="160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X</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X</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 </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X</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 </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tc>
                <a:tc>
                  <a:txBody>
                    <a:bodyPr/>
                    <a:lstStyle/>
                    <a:p>
                      <a:pPr algn="ctr">
                        <a:spcAft>
                          <a:spcPts val="0"/>
                        </a:spcAft>
                      </a:pPr>
                      <a:r>
                        <a:rPr lang="es-ES" sz="1600" dirty="0">
                          <a:effectLst/>
                          <a:latin typeface="Arial" panose="020B0604020202020204" pitchFamily="34" charset="0"/>
                          <a:cs typeface="Arial" panose="020B0604020202020204" pitchFamily="34" charset="0"/>
                        </a:rPr>
                        <a:t>X</a:t>
                      </a:r>
                      <a:endParaRPr lang="es-ES" sz="1600" dirty="0">
                        <a:effectLst/>
                        <a:latin typeface="Arial" panose="020B0604020202020204" pitchFamily="34" charset="0"/>
                        <a:ea typeface="Times New Roman"/>
                        <a:cs typeface="Arial" panose="020B0604020202020204" pitchFamily="34" charset="0"/>
                      </a:endParaRPr>
                    </a:p>
                  </a:txBody>
                  <a:tcPr marL="44450" marR="44450" marT="0" marB="0" anchor="ctr">
                    <a:solidFill>
                      <a:schemeClr val="bg1">
                        <a:lumMod val="50000"/>
                      </a:schemeClr>
                    </a:solidFill>
                  </a:tcPr>
                </a:tc>
                <a:extLst>
                  <a:ext uri="{0D108BD9-81ED-4DB2-BD59-A6C34878D82A}">
                    <a16:rowId xmlns:a16="http://schemas.microsoft.com/office/drawing/2014/main" val="10007"/>
                  </a:ext>
                </a:extLst>
              </a:tr>
            </a:tbl>
          </a:graphicData>
        </a:graphic>
      </p:graphicFrame>
      <p:graphicFrame>
        <p:nvGraphicFramePr>
          <p:cNvPr id="4" name="4 Tabla"/>
          <p:cNvGraphicFramePr>
            <a:graphicFrameLocks noGrp="1"/>
          </p:cNvGraphicFramePr>
          <p:nvPr>
            <p:extLst>
              <p:ext uri="{D42A27DB-BD31-4B8C-83A1-F6EECF244321}">
                <p14:modId xmlns:p14="http://schemas.microsoft.com/office/powerpoint/2010/main" val="3546103610"/>
              </p:ext>
            </p:extLst>
          </p:nvPr>
        </p:nvGraphicFramePr>
        <p:xfrm>
          <a:off x="4466221" y="4013995"/>
          <a:ext cx="3407011" cy="487680"/>
        </p:xfrm>
        <a:graphic>
          <a:graphicData uri="http://schemas.openxmlformats.org/drawingml/2006/table">
            <a:tbl>
              <a:tblPr firstRow="1" firstCol="1" bandRow="1" bandCol="1">
                <a:tableStyleId>{21E4AEA4-8DFA-4A89-87EB-49C32662AFE0}</a:tableStyleId>
              </a:tblPr>
              <a:tblGrid>
                <a:gridCol w="407767">
                  <a:extLst>
                    <a:ext uri="{9D8B030D-6E8A-4147-A177-3AD203B41FA5}">
                      <a16:colId xmlns:a16="http://schemas.microsoft.com/office/drawing/2014/main" val="20000"/>
                    </a:ext>
                  </a:extLst>
                </a:gridCol>
                <a:gridCol w="2999244">
                  <a:extLst>
                    <a:ext uri="{9D8B030D-6E8A-4147-A177-3AD203B41FA5}">
                      <a16:colId xmlns:a16="http://schemas.microsoft.com/office/drawing/2014/main" val="20001"/>
                    </a:ext>
                  </a:extLst>
                </a:gridCol>
              </a:tblGrid>
              <a:tr h="0">
                <a:tc>
                  <a:txBody>
                    <a:bodyPr/>
                    <a:lstStyle/>
                    <a:p>
                      <a:pPr algn="ctr">
                        <a:spcAft>
                          <a:spcPts val="0"/>
                        </a:spcAft>
                      </a:pPr>
                      <a:r>
                        <a:rPr lang="en-US" sz="1600" b="0" noProof="0" dirty="0">
                          <a:solidFill>
                            <a:schemeClr val="tx1"/>
                          </a:solidFill>
                          <a:effectLst/>
                          <a:latin typeface="Arial" panose="020B0604020202020204" pitchFamily="34" charset="0"/>
                          <a:cs typeface="Arial" panose="020B0604020202020204" pitchFamily="34" charset="0"/>
                        </a:rPr>
                        <a:t>X</a:t>
                      </a:r>
                      <a:endParaRPr lang="en-US" sz="1600" b="0" noProof="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solidFill>
                      <a:schemeClr val="bg1"/>
                    </a:solidFill>
                  </a:tcPr>
                </a:tc>
                <a:tc>
                  <a:txBody>
                    <a:bodyPr/>
                    <a:lstStyle/>
                    <a:p>
                      <a:pPr>
                        <a:spcAft>
                          <a:spcPts val="0"/>
                        </a:spcAft>
                      </a:pPr>
                      <a:r>
                        <a:rPr lang="en-US" sz="1600" b="0" noProof="0" dirty="0">
                          <a:solidFill>
                            <a:schemeClr val="tx1"/>
                          </a:solidFill>
                          <a:effectLst/>
                          <a:latin typeface="Arial" panose="020B0604020202020204" pitchFamily="34" charset="0"/>
                          <a:ea typeface="+mn-ea"/>
                          <a:cs typeface="Arial" panose="020B0604020202020204" pitchFamily="34" charset="0"/>
                        </a:rPr>
                        <a:t>Blood</a:t>
                      </a:r>
                      <a:r>
                        <a:rPr lang="en-US" sz="1600" b="0" baseline="0" noProof="0" dirty="0">
                          <a:solidFill>
                            <a:schemeClr val="tx1"/>
                          </a:solidFill>
                          <a:effectLst/>
                          <a:latin typeface="Arial" panose="020B0604020202020204" pitchFamily="34" charset="0"/>
                          <a:ea typeface="+mn-ea"/>
                          <a:cs typeface="Arial" panose="020B0604020202020204" pitchFamily="34" charset="0"/>
                        </a:rPr>
                        <a:t> sample &amp; imaging</a:t>
                      </a:r>
                      <a:endParaRPr lang="en-US" sz="1600" b="0" noProof="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solidFill>
                      <a:schemeClr val="bg1"/>
                    </a:solidFill>
                  </a:tcPr>
                </a:tc>
                <a:extLst>
                  <a:ext uri="{0D108BD9-81ED-4DB2-BD59-A6C34878D82A}">
                    <a16:rowId xmlns:a16="http://schemas.microsoft.com/office/drawing/2014/main" val="10000"/>
                  </a:ext>
                </a:extLst>
              </a:tr>
              <a:tr h="0">
                <a:tc>
                  <a:txBody>
                    <a:bodyPr/>
                    <a:lstStyle/>
                    <a:p>
                      <a:pPr algn="ctr">
                        <a:spcAft>
                          <a:spcPts val="0"/>
                        </a:spcAft>
                      </a:pPr>
                      <a:r>
                        <a:rPr lang="en-US" sz="1600" noProof="0" dirty="0">
                          <a:effectLst/>
                          <a:latin typeface="Arial" panose="020B0604020202020204" pitchFamily="34" charset="0"/>
                          <a:cs typeface="Arial" panose="020B0604020202020204" pitchFamily="34" charset="0"/>
                        </a:rPr>
                        <a:t> </a:t>
                      </a:r>
                      <a:endParaRPr lang="en-US" sz="1600" noProof="0" dirty="0">
                        <a:effectLst/>
                        <a:latin typeface="Arial" panose="020B0604020202020204" pitchFamily="34" charset="0"/>
                        <a:ea typeface="Times New Roman"/>
                        <a:cs typeface="Arial" panose="020B0604020202020204" pitchFamily="34" charset="0"/>
                      </a:endParaRPr>
                    </a:p>
                  </a:txBody>
                  <a:tcPr marL="68580" marR="68580" marT="0" marB="0">
                    <a:solidFill>
                      <a:schemeClr val="bg1">
                        <a:lumMod val="50000"/>
                      </a:schemeClr>
                    </a:solidFill>
                  </a:tcPr>
                </a:tc>
                <a:tc>
                  <a:txBody>
                    <a:bodyPr/>
                    <a:lstStyle/>
                    <a:p>
                      <a:pPr>
                        <a:spcAft>
                          <a:spcPts val="0"/>
                        </a:spcAft>
                      </a:pPr>
                      <a:r>
                        <a:rPr lang="en-US" sz="1600" noProof="0" dirty="0">
                          <a:effectLst/>
                          <a:latin typeface="Arial" panose="020B0604020202020204" pitchFamily="34" charset="0"/>
                          <a:cs typeface="Arial" panose="020B0604020202020204" pitchFamily="34" charset="0"/>
                        </a:rPr>
                        <a:t>Euthanasia &amp; dissection</a:t>
                      </a:r>
                      <a:endParaRPr lang="en-US" sz="1600" noProof="0" dirty="0">
                        <a:effectLst/>
                        <a:latin typeface="Arial" panose="020B0604020202020204" pitchFamily="34" charset="0"/>
                        <a:ea typeface="Times New Roman"/>
                        <a:cs typeface="Arial" panose="020B0604020202020204" pitchFamily="34" charset="0"/>
                      </a:endParaRPr>
                    </a:p>
                  </a:txBody>
                  <a:tcPr marL="68580" marR="68580" marT="0" marB="0">
                    <a:solidFill>
                      <a:schemeClr val="bg1"/>
                    </a:solidFill>
                  </a:tcPr>
                </a:tc>
                <a:extLst>
                  <a:ext uri="{0D108BD9-81ED-4DB2-BD59-A6C34878D82A}">
                    <a16:rowId xmlns:a16="http://schemas.microsoft.com/office/drawing/2014/main" val="10001"/>
                  </a:ext>
                </a:extLst>
              </a:tr>
            </a:tbl>
          </a:graphicData>
        </a:graphic>
      </p:graphicFrame>
      <p:grpSp>
        <p:nvGrpSpPr>
          <p:cNvPr id="6" name="7 Grupo"/>
          <p:cNvGrpSpPr/>
          <p:nvPr/>
        </p:nvGrpSpPr>
        <p:grpSpPr>
          <a:xfrm>
            <a:off x="375363" y="3853182"/>
            <a:ext cx="2630225" cy="2259060"/>
            <a:chOff x="4880858" y="2348880"/>
            <a:chExt cx="3795598" cy="3133724"/>
          </a:xfrm>
        </p:grpSpPr>
        <p:pic>
          <p:nvPicPr>
            <p:cNvPr id="7" name="Picture 5" descr="CIGB300 tumor iv 4h raton 3 y 4 QA0380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880858" y="2348880"/>
              <a:ext cx="2807749" cy="1795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1" descr="DSCN4686 Crop tumo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319144" y="4255466"/>
              <a:ext cx="1357312" cy="1227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18"/>
            <p:cNvSpPr>
              <a:spLocks noChangeArrowheads="1"/>
            </p:cNvSpPr>
            <p:nvPr/>
          </p:nvSpPr>
          <p:spPr bwMode="auto">
            <a:xfrm>
              <a:off x="6593771" y="3534309"/>
              <a:ext cx="522453" cy="438366"/>
            </a:xfrm>
            <a:prstGeom prst="rect">
              <a:avLst/>
            </a:prstGeom>
            <a:noFill/>
            <a:ln w="15875">
              <a:solidFill>
                <a:srgbClr val="FFFF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latin typeface="Trebuchet MS" pitchFamily="34" charset="0"/>
              </a:endParaRPr>
            </a:p>
          </p:txBody>
        </p:sp>
        <p:sp>
          <p:nvSpPr>
            <p:cNvPr id="10" name="Line 19"/>
            <p:cNvSpPr>
              <a:spLocks noChangeShapeType="1"/>
            </p:cNvSpPr>
            <p:nvPr/>
          </p:nvSpPr>
          <p:spPr bwMode="auto">
            <a:xfrm>
              <a:off x="7116224" y="3534309"/>
              <a:ext cx="1560232" cy="730611"/>
            </a:xfrm>
            <a:prstGeom prst="line">
              <a:avLst/>
            </a:prstGeom>
            <a:noFill/>
            <a:ln w="15875">
              <a:solidFill>
                <a:srgbClr val="FFFF00"/>
              </a:solidFill>
              <a:miter lim="800000"/>
              <a:headEnd type="triangle" w="lg" len="lg"/>
              <a:tailEnd/>
            </a:ln>
            <a:extLst>
              <a:ext uri="{909E8E84-426E-40DD-AFC4-6F175D3DCCD1}">
                <a14:hiddenFill xmlns:a14="http://schemas.microsoft.com/office/drawing/2010/main">
                  <a:noFill/>
                </a14:hiddenFill>
              </a:ext>
            </a:extLst>
          </p:spPr>
          <p:txBody>
            <a:bodyPr wrap="none"/>
            <a:lstStyle/>
            <a:p>
              <a:endParaRPr lang="en-US"/>
            </a:p>
          </p:txBody>
        </p:sp>
        <p:sp>
          <p:nvSpPr>
            <p:cNvPr id="11" name="Line 20"/>
            <p:cNvSpPr>
              <a:spLocks noChangeShapeType="1"/>
            </p:cNvSpPr>
            <p:nvPr/>
          </p:nvSpPr>
          <p:spPr bwMode="auto">
            <a:xfrm>
              <a:off x="6593772" y="3972675"/>
              <a:ext cx="731434" cy="1509929"/>
            </a:xfrm>
            <a:prstGeom prst="line">
              <a:avLst/>
            </a:prstGeom>
            <a:noFill/>
            <a:ln w="15875">
              <a:solidFill>
                <a:srgbClr val="FFFF00"/>
              </a:solidFill>
              <a:miter lim="800000"/>
              <a:headEnd type="triangle" w="lg" len="lg"/>
              <a:tailEnd/>
            </a:ln>
            <a:extLst>
              <a:ext uri="{909E8E84-426E-40DD-AFC4-6F175D3DCCD1}">
                <a14:hiddenFill xmlns:a14="http://schemas.microsoft.com/office/drawing/2010/main">
                  <a:noFill/>
                </a14:hiddenFill>
              </a:ext>
            </a:extLst>
          </p:spPr>
          <p:txBody>
            <a:bodyPr wrap="none"/>
            <a:lstStyle/>
            <a:p>
              <a:endParaRPr lang="en-US"/>
            </a:p>
          </p:txBody>
        </p:sp>
      </p:grpSp>
    </p:spTree>
    <p:extLst>
      <p:ext uri="{BB962C8B-B14F-4D97-AF65-F5344CB8AC3E}">
        <p14:creationId xmlns:p14="http://schemas.microsoft.com/office/powerpoint/2010/main" val="15165481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2" name="1 CuadroTexto"/>
          <p:cNvSpPr txBox="1"/>
          <p:nvPr/>
        </p:nvSpPr>
        <p:spPr>
          <a:xfrm>
            <a:off x="0" y="239306"/>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Example of sampling strategy applied to radiolabeled molecule</a:t>
            </a:r>
          </a:p>
        </p:txBody>
      </p:sp>
      <p:graphicFrame>
        <p:nvGraphicFramePr>
          <p:cNvPr id="4" name="4 Tabla"/>
          <p:cNvGraphicFramePr>
            <a:graphicFrameLocks noGrp="1"/>
          </p:cNvGraphicFramePr>
          <p:nvPr>
            <p:extLst>
              <p:ext uri="{D42A27DB-BD31-4B8C-83A1-F6EECF244321}">
                <p14:modId xmlns:p14="http://schemas.microsoft.com/office/powerpoint/2010/main" val="3236559224"/>
              </p:ext>
            </p:extLst>
          </p:nvPr>
        </p:nvGraphicFramePr>
        <p:xfrm>
          <a:off x="4342396" y="5142101"/>
          <a:ext cx="3407011" cy="487680"/>
        </p:xfrm>
        <a:graphic>
          <a:graphicData uri="http://schemas.openxmlformats.org/drawingml/2006/table">
            <a:tbl>
              <a:tblPr firstRow="1" firstCol="1" bandRow="1" bandCol="1">
                <a:tableStyleId>{21E4AEA4-8DFA-4A89-87EB-49C32662AFE0}</a:tableStyleId>
              </a:tblPr>
              <a:tblGrid>
                <a:gridCol w="407767">
                  <a:extLst>
                    <a:ext uri="{9D8B030D-6E8A-4147-A177-3AD203B41FA5}">
                      <a16:colId xmlns:a16="http://schemas.microsoft.com/office/drawing/2014/main" val="20000"/>
                    </a:ext>
                  </a:extLst>
                </a:gridCol>
                <a:gridCol w="2999244">
                  <a:extLst>
                    <a:ext uri="{9D8B030D-6E8A-4147-A177-3AD203B41FA5}">
                      <a16:colId xmlns:a16="http://schemas.microsoft.com/office/drawing/2014/main" val="20001"/>
                    </a:ext>
                  </a:extLst>
                </a:gridCol>
              </a:tblGrid>
              <a:tr h="0">
                <a:tc>
                  <a:txBody>
                    <a:bodyPr/>
                    <a:lstStyle/>
                    <a:p>
                      <a:pPr algn="ctr">
                        <a:spcAft>
                          <a:spcPts val="0"/>
                        </a:spcAft>
                      </a:pPr>
                      <a:r>
                        <a:rPr lang="en-US" sz="1600" b="0" noProof="0" dirty="0">
                          <a:solidFill>
                            <a:schemeClr val="tx1"/>
                          </a:solidFill>
                          <a:effectLst/>
                          <a:latin typeface="Arial" panose="020B0604020202020204" pitchFamily="34" charset="0"/>
                          <a:cs typeface="Arial" panose="020B0604020202020204" pitchFamily="34" charset="0"/>
                        </a:rPr>
                        <a:t>X</a:t>
                      </a:r>
                      <a:endParaRPr lang="en-US" sz="1600" b="0" noProof="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solidFill>
                      <a:schemeClr val="bg1"/>
                    </a:solidFill>
                  </a:tcPr>
                </a:tc>
                <a:tc>
                  <a:txBody>
                    <a:bodyPr/>
                    <a:lstStyle/>
                    <a:p>
                      <a:pPr>
                        <a:spcAft>
                          <a:spcPts val="0"/>
                        </a:spcAft>
                      </a:pPr>
                      <a:r>
                        <a:rPr lang="en-US" sz="1600" b="0" noProof="0" dirty="0">
                          <a:solidFill>
                            <a:schemeClr val="tx1"/>
                          </a:solidFill>
                          <a:effectLst/>
                          <a:latin typeface="Arial" panose="020B0604020202020204" pitchFamily="34" charset="0"/>
                          <a:ea typeface="+mn-ea"/>
                          <a:cs typeface="Arial" panose="020B0604020202020204" pitchFamily="34" charset="0"/>
                        </a:rPr>
                        <a:t>Blood</a:t>
                      </a:r>
                      <a:r>
                        <a:rPr lang="en-US" sz="1600" b="0" baseline="0" noProof="0" dirty="0">
                          <a:solidFill>
                            <a:schemeClr val="tx1"/>
                          </a:solidFill>
                          <a:effectLst/>
                          <a:latin typeface="Arial" panose="020B0604020202020204" pitchFamily="34" charset="0"/>
                          <a:ea typeface="+mn-ea"/>
                          <a:cs typeface="Arial" panose="020B0604020202020204" pitchFamily="34" charset="0"/>
                        </a:rPr>
                        <a:t> sample &amp; imaging</a:t>
                      </a:r>
                      <a:endParaRPr lang="en-US" sz="1600" b="0" noProof="0" dirty="0">
                        <a:solidFill>
                          <a:schemeClr val="tx1"/>
                        </a:solidFill>
                        <a:effectLst/>
                        <a:latin typeface="Arial" panose="020B0604020202020204" pitchFamily="34" charset="0"/>
                        <a:ea typeface="Times New Roman"/>
                        <a:cs typeface="Arial" panose="020B0604020202020204" pitchFamily="34" charset="0"/>
                      </a:endParaRPr>
                    </a:p>
                  </a:txBody>
                  <a:tcPr marL="68580" marR="68580" marT="0" marB="0">
                    <a:solidFill>
                      <a:schemeClr val="bg1"/>
                    </a:solidFill>
                  </a:tcPr>
                </a:tc>
                <a:extLst>
                  <a:ext uri="{0D108BD9-81ED-4DB2-BD59-A6C34878D82A}">
                    <a16:rowId xmlns:a16="http://schemas.microsoft.com/office/drawing/2014/main" val="10000"/>
                  </a:ext>
                </a:extLst>
              </a:tr>
              <a:tr h="0">
                <a:tc>
                  <a:txBody>
                    <a:bodyPr/>
                    <a:lstStyle/>
                    <a:p>
                      <a:pPr algn="ctr">
                        <a:spcAft>
                          <a:spcPts val="0"/>
                        </a:spcAft>
                      </a:pPr>
                      <a:r>
                        <a:rPr lang="en-US" sz="1600" noProof="0" dirty="0">
                          <a:effectLst/>
                          <a:latin typeface="Arial" panose="020B0604020202020204" pitchFamily="34" charset="0"/>
                          <a:cs typeface="Arial" panose="020B0604020202020204" pitchFamily="34" charset="0"/>
                        </a:rPr>
                        <a:t> </a:t>
                      </a:r>
                      <a:endParaRPr lang="en-US" sz="1600" noProof="0" dirty="0">
                        <a:effectLst/>
                        <a:latin typeface="Arial" panose="020B0604020202020204" pitchFamily="34" charset="0"/>
                        <a:ea typeface="Times New Roman"/>
                        <a:cs typeface="Arial" panose="020B0604020202020204" pitchFamily="34" charset="0"/>
                      </a:endParaRPr>
                    </a:p>
                  </a:txBody>
                  <a:tcPr marL="68580" marR="68580" marT="0" marB="0">
                    <a:solidFill>
                      <a:schemeClr val="bg1">
                        <a:lumMod val="50000"/>
                      </a:schemeClr>
                    </a:solidFill>
                  </a:tcPr>
                </a:tc>
                <a:tc>
                  <a:txBody>
                    <a:bodyPr/>
                    <a:lstStyle/>
                    <a:p>
                      <a:pPr>
                        <a:spcAft>
                          <a:spcPts val="0"/>
                        </a:spcAft>
                      </a:pPr>
                      <a:r>
                        <a:rPr lang="en-US" sz="1600" noProof="0" dirty="0">
                          <a:effectLst/>
                          <a:latin typeface="Arial" panose="020B0604020202020204" pitchFamily="34" charset="0"/>
                          <a:cs typeface="Arial" panose="020B0604020202020204" pitchFamily="34" charset="0"/>
                        </a:rPr>
                        <a:t>Euthanasia &amp; dissection</a:t>
                      </a:r>
                      <a:endParaRPr lang="en-US" sz="1600" noProof="0" dirty="0">
                        <a:effectLst/>
                        <a:latin typeface="Arial" panose="020B0604020202020204" pitchFamily="34" charset="0"/>
                        <a:ea typeface="Times New Roman"/>
                        <a:cs typeface="Arial" panose="020B0604020202020204" pitchFamily="34" charset="0"/>
                      </a:endParaRPr>
                    </a:p>
                  </a:txBody>
                  <a:tcPr marL="68580" marR="68580" marT="0" marB="0">
                    <a:solidFill>
                      <a:schemeClr val="bg1"/>
                    </a:solidFill>
                  </a:tcPr>
                </a:tc>
                <a:extLst>
                  <a:ext uri="{0D108BD9-81ED-4DB2-BD59-A6C34878D82A}">
                    <a16:rowId xmlns:a16="http://schemas.microsoft.com/office/drawing/2014/main" val="10001"/>
                  </a:ext>
                </a:extLst>
              </a:tr>
            </a:tbl>
          </a:graphicData>
        </a:graphic>
      </p:graphicFrame>
      <p:graphicFrame>
        <p:nvGraphicFramePr>
          <p:cNvPr id="17" name="4 Tabla"/>
          <p:cNvGraphicFramePr>
            <a:graphicFrameLocks noGrp="1"/>
          </p:cNvGraphicFramePr>
          <p:nvPr>
            <p:extLst>
              <p:ext uri="{D42A27DB-BD31-4B8C-83A1-F6EECF244321}">
                <p14:modId xmlns:p14="http://schemas.microsoft.com/office/powerpoint/2010/main" val="1461304915"/>
              </p:ext>
            </p:extLst>
          </p:nvPr>
        </p:nvGraphicFramePr>
        <p:xfrm>
          <a:off x="1882667" y="1488564"/>
          <a:ext cx="8264522" cy="3607054"/>
        </p:xfrm>
        <a:graphic>
          <a:graphicData uri="http://schemas.openxmlformats.org/drawingml/2006/table">
            <a:tbl>
              <a:tblPr firstRow="1" firstCol="1" bandRow="1" bandCol="1">
                <a:tableStyleId>{93296810-A885-4BE3-A3E7-6D5BEEA58F35}</a:tableStyleId>
              </a:tblPr>
              <a:tblGrid>
                <a:gridCol w="725453">
                  <a:extLst>
                    <a:ext uri="{9D8B030D-6E8A-4147-A177-3AD203B41FA5}">
                      <a16:colId xmlns:a16="http://schemas.microsoft.com/office/drawing/2014/main" val="20000"/>
                    </a:ext>
                  </a:extLst>
                </a:gridCol>
                <a:gridCol w="725469">
                  <a:extLst>
                    <a:ext uri="{9D8B030D-6E8A-4147-A177-3AD203B41FA5}">
                      <a16:colId xmlns:a16="http://schemas.microsoft.com/office/drawing/2014/main" val="20001"/>
                    </a:ext>
                  </a:extLst>
                </a:gridCol>
                <a:gridCol w="851700">
                  <a:extLst>
                    <a:ext uri="{9D8B030D-6E8A-4147-A177-3AD203B41FA5}">
                      <a16:colId xmlns:a16="http://schemas.microsoft.com/office/drawing/2014/main" val="20002"/>
                    </a:ext>
                  </a:extLst>
                </a:gridCol>
                <a:gridCol w="851700">
                  <a:extLst>
                    <a:ext uri="{9D8B030D-6E8A-4147-A177-3AD203B41FA5}">
                      <a16:colId xmlns:a16="http://schemas.microsoft.com/office/drawing/2014/main" val="20003"/>
                    </a:ext>
                  </a:extLst>
                </a:gridCol>
                <a:gridCol w="851700">
                  <a:extLst>
                    <a:ext uri="{9D8B030D-6E8A-4147-A177-3AD203B41FA5}">
                      <a16:colId xmlns:a16="http://schemas.microsoft.com/office/drawing/2014/main" val="20004"/>
                    </a:ext>
                  </a:extLst>
                </a:gridCol>
                <a:gridCol w="851700">
                  <a:extLst>
                    <a:ext uri="{9D8B030D-6E8A-4147-A177-3AD203B41FA5}">
                      <a16:colId xmlns:a16="http://schemas.microsoft.com/office/drawing/2014/main" val="20005"/>
                    </a:ext>
                  </a:extLst>
                </a:gridCol>
                <a:gridCol w="851700">
                  <a:extLst>
                    <a:ext uri="{9D8B030D-6E8A-4147-A177-3AD203B41FA5}">
                      <a16:colId xmlns:a16="http://schemas.microsoft.com/office/drawing/2014/main" val="20006"/>
                    </a:ext>
                  </a:extLst>
                </a:gridCol>
                <a:gridCol w="851700">
                  <a:extLst>
                    <a:ext uri="{9D8B030D-6E8A-4147-A177-3AD203B41FA5}">
                      <a16:colId xmlns:a16="http://schemas.microsoft.com/office/drawing/2014/main" val="20007"/>
                    </a:ext>
                  </a:extLst>
                </a:gridCol>
                <a:gridCol w="851700">
                  <a:extLst>
                    <a:ext uri="{9D8B030D-6E8A-4147-A177-3AD203B41FA5}">
                      <a16:colId xmlns:a16="http://schemas.microsoft.com/office/drawing/2014/main" val="20008"/>
                    </a:ext>
                  </a:extLst>
                </a:gridCol>
                <a:gridCol w="851700">
                  <a:extLst>
                    <a:ext uri="{9D8B030D-6E8A-4147-A177-3AD203B41FA5}">
                      <a16:colId xmlns:a16="http://schemas.microsoft.com/office/drawing/2014/main" val="20009"/>
                    </a:ext>
                  </a:extLst>
                </a:gridCol>
              </a:tblGrid>
              <a:tr h="327273">
                <a:tc rowSpan="2">
                  <a:txBody>
                    <a:bodyPr/>
                    <a:lstStyle/>
                    <a:p>
                      <a:pPr algn="ctr">
                        <a:lnSpc>
                          <a:spcPct val="150000"/>
                        </a:lnSpc>
                        <a:spcBef>
                          <a:spcPts val="600"/>
                        </a:spcBef>
                        <a:spcAft>
                          <a:spcPts val="0"/>
                        </a:spcAft>
                      </a:pPr>
                      <a:r>
                        <a:rPr lang="es-ES" sz="1600" dirty="0" err="1">
                          <a:effectLst/>
                          <a:latin typeface="+mj-lt"/>
                        </a:rPr>
                        <a:t>Group</a:t>
                      </a:r>
                      <a:endParaRPr lang="en-US" sz="1600" dirty="0">
                        <a:effectLst/>
                        <a:latin typeface="+mj-lt"/>
                        <a:ea typeface="Times New Roman"/>
                      </a:endParaRPr>
                    </a:p>
                  </a:txBody>
                  <a:tcPr marL="44449" marR="44449" marT="0" marB="0" anchor="ctr">
                    <a:solidFill>
                      <a:schemeClr val="accent1">
                        <a:lumMod val="75000"/>
                      </a:schemeClr>
                    </a:solidFill>
                  </a:tcPr>
                </a:tc>
                <a:tc rowSpan="2">
                  <a:txBody>
                    <a:bodyPr/>
                    <a:lstStyle/>
                    <a:p>
                      <a:pPr algn="ctr">
                        <a:lnSpc>
                          <a:spcPct val="150000"/>
                        </a:lnSpc>
                        <a:spcBef>
                          <a:spcPts val="600"/>
                        </a:spcBef>
                        <a:spcAft>
                          <a:spcPts val="0"/>
                        </a:spcAft>
                      </a:pPr>
                      <a:r>
                        <a:rPr lang="es-ES" sz="1600" dirty="0">
                          <a:effectLst/>
                          <a:latin typeface="+mj-lt"/>
                        </a:rPr>
                        <a:t>Animal</a:t>
                      </a:r>
                      <a:endParaRPr lang="en-US" sz="1600" dirty="0">
                        <a:effectLst/>
                        <a:latin typeface="+mj-lt"/>
                        <a:ea typeface="Times New Roman"/>
                      </a:endParaRPr>
                    </a:p>
                  </a:txBody>
                  <a:tcPr marL="44449" marR="44449" marT="0" marB="0" anchor="ctr">
                    <a:solidFill>
                      <a:schemeClr val="accent1">
                        <a:lumMod val="75000"/>
                      </a:schemeClr>
                    </a:solidFill>
                  </a:tcPr>
                </a:tc>
                <a:tc gridSpan="8">
                  <a:txBody>
                    <a:bodyPr/>
                    <a:lstStyle/>
                    <a:p>
                      <a:pPr algn="ctr">
                        <a:lnSpc>
                          <a:spcPct val="150000"/>
                        </a:lnSpc>
                        <a:spcBef>
                          <a:spcPts val="600"/>
                        </a:spcBef>
                        <a:spcAft>
                          <a:spcPts val="0"/>
                        </a:spcAft>
                      </a:pPr>
                      <a:r>
                        <a:rPr lang="es-ES" sz="1600" dirty="0" err="1">
                          <a:effectLst/>
                          <a:latin typeface="+mj-lt"/>
                        </a:rPr>
                        <a:t>Sampling</a:t>
                      </a:r>
                      <a:r>
                        <a:rPr lang="es-ES" sz="1600" dirty="0">
                          <a:effectLst/>
                          <a:latin typeface="+mj-lt"/>
                        </a:rPr>
                        <a:t> time</a:t>
                      </a:r>
                      <a:endParaRPr lang="en-US" sz="1600" dirty="0">
                        <a:effectLst/>
                        <a:latin typeface="+mj-lt"/>
                        <a:ea typeface="Times New Roman"/>
                      </a:endParaRPr>
                    </a:p>
                  </a:txBody>
                  <a:tcPr marL="44449" marR="44449" marT="0" marB="0" anchor="ctr">
                    <a:solidFill>
                      <a:schemeClr val="accent1">
                        <a:lumMod val="75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27273">
                <a:tc vMerge="1">
                  <a:txBody>
                    <a:bodyPr/>
                    <a:lstStyle/>
                    <a:p>
                      <a:endParaRPr lang="en-US"/>
                    </a:p>
                  </a:txBody>
                  <a:tcPr/>
                </a:tc>
                <a:tc vMerge="1">
                  <a:txBody>
                    <a:bodyPr/>
                    <a:lstStyle/>
                    <a:p>
                      <a:endParaRPr lang="en-US"/>
                    </a:p>
                  </a:txBody>
                  <a:tcPr/>
                </a:tc>
                <a:tc>
                  <a:txBody>
                    <a:bodyPr/>
                    <a:lstStyle/>
                    <a:p>
                      <a:pPr algn="ctr">
                        <a:lnSpc>
                          <a:spcPct val="150000"/>
                        </a:lnSpc>
                        <a:spcBef>
                          <a:spcPts val="600"/>
                        </a:spcBef>
                        <a:spcAft>
                          <a:spcPts val="0"/>
                        </a:spcAft>
                      </a:pPr>
                      <a:r>
                        <a:rPr lang="es-ES" sz="1600" dirty="0">
                          <a:effectLst/>
                          <a:latin typeface="+mj-lt"/>
                        </a:rPr>
                        <a:t>0*</a:t>
                      </a:r>
                      <a:endParaRPr lang="en-US" sz="1600" dirty="0">
                        <a:effectLst/>
                        <a:latin typeface="+mj-lt"/>
                        <a:ea typeface="Times New Roman"/>
                      </a:endParaRPr>
                    </a:p>
                  </a:txBody>
                  <a:tcPr marL="44449" marR="44449" marT="0" marB="0" anchor="ctr"/>
                </a:tc>
                <a:tc>
                  <a:txBody>
                    <a:bodyPr/>
                    <a:lstStyle/>
                    <a:p>
                      <a:pPr algn="ctr">
                        <a:lnSpc>
                          <a:spcPct val="150000"/>
                        </a:lnSpc>
                        <a:spcBef>
                          <a:spcPts val="600"/>
                        </a:spcBef>
                        <a:spcAft>
                          <a:spcPts val="0"/>
                        </a:spcAft>
                      </a:pPr>
                      <a:r>
                        <a:rPr lang="es-ES" sz="1600" dirty="0">
                          <a:effectLst/>
                          <a:latin typeface="+mj-lt"/>
                        </a:rPr>
                        <a:t>30 min</a:t>
                      </a:r>
                      <a:endParaRPr lang="en-US" sz="1600" dirty="0">
                        <a:effectLst/>
                        <a:latin typeface="+mj-lt"/>
                        <a:ea typeface="Times New Roman"/>
                      </a:endParaRPr>
                    </a:p>
                  </a:txBody>
                  <a:tcPr marL="44449" marR="44449" marT="0" marB="0" anchor="ctr"/>
                </a:tc>
                <a:tc>
                  <a:txBody>
                    <a:bodyPr/>
                    <a:lstStyle/>
                    <a:p>
                      <a:pPr algn="ctr">
                        <a:lnSpc>
                          <a:spcPct val="150000"/>
                        </a:lnSpc>
                        <a:spcBef>
                          <a:spcPts val="600"/>
                        </a:spcBef>
                        <a:spcAft>
                          <a:spcPts val="0"/>
                        </a:spcAft>
                      </a:pPr>
                      <a:r>
                        <a:rPr lang="es-ES" sz="1600" dirty="0">
                          <a:effectLst/>
                          <a:latin typeface="+mj-lt"/>
                        </a:rPr>
                        <a:t>1h</a:t>
                      </a:r>
                      <a:endParaRPr lang="en-US" sz="1600" dirty="0">
                        <a:effectLst/>
                        <a:latin typeface="+mj-lt"/>
                        <a:ea typeface="Times New Roman"/>
                      </a:endParaRPr>
                    </a:p>
                  </a:txBody>
                  <a:tcPr marL="44449" marR="44449" marT="0" marB="0" anchor="ctr"/>
                </a:tc>
                <a:tc>
                  <a:txBody>
                    <a:bodyPr/>
                    <a:lstStyle/>
                    <a:p>
                      <a:pPr algn="ctr">
                        <a:lnSpc>
                          <a:spcPct val="150000"/>
                        </a:lnSpc>
                        <a:spcBef>
                          <a:spcPts val="600"/>
                        </a:spcBef>
                        <a:spcAft>
                          <a:spcPts val="0"/>
                        </a:spcAft>
                      </a:pPr>
                      <a:r>
                        <a:rPr lang="es-ES" sz="1600">
                          <a:effectLst/>
                          <a:latin typeface="+mj-lt"/>
                        </a:rPr>
                        <a:t>4h</a:t>
                      </a:r>
                      <a:endParaRPr lang="en-US" sz="1600">
                        <a:effectLst/>
                        <a:latin typeface="+mj-lt"/>
                        <a:ea typeface="Times New Roman"/>
                      </a:endParaRPr>
                    </a:p>
                  </a:txBody>
                  <a:tcPr marL="44449" marR="44449" marT="0" marB="0" anchor="ctr"/>
                </a:tc>
                <a:tc>
                  <a:txBody>
                    <a:bodyPr/>
                    <a:lstStyle/>
                    <a:p>
                      <a:pPr algn="ctr">
                        <a:lnSpc>
                          <a:spcPct val="150000"/>
                        </a:lnSpc>
                        <a:spcBef>
                          <a:spcPts val="600"/>
                        </a:spcBef>
                        <a:spcAft>
                          <a:spcPts val="0"/>
                        </a:spcAft>
                      </a:pPr>
                      <a:r>
                        <a:rPr lang="es-ES" sz="1600">
                          <a:effectLst/>
                          <a:latin typeface="+mj-lt"/>
                        </a:rPr>
                        <a:t>8 h</a:t>
                      </a:r>
                      <a:endParaRPr lang="en-US" sz="1600">
                        <a:effectLst/>
                        <a:latin typeface="+mj-lt"/>
                        <a:ea typeface="Times New Roman"/>
                      </a:endParaRPr>
                    </a:p>
                  </a:txBody>
                  <a:tcPr marL="44449" marR="44449" marT="0" marB="0" anchor="ctr"/>
                </a:tc>
                <a:tc>
                  <a:txBody>
                    <a:bodyPr/>
                    <a:lstStyle/>
                    <a:p>
                      <a:pPr algn="ctr">
                        <a:lnSpc>
                          <a:spcPct val="150000"/>
                        </a:lnSpc>
                        <a:spcBef>
                          <a:spcPts val="600"/>
                        </a:spcBef>
                        <a:spcAft>
                          <a:spcPts val="0"/>
                        </a:spcAft>
                      </a:pPr>
                      <a:r>
                        <a:rPr lang="es-ES" sz="1600">
                          <a:effectLst/>
                          <a:latin typeface="+mj-lt"/>
                        </a:rPr>
                        <a:t>12 h</a:t>
                      </a:r>
                      <a:endParaRPr lang="en-US" sz="1600">
                        <a:effectLst/>
                        <a:latin typeface="+mj-lt"/>
                        <a:ea typeface="Times New Roman"/>
                      </a:endParaRPr>
                    </a:p>
                  </a:txBody>
                  <a:tcPr marL="44449" marR="44449" marT="0" marB="0" anchor="ctr"/>
                </a:tc>
                <a:tc>
                  <a:txBody>
                    <a:bodyPr/>
                    <a:lstStyle/>
                    <a:p>
                      <a:pPr algn="ctr">
                        <a:lnSpc>
                          <a:spcPct val="150000"/>
                        </a:lnSpc>
                        <a:spcBef>
                          <a:spcPts val="600"/>
                        </a:spcBef>
                        <a:spcAft>
                          <a:spcPts val="0"/>
                        </a:spcAft>
                      </a:pPr>
                      <a:r>
                        <a:rPr lang="es-ES" sz="1600">
                          <a:effectLst/>
                          <a:latin typeface="+mj-lt"/>
                        </a:rPr>
                        <a:t>24 h</a:t>
                      </a:r>
                      <a:endParaRPr lang="en-US" sz="1600">
                        <a:effectLst/>
                        <a:latin typeface="+mj-lt"/>
                        <a:ea typeface="Times New Roman"/>
                      </a:endParaRPr>
                    </a:p>
                  </a:txBody>
                  <a:tcPr marL="44449" marR="44449" marT="0" marB="0" anchor="ctr"/>
                </a:tc>
                <a:tc>
                  <a:txBody>
                    <a:bodyPr/>
                    <a:lstStyle/>
                    <a:p>
                      <a:pPr algn="ctr">
                        <a:lnSpc>
                          <a:spcPct val="150000"/>
                        </a:lnSpc>
                        <a:spcBef>
                          <a:spcPts val="600"/>
                        </a:spcBef>
                        <a:spcAft>
                          <a:spcPts val="0"/>
                        </a:spcAft>
                      </a:pPr>
                      <a:r>
                        <a:rPr lang="es-ES" sz="1600">
                          <a:effectLst/>
                          <a:latin typeface="+mj-lt"/>
                        </a:rPr>
                        <a:t>48 h</a:t>
                      </a:r>
                      <a:endParaRPr lang="en-US" sz="1600">
                        <a:effectLst/>
                        <a:latin typeface="+mj-lt"/>
                        <a:ea typeface="Times New Roman"/>
                      </a:endParaRPr>
                    </a:p>
                  </a:txBody>
                  <a:tcPr marL="44449" marR="44449" marT="0" marB="0" anchor="ctr"/>
                </a:tc>
                <a:extLst>
                  <a:ext uri="{0D108BD9-81ED-4DB2-BD59-A6C34878D82A}">
                    <a16:rowId xmlns:a16="http://schemas.microsoft.com/office/drawing/2014/main" val="10001"/>
                  </a:ext>
                </a:extLst>
              </a:tr>
              <a:tr h="327273">
                <a:tc rowSpan="3">
                  <a:txBody>
                    <a:bodyPr/>
                    <a:lstStyle/>
                    <a:p>
                      <a:pPr algn="ctr">
                        <a:lnSpc>
                          <a:spcPct val="150000"/>
                        </a:lnSpc>
                        <a:spcBef>
                          <a:spcPts val="600"/>
                        </a:spcBef>
                        <a:spcAft>
                          <a:spcPts val="0"/>
                        </a:spcAft>
                      </a:pPr>
                      <a:r>
                        <a:rPr lang="es-ES" sz="1600" dirty="0">
                          <a:effectLst/>
                          <a:latin typeface="+mj-lt"/>
                        </a:rPr>
                        <a:t>1</a:t>
                      </a:r>
                      <a:endParaRPr lang="en-US" sz="1600" dirty="0">
                        <a:effectLst/>
                        <a:latin typeface="+mj-lt"/>
                        <a:ea typeface="Times New Roman"/>
                      </a:endParaRPr>
                    </a:p>
                  </a:txBody>
                  <a:tcPr marL="44449" marR="44449" marT="0" marB="0" anchor="ctr">
                    <a:solidFill>
                      <a:schemeClr val="accent1">
                        <a:lumMod val="75000"/>
                      </a:schemeClr>
                    </a:solidFill>
                  </a:tcPr>
                </a:tc>
                <a:tc>
                  <a:txBody>
                    <a:bodyPr/>
                    <a:lstStyle/>
                    <a:p>
                      <a:pPr algn="ctr">
                        <a:lnSpc>
                          <a:spcPct val="150000"/>
                        </a:lnSpc>
                        <a:spcBef>
                          <a:spcPts val="600"/>
                        </a:spcBef>
                        <a:spcAft>
                          <a:spcPts val="0"/>
                        </a:spcAft>
                      </a:pPr>
                      <a:r>
                        <a:rPr lang="es-ES" sz="1600">
                          <a:effectLst/>
                          <a:latin typeface="+mj-lt"/>
                        </a:rPr>
                        <a:t>1</a:t>
                      </a:r>
                      <a:endParaRPr lang="en-US" sz="1600">
                        <a:effectLst/>
                        <a:latin typeface="+mj-lt"/>
                        <a:ea typeface="Times New Roman"/>
                      </a:endParaRPr>
                    </a:p>
                  </a:txBody>
                  <a:tcPr marL="44449" marR="44449" marT="0" marB="0" anchor="ctr"/>
                </a:tc>
                <a:tc>
                  <a:txBody>
                    <a:bodyPr/>
                    <a:lstStyle/>
                    <a:p>
                      <a:pPr algn="ctr">
                        <a:lnSpc>
                          <a:spcPct val="150000"/>
                        </a:lnSpc>
                        <a:spcBef>
                          <a:spcPts val="600"/>
                        </a:spcBef>
                        <a:spcAft>
                          <a:spcPts val="0"/>
                        </a:spcAft>
                      </a:pPr>
                      <a:r>
                        <a:rPr lang="es-ES" sz="1600" dirty="0">
                          <a:effectLst/>
                          <a:latin typeface="+mj-lt"/>
                        </a:rPr>
                        <a:t>X</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X</a:t>
                      </a:r>
                      <a:endParaRPr lang="en-US" sz="1600" dirty="0">
                        <a:effectLst/>
                        <a:latin typeface="+mj-lt"/>
                        <a:ea typeface="Times New Roman"/>
                      </a:endParaRPr>
                    </a:p>
                  </a:txBody>
                  <a:tcPr marL="44449" marR="44449" marT="0" marB="0" anchor="ctr">
                    <a:solidFill>
                      <a:schemeClr val="bg1">
                        <a:lumMod val="6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a:effectLst/>
                          <a:latin typeface="+mj-lt"/>
                        </a:rPr>
                        <a:t> </a:t>
                      </a:r>
                      <a:endParaRPr lang="en-US" sz="160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a:effectLst/>
                          <a:latin typeface="+mj-lt"/>
                        </a:rPr>
                        <a:t> </a:t>
                      </a:r>
                      <a:endParaRPr lang="en-US" sz="160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a:effectLst/>
                          <a:latin typeface="+mj-lt"/>
                        </a:rPr>
                        <a:t> </a:t>
                      </a:r>
                      <a:endParaRPr lang="en-US" sz="1600">
                        <a:effectLst/>
                        <a:latin typeface="+mj-lt"/>
                        <a:ea typeface="Times New Roman"/>
                      </a:endParaRPr>
                    </a:p>
                  </a:txBody>
                  <a:tcPr marL="44449" marR="44449" marT="0" marB="0" anchor="ctr">
                    <a:solidFill>
                      <a:schemeClr val="bg1">
                        <a:lumMod val="85000"/>
                      </a:schemeClr>
                    </a:solidFill>
                  </a:tcPr>
                </a:tc>
                <a:extLst>
                  <a:ext uri="{0D108BD9-81ED-4DB2-BD59-A6C34878D82A}">
                    <a16:rowId xmlns:a16="http://schemas.microsoft.com/office/drawing/2014/main" val="10002"/>
                  </a:ext>
                </a:extLst>
              </a:tr>
              <a:tr h="327273">
                <a:tc vMerge="1">
                  <a:txBody>
                    <a:bodyPr/>
                    <a:lstStyle/>
                    <a:p>
                      <a:endParaRPr lang="en-US"/>
                    </a:p>
                  </a:txBody>
                  <a:tcPr/>
                </a:tc>
                <a:tc>
                  <a:txBody>
                    <a:bodyPr/>
                    <a:lstStyle/>
                    <a:p>
                      <a:pPr algn="ctr">
                        <a:lnSpc>
                          <a:spcPct val="150000"/>
                        </a:lnSpc>
                        <a:spcBef>
                          <a:spcPts val="600"/>
                        </a:spcBef>
                        <a:spcAft>
                          <a:spcPts val="0"/>
                        </a:spcAft>
                      </a:pPr>
                      <a:r>
                        <a:rPr lang="es-ES" sz="1600">
                          <a:effectLst/>
                          <a:latin typeface="+mj-lt"/>
                        </a:rPr>
                        <a:t>2</a:t>
                      </a:r>
                      <a:endParaRPr lang="en-US" sz="1600">
                        <a:effectLst/>
                        <a:latin typeface="+mj-lt"/>
                        <a:ea typeface="Times New Roman"/>
                      </a:endParaRPr>
                    </a:p>
                  </a:txBody>
                  <a:tcPr marL="44449" marR="44449" marT="0" marB="0" anchor="ctr"/>
                </a:tc>
                <a:tc>
                  <a:txBody>
                    <a:bodyPr/>
                    <a:lstStyle/>
                    <a:p>
                      <a:pPr algn="ctr">
                        <a:lnSpc>
                          <a:spcPct val="150000"/>
                        </a:lnSpc>
                        <a:spcBef>
                          <a:spcPts val="600"/>
                        </a:spcBef>
                        <a:spcAft>
                          <a:spcPts val="0"/>
                        </a:spcAft>
                      </a:pPr>
                      <a:r>
                        <a:rPr lang="es-ES" sz="1600" dirty="0">
                          <a:effectLst/>
                          <a:latin typeface="+mj-lt"/>
                        </a:rPr>
                        <a:t>X</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X</a:t>
                      </a:r>
                      <a:endParaRPr lang="en-US" sz="1600" dirty="0">
                        <a:effectLst/>
                        <a:latin typeface="+mj-lt"/>
                        <a:ea typeface="Times New Roman"/>
                      </a:endParaRPr>
                    </a:p>
                  </a:txBody>
                  <a:tcPr marL="44449" marR="44449" marT="0" marB="0" anchor="ctr">
                    <a:solidFill>
                      <a:schemeClr val="bg1">
                        <a:lumMod val="6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a:effectLst/>
                          <a:latin typeface="+mj-lt"/>
                        </a:rPr>
                        <a:t> </a:t>
                      </a:r>
                      <a:endParaRPr lang="en-US" sz="1600">
                        <a:effectLst/>
                        <a:latin typeface="+mj-lt"/>
                        <a:ea typeface="Times New Roman"/>
                      </a:endParaRPr>
                    </a:p>
                  </a:txBody>
                  <a:tcPr marL="44449" marR="44449" marT="0" marB="0" anchor="ctr">
                    <a:solidFill>
                      <a:schemeClr val="bg1">
                        <a:lumMod val="85000"/>
                      </a:schemeClr>
                    </a:solidFill>
                  </a:tcPr>
                </a:tc>
                <a:extLst>
                  <a:ext uri="{0D108BD9-81ED-4DB2-BD59-A6C34878D82A}">
                    <a16:rowId xmlns:a16="http://schemas.microsoft.com/office/drawing/2014/main" val="10003"/>
                  </a:ext>
                </a:extLst>
              </a:tr>
              <a:tr h="327273">
                <a:tc vMerge="1">
                  <a:txBody>
                    <a:bodyPr/>
                    <a:lstStyle/>
                    <a:p>
                      <a:endParaRPr lang="en-US"/>
                    </a:p>
                  </a:txBody>
                  <a:tcPr/>
                </a:tc>
                <a:tc>
                  <a:txBody>
                    <a:bodyPr/>
                    <a:lstStyle/>
                    <a:p>
                      <a:pPr algn="ctr">
                        <a:lnSpc>
                          <a:spcPct val="150000"/>
                        </a:lnSpc>
                        <a:spcBef>
                          <a:spcPts val="600"/>
                        </a:spcBef>
                        <a:spcAft>
                          <a:spcPts val="0"/>
                        </a:spcAft>
                      </a:pPr>
                      <a:r>
                        <a:rPr lang="es-ES" sz="1600">
                          <a:effectLst/>
                          <a:latin typeface="+mj-lt"/>
                        </a:rPr>
                        <a:t>3</a:t>
                      </a:r>
                      <a:endParaRPr lang="en-US" sz="1600">
                        <a:effectLst/>
                        <a:latin typeface="+mj-lt"/>
                        <a:ea typeface="Times New Roman"/>
                      </a:endParaRPr>
                    </a:p>
                  </a:txBody>
                  <a:tcPr marL="44449" marR="44449" marT="0" marB="0" anchor="ctr"/>
                </a:tc>
                <a:tc>
                  <a:txBody>
                    <a:bodyPr/>
                    <a:lstStyle/>
                    <a:p>
                      <a:pPr algn="ctr">
                        <a:lnSpc>
                          <a:spcPct val="150000"/>
                        </a:lnSpc>
                        <a:spcBef>
                          <a:spcPts val="600"/>
                        </a:spcBef>
                        <a:spcAft>
                          <a:spcPts val="0"/>
                        </a:spcAft>
                      </a:pPr>
                      <a:r>
                        <a:rPr lang="es-ES" sz="1600">
                          <a:effectLst/>
                          <a:latin typeface="+mj-lt"/>
                        </a:rPr>
                        <a:t>X</a:t>
                      </a:r>
                      <a:endParaRPr lang="en-US" sz="160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X</a:t>
                      </a:r>
                      <a:endParaRPr lang="en-US" sz="1600" dirty="0">
                        <a:effectLst/>
                        <a:latin typeface="+mj-lt"/>
                        <a:ea typeface="Times New Roman"/>
                      </a:endParaRPr>
                    </a:p>
                  </a:txBody>
                  <a:tcPr marL="44449" marR="44449" marT="0" marB="0" anchor="ctr">
                    <a:solidFill>
                      <a:schemeClr val="bg1">
                        <a:lumMod val="6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a:effectLst/>
                          <a:latin typeface="+mj-lt"/>
                        </a:rPr>
                        <a:t> </a:t>
                      </a:r>
                      <a:endParaRPr lang="en-US" sz="1600">
                        <a:effectLst/>
                        <a:latin typeface="+mj-lt"/>
                        <a:ea typeface="Times New Roman"/>
                      </a:endParaRPr>
                    </a:p>
                  </a:txBody>
                  <a:tcPr marL="44449" marR="44449" marT="0" marB="0" anchor="ctr">
                    <a:solidFill>
                      <a:schemeClr val="bg1">
                        <a:lumMod val="85000"/>
                      </a:schemeClr>
                    </a:solidFill>
                  </a:tcPr>
                </a:tc>
                <a:extLst>
                  <a:ext uri="{0D108BD9-81ED-4DB2-BD59-A6C34878D82A}">
                    <a16:rowId xmlns:a16="http://schemas.microsoft.com/office/drawing/2014/main" val="10004"/>
                  </a:ext>
                </a:extLst>
              </a:tr>
              <a:tr h="327273">
                <a:tc rowSpan="3">
                  <a:txBody>
                    <a:bodyPr/>
                    <a:lstStyle/>
                    <a:p>
                      <a:pPr algn="ctr">
                        <a:lnSpc>
                          <a:spcPct val="150000"/>
                        </a:lnSpc>
                        <a:spcBef>
                          <a:spcPts val="600"/>
                        </a:spcBef>
                        <a:spcAft>
                          <a:spcPts val="0"/>
                        </a:spcAft>
                      </a:pPr>
                      <a:r>
                        <a:rPr lang="es-ES" sz="1600" dirty="0">
                          <a:effectLst/>
                          <a:latin typeface="+mj-lt"/>
                        </a:rPr>
                        <a:t>2</a:t>
                      </a:r>
                      <a:endParaRPr lang="en-US" sz="1600" dirty="0">
                        <a:effectLst/>
                        <a:latin typeface="+mj-lt"/>
                        <a:ea typeface="Times New Roman"/>
                      </a:endParaRPr>
                    </a:p>
                  </a:txBody>
                  <a:tcPr marL="44449" marR="44449" marT="0" marB="0" anchor="ctr">
                    <a:solidFill>
                      <a:schemeClr val="accent1">
                        <a:lumMod val="75000"/>
                      </a:schemeClr>
                    </a:solidFill>
                  </a:tcPr>
                </a:tc>
                <a:tc>
                  <a:txBody>
                    <a:bodyPr/>
                    <a:lstStyle/>
                    <a:p>
                      <a:pPr algn="ctr">
                        <a:lnSpc>
                          <a:spcPct val="150000"/>
                        </a:lnSpc>
                        <a:spcBef>
                          <a:spcPts val="600"/>
                        </a:spcBef>
                        <a:spcAft>
                          <a:spcPts val="0"/>
                        </a:spcAft>
                      </a:pPr>
                      <a:r>
                        <a:rPr lang="es-ES" sz="1600" dirty="0">
                          <a:effectLst/>
                          <a:latin typeface="+mj-lt"/>
                        </a:rPr>
                        <a:t>4</a:t>
                      </a:r>
                      <a:endParaRPr lang="en-US" sz="1600" dirty="0">
                        <a:effectLst/>
                        <a:latin typeface="+mj-lt"/>
                        <a:ea typeface="Times New Roman"/>
                      </a:endParaRPr>
                    </a:p>
                  </a:txBody>
                  <a:tcPr marL="44449" marR="44449" marT="0" marB="0" anchor="ct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a:effectLst/>
                          <a:latin typeface="+mj-lt"/>
                        </a:rPr>
                        <a:t>X</a:t>
                      </a:r>
                      <a:endParaRPr lang="en-US" sz="160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a:effectLst/>
                          <a:latin typeface="+mj-lt"/>
                        </a:rPr>
                        <a:t> </a:t>
                      </a:r>
                      <a:endParaRPr lang="en-US" sz="160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X</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X</a:t>
                      </a:r>
                      <a:endParaRPr lang="en-US" sz="1600" dirty="0">
                        <a:effectLst/>
                        <a:latin typeface="+mj-lt"/>
                        <a:ea typeface="Times New Roman"/>
                      </a:endParaRPr>
                    </a:p>
                  </a:txBody>
                  <a:tcPr marL="44449" marR="44449" marT="0" marB="0" anchor="ctr">
                    <a:solidFill>
                      <a:schemeClr val="bg1">
                        <a:lumMod val="65000"/>
                      </a:schemeClr>
                    </a:solidFill>
                  </a:tcPr>
                </a:tc>
                <a:tc>
                  <a:txBody>
                    <a:bodyPr/>
                    <a:lstStyle/>
                    <a:p>
                      <a:pPr algn="ctr">
                        <a:lnSpc>
                          <a:spcPct val="150000"/>
                        </a:lnSpc>
                        <a:spcBef>
                          <a:spcPts val="600"/>
                        </a:spcBef>
                        <a:spcAft>
                          <a:spcPts val="0"/>
                        </a:spcAft>
                      </a:pPr>
                      <a:r>
                        <a:rPr lang="es-ES" sz="1600">
                          <a:effectLst/>
                          <a:latin typeface="+mj-lt"/>
                        </a:rPr>
                        <a:t> </a:t>
                      </a:r>
                      <a:endParaRPr lang="en-US" sz="1600">
                        <a:effectLst/>
                        <a:latin typeface="+mj-lt"/>
                        <a:ea typeface="Times New Roman"/>
                      </a:endParaRPr>
                    </a:p>
                  </a:txBody>
                  <a:tcPr marL="44449" marR="44449" marT="0" marB="0" anchor="ctr">
                    <a:solidFill>
                      <a:schemeClr val="bg1">
                        <a:lumMod val="85000"/>
                      </a:schemeClr>
                    </a:solidFill>
                  </a:tcPr>
                </a:tc>
                <a:extLst>
                  <a:ext uri="{0D108BD9-81ED-4DB2-BD59-A6C34878D82A}">
                    <a16:rowId xmlns:a16="http://schemas.microsoft.com/office/drawing/2014/main" val="10005"/>
                  </a:ext>
                </a:extLst>
              </a:tr>
              <a:tr h="327273">
                <a:tc vMerge="1">
                  <a:txBody>
                    <a:bodyPr/>
                    <a:lstStyle/>
                    <a:p>
                      <a:endParaRPr lang="en-US"/>
                    </a:p>
                  </a:txBody>
                  <a:tcPr/>
                </a:tc>
                <a:tc>
                  <a:txBody>
                    <a:bodyPr/>
                    <a:lstStyle/>
                    <a:p>
                      <a:pPr algn="ctr">
                        <a:lnSpc>
                          <a:spcPct val="150000"/>
                        </a:lnSpc>
                        <a:spcBef>
                          <a:spcPts val="600"/>
                        </a:spcBef>
                        <a:spcAft>
                          <a:spcPts val="0"/>
                        </a:spcAft>
                      </a:pPr>
                      <a:r>
                        <a:rPr lang="es-ES" sz="1600">
                          <a:effectLst/>
                          <a:latin typeface="+mj-lt"/>
                        </a:rPr>
                        <a:t>5</a:t>
                      </a:r>
                      <a:endParaRPr lang="en-US" sz="1600">
                        <a:effectLst/>
                        <a:latin typeface="+mj-lt"/>
                        <a:ea typeface="Times New Roman"/>
                      </a:endParaRPr>
                    </a:p>
                  </a:txBody>
                  <a:tcPr marL="44449" marR="44449" marT="0" marB="0" anchor="ct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a:effectLst/>
                          <a:latin typeface="+mj-lt"/>
                        </a:rPr>
                        <a:t>X</a:t>
                      </a:r>
                      <a:endParaRPr lang="en-US" sz="160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a:effectLst/>
                          <a:latin typeface="+mj-lt"/>
                        </a:rPr>
                        <a:t> </a:t>
                      </a:r>
                      <a:endParaRPr lang="en-US" sz="160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a:effectLst/>
                          <a:latin typeface="+mj-lt"/>
                        </a:rPr>
                        <a:t> </a:t>
                      </a:r>
                      <a:endParaRPr lang="en-US" sz="160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X</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X</a:t>
                      </a:r>
                      <a:endParaRPr lang="en-US" sz="1600" dirty="0">
                        <a:effectLst/>
                        <a:latin typeface="+mj-lt"/>
                        <a:ea typeface="Times New Roman"/>
                      </a:endParaRPr>
                    </a:p>
                  </a:txBody>
                  <a:tcPr marL="44449" marR="44449" marT="0" marB="0" anchor="ctr">
                    <a:solidFill>
                      <a:schemeClr val="bg1">
                        <a:lumMod val="65000"/>
                      </a:schemeClr>
                    </a:solidFill>
                  </a:tcPr>
                </a:tc>
                <a:tc>
                  <a:txBody>
                    <a:bodyPr/>
                    <a:lstStyle/>
                    <a:p>
                      <a:pPr algn="ctr">
                        <a:lnSpc>
                          <a:spcPct val="150000"/>
                        </a:lnSpc>
                        <a:spcBef>
                          <a:spcPts val="600"/>
                        </a:spcBef>
                        <a:spcAft>
                          <a:spcPts val="0"/>
                        </a:spcAft>
                      </a:pPr>
                      <a:r>
                        <a:rPr lang="es-ES" sz="1600">
                          <a:effectLst/>
                          <a:latin typeface="+mj-lt"/>
                        </a:rPr>
                        <a:t> </a:t>
                      </a:r>
                      <a:endParaRPr lang="en-US" sz="1600">
                        <a:effectLst/>
                        <a:latin typeface="+mj-lt"/>
                        <a:ea typeface="Times New Roman"/>
                      </a:endParaRPr>
                    </a:p>
                  </a:txBody>
                  <a:tcPr marL="44449" marR="44449" marT="0" marB="0" anchor="ctr">
                    <a:solidFill>
                      <a:schemeClr val="bg1">
                        <a:lumMod val="85000"/>
                      </a:schemeClr>
                    </a:solidFill>
                  </a:tcPr>
                </a:tc>
                <a:extLst>
                  <a:ext uri="{0D108BD9-81ED-4DB2-BD59-A6C34878D82A}">
                    <a16:rowId xmlns:a16="http://schemas.microsoft.com/office/drawing/2014/main" val="10006"/>
                  </a:ext>
                </a:extLst>
              </a:tr>
              <a:tr h="327273">
                <a:tc vMerge="1">
                  <a:txBody>
                    <a:bodyPr/>
                    <a:lstStyle/>
                    <a:p>
                      <a:endParaRPr lang="en-US"/>
                    </a:p>
                  </a:txBody>
                  <a:tcPr/>
                </a:tc>
                <a:tc>
                  <a:txBody>
                    <a:bodyPr/>
                    <a:lstStyle/>
                    <a:p>
                      <a:pPr algn="ctr">
                        <a:lnSpc>
                          <a:spcPct val="150000"/>
                        </a:lnSpc>
                        <a:spcBef>
                          <a:spcPts val="600"/>
                        </a:spcBef>
                        <a:spcAft>
                          <a:spcPts val="0"/>
                        </a:spcAft>
                      </a:pPr>
                      <a:r>
                        <a:rPr lang="es-ES" sz="1600">
                          <a:effectLst/>
                          <a:latin typeface="+mj-lt"/>
                        </a:rPr>
                        <a:t>6</a:t>
                      </a:r>
                      <a:endParaRPr lang="en-US" sz="1600">
                        <a:effectLst/>
                        <a:latin typeface="+mj-lt"/>
                        <a:ea typeface="Times New Roman"/>
                      </a:endParaRPr>
                    </a:p>
                  </a:txBody>
                  <a:tcPr marL="44449" marR="44449" marT="0" marB="0" anchor="ctr"/>
                </a:tc>
                <a:tc>
                  <a:txBody>
                    <a:bodyPr/>
                    <a:lstStyle/>
                    <a:p>
                      <a:pPr algn="ctr">
                        <a:lnSpc>
                          <a:spcPct val="150000"/>
                        </a:lnSpc>
                        <a:spcBef>
                          <a:spcPts val="600"/>
                        </a:spcBef>
                        <a:spcAft>
                          <a:spcPts val="0"/>
                        </a:spcAft>
                      </a:pPr>
                      <a:r>
                        <a:rPr lang="es-ES" sz="1600">
                          <a:effectLst/>
                          <a:latin typeface="+mj-lt"/>
                        </a:rPr>
                        <a:t> </a:t>
                      </a:r>
                      <a:endParaRPr lang="en-US" sz="160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a:effectLst/>
                          <a:latin typeface="+mj-lt"/>
                        </a:rPr>
                        <a:t>X</a:t>
                      </a:r>
                      <a:endParaRPr lang="en-US" sz="160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a:effectLst/>
                          <a:latin typeface="+mj-lt"/>
                        </a:rPr>
                        <a:t> </a:t>
                      </a:r>
                      <a:endParaRPr lang="en-US" sz="160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a:effectLst/>
                          <a:latin typeface="+mj-lt"/>
                        </a:rPr>
                        <a:t> </a:t>
                      </a:r>
                      <a:endParaRPr lang="en-US" sz="160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X</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X</a:t>
                      </a:r>
                      <a:endParaRPr lang="en-US" sz="1600" dirty="0">
                        <a:effectLst/>
                        <a:latin typeface="+mj-lt"/>
                        <a:ea typeface="Times New Roman"/>
                      </a:endParaRPr>
                    </a:p>
                  </a:txBody>
                  <a:tcPr marL="44449" marR="44449" marT="0" marB="0" anchor="ctr">
                    <a:solidFill>
                      <a:schemeClr val="bg1">
                        <a:lumMod val="6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extLst>
                  <a:ext uri="{0D108BD9-81ED-4DB2-BD59-A6C34878D82A}">
                    <a16:rowId xmlns:a16="http://schemas.microsoft.com/office/drawing/2014/main" val="10007"/>
                  </a:ext>
                </a:extLst>
              </a:tr>
              <a:tr h="327273">
                <a:tc rowSpan="3">
                  <a:txBody>
                    <a:bodyPr/>
                    <a:lstStyle/>
                    <a:p>
                      <a:pPr algn="ctr">
                        <a:lnSpc>
                          <a:spcPct val="150000"/>
                        </a:lnSpc>
                        <a:spcBef>
                          <a:spcPts val="600"/>
                        </a:spcBef>
                        <a:spcAft>
                          <a:spcPts val="0"/>
                        </a:spcAft>
                      </a:pPr>
                      <a:r>
                        <a:rPr lang="es-ES" sz="1600" dirty="0">
                          <a:effectLst/>
                          <a:latin typeface="+mj-lt"/>
                        </a:rPr>
                        <a:t>3</a:t>
                      </a:r>
                      <a:endParaRPr lang="en-US" sz="1600" dirty="0">
                        <a:effectLst/>
                        <a:latin typeface="+mj-lt"/>
                        <a:ea typeface="Times New Roman"/>
                      </a:endParaRPr>
                    </a:p>
                  </a:txBody>
                  <a:tcPr marL="44449" marR="44449" marT="0" marB="0" anchor="ctr">
                    <a:solidFill>
                      <a:schemeClr val="accent1">
                        <a:lumMod val="75000"/>
                      </a:schemeClr>
                    </a:solidFill>
                  </a:tcPr>
                </a:tc>
                <a:tc>
                  <a:txBody>
                    <a:bodyPr/>
                    <a:lstStyle/>
                    <a:p>
                      <a:pPr algn="ctr">
                        <a:lnSpc>
                          <a:spcPct val="150000"/>
                        </a:lnSpc>
                        <a:spcBef>
                          <a:spcPts val="600"/>
                        </a:spcBef>
                        <a:spcAft>
                          <a:spcPts val="0"/>
                        </a:spcAft>
                      </a:pPr>
                      <a:r>
                        <a:rPr lang="es-ES" sz="1600">
                          <a:effectLst/>
                          <a:latin typeface="+mj-lt"/>
                        </a:rPr>
                        <a:t>7</a:t>
                      </a:r>
                      <a:endParaRPr lang="en-US" sz="1600">
                        <a:effectLst/>
                        <a:latin typeface="+mj-lt"/>
                        <a:ea typeface="Times New Roman"/>
                      </a:endParaRPr>
                    </a:p>
                  </a:txBody>
                  <a:tcPr marL="44449" marR="44449" marT="0" marB="0" anchor="ctr"/>
                </a:tc>
                <a:tc>
                  <a:txBody>
                    <a:bodyPr/>
                    <a:lstStyle/>
                    <a:p>
                      <a:pPr algn="ctr">
                        <a:lnSpc>
                          <a:spcPct val="150000"/>
                        </a:lnSpc>
                        <a:spcBef>
                          <a:spcPts val="600"/>
                        </a:spcBef>
                        <a:spcAft>
                          <a:spcPts val="0"/>
                        </a:spcAft>
                      </a:pPr>
                      <a:r>
                        <a:rPr lang="es-ES" sz="1600" dirty="0">
                          <a:effectLst/>
                          <a:latin typeface="+mj-lt"/>
                        </a:rPr>
                        <a:t>X</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a:effectLst/>
                          <a:latin typeface="+mj-lt"/>
                        </a:rPr>
                        <a:t> </a:t>
                      </a:r>
                      <a:endParaRPr lang="en-US" sz="160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a:effectLst/>
                          <a:latin typeface="+mj-lt"/>
                        </a:rPr>
                        <a:t>X</a:t>
                      </a:r>
                      <a:endParaRPr lang="en-US" sz="160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a:effectLst/>
                          <a:latin typeface="+mj-lt"/>
                        </a:rPr>
                        <a:t> </a:t>
                      </a:r>
                      <a:endParaRPr lang="en-US" sz="160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a:effectLst/>
                          <a:latin typeface="+mj-lt"/>
                        </a:rPr>
                        <a:t> </a:t>
                      </a:r>
                      <a:endParaRPr lang="en-US" sz="160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a:effectLst/>
                          <a:latin typeface="+mj-lt"/>
                        </a:rPr>
                        <a:t>X</a:t>
                      </a:r>
                      <a:endParaRPr lang="en-US" sz="160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X</a:t>
                      </a:r>
                      <a:endParaRPr lang="en-US" sz="1600" dirty="0">
                        <a:effectLst/>
                        <a:latin typeface="+mj-lt"/>
                        <a:ea typeface="Times New Roman"/>
                      </a:endParaRPr>
                    </a:p>
                  </a:txBody>
                  <a:tcPr marL="44449" marR="44449" marT="0" marB="0" anchor="ctr">
                    <a:solidFill>
                      <a:schemeClr val="bg1">
                        <a:lumMod val="65000"/>
                      </a:schemeClr>
                    </a:solidFill>
                  </a:tcPr>
                </a:tc>
                <a:extLst>
                  <a:ext uri="{0D108BD9-81ED-4DB2-BD59-A6C34878D82A}">
                    <a16:rowId xmlns:a16="http://schemas.microsoft.com/office/drawing/2014/main" val="10008"/>
                  </a:ext>
                </a:extLst>
              </a:tr>
              <a:tr h="327273">
                <a:tc vMerge="1">
                  <a:txBody>
                    <a:bodyPr/>
                    <a:lstStyle/>
                    <a:p>
                      <a:endParaRPr lang="en-US"/>
                    </a:p>
                  </a:txBody>
                  <a:tcPr/>
                </a:tc>
                <a:tc>
                  <a:txBody>
                    <a:bodyPr/>
                    <a:lstStyle/>
                    <a:p>
                      <a:pPr algn="ctr">
                        <a:lnSpc>
                          <a:spcPct val="150000"/>
                        </a:lnSpc>
                        <a:spcBef>
                          <a:spcPts val="600"/>
                        </a:spcBef>
                        <a:spcAft>
                          <a:spcPts val="0"/>
                        </a:spcAft>
                      </a:pPr>
                      <a:r>
                        <a:rPr lang="es-ES" sz="1600">
                          <a:effectLst/>
                          <a:latin typeface="+mj-lt"/>
                        </a:rPr>
                        <a:t>8</a:t>
                      </a:r>
                      <a:endParaRPr lang="en-US" sz="1600">
                        <a:effectLst/>
                        <a:latin typeface="+mj-lt"/>
                        <a:ea typeface="Times New Roman"/>
                      </a:endParaRPr>
                    </a:p>
                  </a:txBody>
                  <a:tcPr marL="44449" marR="44449" marT="0" marB="0" anchor="ctr"/>
                </a:tc>
                <a:tc>
                  <a:txBody>
                    <a:bodyPr/>
                    <a:lstStyle/>
                    <a:p>
                      <a:pPr algn="ctr">
                        <a:lnSpc>
                          <a:spcPct val="150000"/>
                        </a:lnSpc>
                        <a:spcBef>
                          <a:spcPts val="600"/>
                        </a:spcBef>
                        <a:spcAft>
                          <a:spcPts val="0"/>
                        </a:spcAft>
                      </a:pPr>
                      <a:r>
                        <a:rPr lang="es-ES" sz="1600" dirty="0">
                          <a:effectLst/>
                          <a:latin typeface="+mj-lt"/>
                        </a:rPr>
                        <a:t>X</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X</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X</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X</a:t>
                      </a:r>
                      <a:endParaRPr lang="en-US" sz="1600" dirty="0">
                        <a:effectLst/>
                        <a:latin typeface="+mj-lt"/>
                        <a:ea typeface="Times New Roman"/>
                      </a:endParaRPr>
                    </a:p>
                  </a:txBody>
                  <a:tcPr marL="44449" marR="44449" marT="0" marB="0" anchor="ctr">
                    <a:solidFill>
                      <a:schemeClr val="bg1">
                        <a:lumMod val="65000"/>
                      </a:schemeClr>
                    </a:solidFill>
                  </a:tcPr>
                </a:tc>
                <a:extLst>
                  <a:ext uri="{0D108BD9-81ED-4DB2-BD59-A6C34878D82A}">
                    <a16:rowId xmlns:a16="http://schemas.microsoft.com/office/drawing/2014/main" val="10009"/>
                  </a:ext>
                </a:extLst>
              </a:tr>
              <a:tr h="327273">
                <a:tc vMerge="1">
                  <a:txBody>
                    <a:bodyPr/>
                    <a:lstStyle/>
                    <a:p>
                      <a:endParaRPr lang="en-US"/>
                    </a:p>
                  </a:txBody>
                  <a:tcPr/>
                </a:tc>
                <a:tc>
                  <a:txBody>
                    <a:bodyPr/>
                    <a:lstStyle/>
                    <a:p>
                      <a:pPr algn="ctr">
                        <a:lnSpc>
                          <a:spcPct val="150000"/>
                        </a:lnSpc>
                        <a:spcBef>
                          <a:spcPts val="600"/>
                        </a:spcBef>
                        <a:spcAft>
                          <a:spcPts val="0"/>
                        </a:spcAft>
                      </a:pPr>
                      <a:r>
                        <a:rPr lang="es-ES" sz="1600" dirty="0">
                          <a:effectLst/>
                          <a:latin typeface="+mj-lt"/>
                        </a:rPr>
                        <a:t>9</a:t>
                      </a:r>
                      <a:endParaRPr lang="en-US" sz="1600" dirty="0">
                        <a:effectLst/>
                        <a:latin typeface="+mj-lt"/>
                        <a:ea typeface="Times New Roman"/>
                      </a:endParaRPr>
                    </a:p>
                  </a:txBody>
                  <a:tcPr marL="44449" marR="44449" marT="0" marB="0" anchor="ctr"/>
                </a:tc>
                <a:tc>
                  <a:txBody>
                    <a:bodyPr/>
                    <a:lstStyle/>
                    <a:p>
                      <a:pPr algn="ctr">
                        <a:lnSpc>
                          <a:spcPct val="150000"/>
                        </a:lnSpc>
                        <a:spcBef>
                          <a:spcPts val="600"/>
                        </a:spcBef>
                        <a:spcAft>
                          <a:spcPts val="0"/>
                        </a:spcAft>
                      </a:pPr>
                      <a:r>
                        <a:rPr lang="es-ES" sz="1600" dirty="0">
                          <a:effectLst/>
                          <a:latin typeface="+mj-lt"/>
                        </a:rPr>
                        <a:t>X</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a:effectLst/>
                          <a:latin typeface="+mj-lt"/>
                        </a:rPr>
                        <a:t>X</a:t>
                      </a:r>
                      <a:endParaRPr lang="en-US" sz="160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a:effectLst/>
                          <a:latin typeface="+mj-lt"/>
                        </a:rPr>
                        <a:t> </a:t>
                      </a:r>
                      <a:endParaRPr lang="en-US" sz="160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a:effectLst/>
                          <a:latin typeface="+mj-lt"/>
                        </a:rPr>
                        <a:t> </a:t>
                      </a:r>
                      <a:endParaRPr lang="en-US" sz="160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X</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 </a:t>
                      </a:r>
                      <a:endParaRPr lang="en-US" sz="1600" dirty="0">
                        <a:effectLst/>
                        <a:latin typeface="+mj-lt"/>
                        <a:ea typeface="Times New Roman"/>
                      </a:endParaRPr>
                    </a:p>
                  </a:txBody>
                  <a:tcPr marL="44449" marR="44449" marT="0" marB="0" anchor="ctr">
                    <a:solidFill>
                      <a:schemeClr val="bg1">
                        <a:lumMod val="85000"/>
                      </a:schemeClr>
                    </a:solidFill>
                  </a:tcPr>
                </a:tc>
                <a:tc>
                  <a:txBody>
                    <a:bodyPr/>
                    <a:lstStyle/>
                    <a:p>
                      <a:pPr algn="ctr">
                        <a:lnSpc>
                          <a:spcPct val="150000"/>
                        </a:lnSpc>
                        <a:spcBef>
                          <a:spcPts val="600"/>
                        </a:spcBef>
                        <a:spcAft>
                          <a:spcPts val="0"/>
                        </a:spcAft>
                      </a:pPr>
                      <a:r>
                        <a:rPr lang="es-ES" sz="1600" dirty="0">
                          <a:effectLst/>
                          <a:latin typeface="+mj-lt"/>
                        </a:rPr>
                        <a:t>X</a:t>
                      </a:r>
                      <a:endParaRPr lang="en-US" sz="1600" dirty="0">
                        <a:effectLst/>
                        <a:latin typeface="+mj-lt"/>
                        <a:ea typeface="Times New Roman"/>
                      </a:endParaRPr>
                    </a:p>
                  </a:txBody>
                  <a:tcPr marL="44449" marR="44449" marT="0" marB="0" anchor="ctr">
                    <a:solidFill>
                      <a:schemeClr val="bg1">
                        <a:lumMod val="65000"/>
                      </a:schemeClr>
                    </a:solidFill>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31305849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grpSp>
        <p:nvGrpSpPr>
          <p:cNvPr id="2" name="29 Grupo"/>
          <p:cNvGrpSpPr>
            <a:grpSpLocks noChangeAspect="1"/>
          </p:cNvGrpSpPr>
          <p:nvPr/>
        </p:nvGrpSpPr>
        <p:grpSpPr>
          <a:xfrm>
            <a:off x="2135561" y="1327542"/>
            <a:ext cx="7776864" cy="4765755"/>
            <a:chOff x="14545816" y="19412793"/>
            <a:chExt cx="12151265" cy="7446441"/>
          </a:xfrm>
        </p:grpSpPr>
        <p:grpSp>
          <p:nvGrpSpPr>
            <p:cNvPr id="3" name="2053 Grupo"/>
            <p:cNvGrpSpPr>
              <a:grpSpLocks noChangeAspect="1"/>
            </p:cNvGrpSpPr>
            <p:nvPr/>
          </p:nvGrpSpPr>
          <p:grpSpPr>
            <a:xfrm>
              <a:off x="14545816" y="20038333"/>
              <a:ext cx="12151265" cy="6820901"/>
              <a:chOff x="15285813" y="18720895"/>
              <a:chExt cx="12151265" cy="6200819"/>
            </a:xfrm>
          </p:grpSpPr>
          <p:grpSp>
            <p:nvGrpSpPr>
              <p:cNvPr id="5" name="23 Grupo"/>
              <p:cNvGrpSpPr/>
              <p:nvPr/>
            </p:nvGrpSpPr>
            <p:grpSpPr>
              <a:xfrm>
                <a:off x="15285813" y="18720895"/>
                <a:ext cx="6100763" cy="6200819"/>
                <a:chOff x="1604293" y="14681751"/>
                <a:chExt cx="6100763" cy="6200819"/>
              </a:xfrm>
            </p:grpSpPr>
            <p:grpSp>
              <p:nvGrpSpPr>
                <p:cNvPr id="11" name="8 Grupo"/>
                <p:cNvGrpSpPr/>
                <p:nvPr/>
              </p:nvGrpSpPr>
              <p:grpSpPr>
                <a:xfrm>
                  <a:off x="1604293" y="14681751"/>
                  <a:ext cx="6100763" cy="6200819"/>
                  <a:chOff x="1604293" y="11009343"/>
                  <a:chExt cx="6100763" cy="6200819"/>
                </a:xfrm>
              </p:grpSpPr>
              <p:pic>
                <p:nvPicPr>
                  <p:cNvPr id="13" name="Picture 1" descr="C:\Users\Trabajo\Documents\Trabajo\LATINFARMA\Conferencia\Monolix\Tumor Uptake\MM\Obsvspred_1.t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04293" y="11009343"/>
                    <a:ext cx="6100763" cy="31242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 descr="C:\Users\Trabajo\Documents\Trabajo\LATINFARMA\Conferencia\Monolix\Tumor Uptake\MM\VPC_1.t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04293" y="14085962"/>
                    <a:ext cx="6100763" cy="3124200"/>
                  </a:xfrm>
                  <a:prstGeom prst="rect">
                    <a:avLst/>
                  </a:prstGeom>
                  <a:noFill/>
                  <a:extLst>
                    <a:ext uri="{909E8E84-426E-40DD-AFC4-6F175D3DCCD1}">
                      <a14:hiddenFill xmlns:a14="http://schemas.microsoft.com/office/drawing/2010/main">
                        <a:solidFill>
                          <a:srgbClr val="FFFFFF"/>
                        </a:solidFill>
                      </a14:hiddenFill>
                    </a:ext>
                  </a:extLst>
                </p:spPr>
              </p:pic>
            </p:grpSp>
            <p:sp>
              <p:nvSpPr>
                <p:cNvPr id="12" name="11 CuadroTexto"/>
                <p:cNvSpPr txBox="1"/>
                <p:nvPr/>
              </p:nvSpPr>
              <p:spPr>
                <a:xfrm>
                  <a:off x="4204012" y="18797249"/>
                  <a:ext cx="972315" cy="437180"/>
                </a:xfrm>
                <a:prstGeom prst="rect">
                  <a:avLst/>
                </a:prstGeom>
                <a:noFill/>
              </p:spPr>
              <p:txBody>
                <a:bodyPr wrap="none" rtlCol="0">
                  <a:spAutoFit/>
                </a:bodyPr>
                <a:lstStyle/>
                <a:p>
                  <a:r>
                    <a:rPr lang="en-US" sz="1400" dirty="0"/>
                    <a:t>blood</a:t>
                  </a:r>
                </a:p>
              </p:txBody>
            </p:sp>
          </p:grpSp>
          <p:grpSp>
            <p:nvGrpSpPr>
              <p:cNvPr id="6" name="24 Grupo"/>
              <p:cNvGrpSpPr/>
              <p:nvPr/>
            </p:nvGrpSpPr>
            <p:grpSpPr>
              <a:xfrm>
                <a:off x="21336315" y="18720896"/>
                <a:ext cx="6100763" cy="6200818"/>
                <a:chOff x="7830994" y="14681752"/>
                <a:chExt cx="6100763" cy="6200818"/>
              </a:xfrm>
            </p:grpSpPr>
            <p:grpSp>
              <p:nvGrpSpPr>
                <p:cNvPr id="7" name="9 Grupo"/>
                <p:cNvGrpSpPr/>
                <p:nvPr/>
              </p:nvGrpSpPr>
              <p:grpSpPr>
                <a:xfrm>
                  <a:off x="7830994" y="14681752"/>
                  <a:ext cx="6100763" cy="6200818"/>
                  <a:chOff x="7830994" y="11009344"/>
                  <a:chExt cx="6100763" cy="6200818"/>
                </a:xfrm>
              </p:grpSpPr>
              <p:pic>
                <p:nvPicPr>
                  <p:cNvPr id="9" name="Picture 2" descr="C:\Users\Trabajo\Documents\Trabajo\LATINFARMA\Conferencia\Monolix\Tumor Uptake\MM\Obsvspred_2.ti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30994" y="11009344"/>
                    <a:ext cx="6100763" cy="31242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C:\Users\Trabajo\Documents\Trabajo\LATINFARMA\Conferencia\Monolix\Tumor Uptake\MM\VPC_2.ti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30994" y="14085962"/>
                    <a:ext cx="6100763" cy="3124200"/>
                  </a:xfrm>
                  <a:prstGeom prst="rect">
                    <a:avLst/>
                  </a:prstGeom>
                  <a:noFill/>
                  <a:extLst>
                    <a:ext uri="{909E8E84-426E-40DD-AFC4-6F175D3DCCD1}">
                      <a14:hiddenFill xmlns:a14="http://schemas.microsoft.com/office/drawing/2010/main">
                        <a:solidFill>
                          <a:srgbClr val="FFFFFF"/>
                        </a:solidFill>
                      </a14:hiddenFill>
                    </a:ext>
                  </a:extLst>
                </p:spPr>
              </p:pic>
            </p:grpSp>
            <p:sp>
              <p:nvSpPr>
                <p:cNvPr id="8" name="15 CuadroTexto"/>
                <p:cNvSpPr txBox="1"/>
                <p:nvPr/>
              </p:nvSpPr>
              <p:spPr>
                <a:xfrm>
                  <a:off x="10525184" y="19058860"/>
                  <a:ext cx="1002371" cy="437180"/>
                </a:xfrm>
                <a:prstGeom prst="rect">
                  <a:avLst/>
                </a:prstGeom>
                <a:noFill/>
              </p:spPr>
              <p:txBody>
                <a:bodyPr wrap="none" rtlCol="0">
                  <a:spAutoFit/>
                </a:bodyPr>
                <a:lstStyle/>
                <a:p>
                  <a:r>
                    <a:rPr lang="es-ES" sz="1400" dirty="0"/>
                    <a:t>tumor</a:t>
                  </a:r>
                  <a:endParaRPr lang="en-US" sz="1400" dirty="0"/>
                </a:p>
              </p:txBody>
            </p:sp>
          </p:grpSp>
        </p:grpSp>
        <p:sp>
          <p:nvSpPr>
            <p:cNvPr id="4" name="61 CuadroTexto"/>
            <p:cNvSpPr txBox="1"/>
            <p:nvPr/>
          </p:nvSpPr>
          <p:spPr>
            <a:xfrm>
              <a:off x="14545816" y="19412793"/>
              <a:ext cx="5602856" cy="480898"/>
            </a:xfrm>
            <a:prstGeom prst="rect">
              <a:avLst/>
            </a:prstGeom>
            <a:noFill/>
          </p:spPr>
          <p:txBody>
            <a:bodyPr wrap="none" rtlCol="0">
              <a:spAutoFit/>
            </a:bodyPr>
            <a:lstStyle/>
            <a:p>
              <a:r>
                <a:rPr lang="es-ES" sz="1400" b="1" dirty="0" err="1"/>
                <a:t>Graph</a:t>
              </a:r>
              <a:r>
                <a:rPr lang="es-ES" sz="1400" b="1" dirty="0"/>
                <a:t> </a:t>
              </a:r>
              <a:r>
                <a:rPr lang="es-ES" sz="1400" b="1" dirty="0" err="1"/>
                <a:t>results</a:t>
              </a:r>
              <a:r>
                <a:rPr lang="es-ES" sz="1400" b="1" dirty="0"/>
                <a:t> of </a:t>
              </a:r>
              <a:r>
                <a:rPr lang="es-ES" sz="1400" b="1" dirty="0" err="1"/>
                <a:t>simulated</a:t>
              </a:r>
              <a:r>
                <a:rPr lang="es-ES" sz="1400" b="1" dirty="0"/>
                <a:t> tumor </a:t>
              </a:r>
              <a:r>
                <a:rPr lang="es-ES" sz="1400" b="1" dirty="0" err="1"/>
                <a:t>model</a:t>
              </a:r>
              <a:r>
                <a:rPr lang="es-ES" sz="1400" b="1" dirty="0"/>
                <a:t> data.</a:t>
              </a:r>
              <a:endParaRPr lang="en-US" sz="1400" b="1" dirty="0"/>
            </a:p>
          </p:txBody>
        </p:sp>
      </p:grpSp>
      <p:sp>
        <p:nvSpPr>
          <p:cNvPr id="15" name="3 CuadroTexto"/>
          <p:cNvSpPr txBox="1"/>
          <p:nvPr/>
        </p:nvSpPr>
        <p:spPr>
          <a:xfrm>
            <a:off x="6009" y="255305"/>
            <a:ext cx="12185991"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a:t>Results. Desing performance. 3 samples per time point.</a:t>
            </a:r>
          </a:p>
        </p:txBody>
      </p:sp>
    </p:spTree>
    <p:extLst>
      <p:ext uri="{BB962C8B-B14F-4D97-AF65-F5344CB8AC3E}">
        <p14:creationId xmlns:p14="http://schemas.microsoft.com/office/powerpoint/2010/main" val="10342187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2" name="TextBox 1"/>
          <p:cNvSpPr txBox="1"/>
          <p:nvPr/>
        </p:nvSpPr>
        <p:spPr>
          <a:xfrm>
            <a:off x="0" y="2768653"/>
            <a:ext cx="12192000" cy="707886"/>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n-US"/>
            </a:defPPr>
            <a:lvl1pPr algn="ctr">
              <a:defRPr sz="2400" b="1">
                <a:solidFill>
                  <a:schemeClr val="bg1"/>
                </a:solidFill>
                <a:latin typeface="+mj-lt"/>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sz="4000" dirty="0"/>
              <a:t>Application of pharmacometrics in combined therapy</a:t>
            </a:r>
          </a:p>
        </p:txBody>
      </p:sp>
    </p:spTree>
    <p:extLst>
      <p:ext uri="{BB962C8B-B14F-4D97-AF65-F5344CB8AC3E}">
        <p14:creationId xmlns:p14="http://schemas.microsoft.com/office/powerpoint/2010/main" val="39709694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4" name="Rectangle 3"/>
          <p:cNvSpPr/>
          <p:nvPr/>
        </p:nvSpPr>
        <p:spPr>
          <a:xfrm>
            <a:off x="0" y="239583"/>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r>
              <a:rPr lang="en-US" sz="2400" dirty="0"/>
              <a:t>Why therapy combination?</a:t>
            </a:r>
            <a:endParaRPr lang="en-US" sz="2400" b="1" dirty="0">
              <a:solidFill>
                <a:schemeClr val="bg1"/>
              </a:solidFill>
              <a:latin typeface="+mj-lt"/>
            </a:endParaRPr>
          </a:p>
        </p:txBody>
      </p:sp>
      <p:sp>
        <p:nvSpPr>
          <p:cNvPr id="5" name="CuadroTexto 4">
            <a:extLst>
              <a:ext uri="{FF2B5EF4-FFF2-40B4-BE49-F238E27FC236}">
                <a16:creationId xmlns:a16="http://schemas.microsoft.com/office/drawing/2014/main" id="{0FAE4A83-3787-4D5D-9618-140D9F1FC2E9}"/>
              </a:ext>
            </a:extLst>
          </p:cNvPr>
          <p:cNvSpPr txBox="1"/>
          <p:nvPr/>
        </p:nvSpPr>
        <p:spPr>
          <a:xfrm>
            <a:off x="2111543" y="1469593"/>
            <a:ext cx="8221290" cy="707886"/>
          </a:xfrm>
          <a:prstGeom prst="rect">
            <a:avLst/>
          </a:prstGeom>
          <a:noFill/>
        </p:spPr>
        <p:txBody>
          <a:bodyPr wrap="none" rtlCol="0">
            <a:spAutoFit/>
          </a:bodyPr>
          <a:lstStyle/>
          <a:p>
            <a:r>
              <a:rPr lang="en-US" sz="4000" dirty="0"/>
              <a:t>Increase efficacy by achieving SINERGY</a:t>
            </a:r>
          </a:p>
        </p:txBody>
      </p:sp>
      <p:sp>
        <p:nvSpPr>
          <p:cNvPr id="6" name="CuadroTexto 5">
            <a:extLst>
              <a:ext uri="{FF2B5EF4-FFF2-40B4-BE49-F238E27FC236}">
                <a16:creationId xmlns:a16="http://schemas.microsoft.com/office/drawing/2014/main" id="{1E450AAA-DB29-468A-A9EB-22429DFF7B74}"/>
              </a:ext>
            </a:extLst>
          </p:cNvPr>
          <p:cNvSpPr txBox="1"/>
          <p:nvPr/>
        </p:nvSpPr>
        <p:spPr>
          <a:xfrm>
            <a:off x="4930346" y="1013252"/>
            <a:ext cx="184731" cy="369332"/>
          </a:xfrm>
          <a:prstGeom prst="rect">
            <a:avLst/>
          </a:prstGeom>
          <a:noFill/>
        </p:spPr>
        <p:txBody>
          <a:bodyPr wrap="none" rtlCol="0">
            <a:spAutoFit/>
          </a:bodyPr>
          <a:lstStyle/>
          <a:p>
            <a:endParaRPr lang="es-MX" dirty="0"/>
          </a:p>
        </p:txBody>
      </p:sp>
      <p:sp>
        <p:nvSpPr>
          <p:cNvPr id="8" name="CuadroTexto 7">
            <a:extLst>
              <a:ext uri="{FF2B5EF4-FFF2-40B4-BE49-F238E27FC236}">
                <a16:creationId xmlns:a16="http://schemas.microsoft.com/office/drawing/2014/main" id="{1CD063BA-421D-477D-A334-FD89B2758B2A}"/>
              </a:ext>
            </a:extLst>
          </p:cNvPr>
          <p:cNvSpPr txBox="1"/>
          <p:nvPr/>
        </p:nvSpPr>
        <p:spPr>
          <a:xfrm>
            <a:off x="3766703" y="2814073"/>
            <a:ext cx="4658594" cy="707886"/>
          </a:xfrm>
          <a:prstGeom prst="rect">
            <a:avLst/>
          </a:prstGeom>
          <a:noFill/>
        </p:spPr>
        <p:txBody>
          <a:bodyPr wrap="square">
            <a:spAutoFit/>
          </a:bodyPr>
          <a:lstStyle/>
          <a:p>
            <a:pPr algn="ctr"/>
            <a:r>
              <a:rPr lang="en-US" sz="4000" b="0" i="0" u="none" strike="noStrike" baseline="0" dirty="0">
                <a:solidFill>
                  <a:srgbClr val="000000"/>
                </a:solidFill>
              </a:rPr>
              <a:t>1 + 1 &gt; 2 means life </a:t>
            </a:r>
            <a:endParaRPr lang="es-MX" sz="4000" dirty="0"/>
          </a:p>
        </p:txBody>
      </p:sp>
      <p:sp>
        <p:nvSpPr>
          <p:cNvPr id="9" name="CuadroTexto 8">
            <a:extLst>
              <a:ext uri="{FF2B5EF4-FFF2-40B4-BE49-F238E27FC236}">
                <a16:creationId xmlns:a16="http://schemas.microsoft.com/office/drawing/2014/main" id="{46932A62-C4A5-4480-87C5-A653715E6DB0}"/>
              </a:ext>
            </a:extLst>
          </p:cNvPr>
          <p:cNvSpPr txBox="1"/>
          <p:nvPr/>
        </p:nvSpPr>
        <p:spPr>
          <a:xfrm>
            <a:off x="6437870" y="6072147"/>
            <a:ext cx="5500130" cy="523220"/>
          </a:xfrm>
          <a:prstGeom prst="rect">
            <a:avLst/>
          </a:prstGeom>
          <a:noFill/>
        </p:spPr>
        <p:txBody>
          <a:bodyPr wrap="square">
            <a:spAutoFit/>
          </a:bodyPr>
          <a:lstStyle/>
          <a:p>
            <a:pPr algn="r"/>
            <a:r>
              <a:rPr lang="en-US" sz="1400" dirty="0" err="1"/>
              <a:t>Verpoorte</a:t>
            </a:r>
            <a:r>
              <a:rPr lang="en-US" sz="1400" dirty="0"/>
              <a:t> R., Kim H.K., Choi Y.H. Synergy: Easier to say than to prove. </a:t>
            </a:r>
            <a:r>
              <a:rPr lang="es-MX" sz="1400" b="0" i="0" u="none" strike="noStrike" baseline="0" dirty="0" err="1">
                <a:solidFill>
                  <a:srgbClr val="000000"/>
                </a:solidFill>
              </a:rPr>
              <a:t>Synergy</a:t>
            </a:r>
            <a:r>
              <a:rPr lang="es-MX" sz="1400" b="0" i="0" u="none" strike="noStrike" baseline="0" dirty="0">
                <a:solidFill>
                  <a:srgbClr val="000000"/>
                </a:solidFill>
              </a:rPr>
              <a:t> 7 (2018) 34–35 </a:t>
            </a:r>
            <a:endParaRPr lang="es-MX" sz="1400" dirty="0"/>
          </a:p>
        </p:txBody>
      </p:sp>
      <p:sp>
        <p:nvSpPr>
          <p:cNvPr id="2" name="CuadroTexto 1">
            <a:extLst>
              <a:ext uri="{FF2B5EF4-FFF2-40B4-BE49-F238E27FC236}">
                <a16:creationId xmlns:a16="http://schemas.microsoft.com/office/drawing/2014/main" id="{65415FDF-A452-47DF-BC10-389ED06EE9F3}"/>
              </a:ext>
            </a:extLst>
          </p:cNvPr>
          <p:cNvSpPr txBox="1"/>
          <p:nvPr/>
        </p:nvSpPr>
        <p:spPr>
          <a:xfrm>
            <a:off x="3456911" y="4387503"/>
            <a:ext cx="5530553" cy="707886"/>
          </a:xfrm>
          <a:prstGeom prst="rect">
            <a:avLst/>
          </a:prstGeom>
          <a:noFill/>
        </p:spPr>
        <p:txBody>
          <a:bodyPr wrap="none" rtlCol="0">
            <a:spAutoFit/>
          </a:bodyPr>
          <a:lstStyle/>
          <a:p>
            <a:r>
              <a:rPr lang="en-US" sz="4000"/>
              <a:t>Easier to say tan to prove </a:t>
            </a:r>
          </a:p>
        </p:txBody>
      </p:sp>
    </p:spTree>
    <p:extLst>
      <p:ext uri="{BB962C8B-B14F-4D97-AF65-F5344CB8AC3E}">
        <p14:creationId xmlns:p14="http://schemas.microsoft.com/office/powerpoint/2010/main" val="4008046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7CFFF933-9027-4165-9AB2-B62CC4EEE367}"/>
              </a:ext>
            </a:extLst>
          </p:cNvPr>
          <p:cNvPicPr>
            <a:picLocks noChangeAspect="1"/>
          </p:cNvPicPr>
          <p:nvPr/>
        </p:nvPicPr>
        <p:blipFill rotWithShape="1">
          <a:blip r:embed="rId2"/>
          <a:srcRect l="19662" t="24311" r="20845" b="12595"/>
          <a:stretch/>
        </p:blipFill>
        <p:spPr>
          <a:xfrm>
            <a:off x="2360141" y="1266567"/>
            <a:ext cx="7253416" cy="4324865"/>
          </a:xfrm>
          <a:prstGeom prst="rect">
            <a:avLst/>
          </a:prstGeom>
        </p:spPr>
      </p:pic>
      <p:sp>
        <p:nvSpPr>
          <p:cNvPr id="12" name="Rectangle 1">
            <a:extLst>
              <a:ext uri="{FF2B5EF4-FFF2-40B4-BE49-F238E27FC236}">
                <a16:creationId xmlns:a16="http://schemas.microsoft.com/office/drawing/2014/main" id="{2A5B97B8-1877-4B08-AB89-964A80AA9617}"/>
              </a:ext>
            </a:extLst>
          </p:cNvPr>
          <p:cNvSpPr/>
          <p:nvPr/>
        </p:nvSpPr>
        <p:spPr>
          <a:xfrm>
            <a:off x="0" y="240880"/>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r>
              <a:rPr lang="en-US" sz="2400" b="1" dirty="0">
                <a:solidFill>
                  <a:schemeClr val="bg1"/>
                </a:solidFill>
                <a:latin typeface="+mj-lt"/>
              </a:rPr>
              <a:t>Rationales of combining radiation and immunotherapy.</a:t>
            </a:r>
          </a:p>
        </p:txBody>
      </p:sp>
      <p:sp>
        <p:nvSpPr>
          <p:cNvPr id="14" name="CuadroTexto 13">
            <a:extLst>
              <a:ext uri="{FF2B5EF4-FFF2-40B4-BE49-F238E27FC236}">
                <a16:creationId xmlns:a16="http://schemas.microsoft.com/office/drawing/2014/main" id="{48F31782-9E61-49A8-A132-91188BFC08B8}"/>
              </a:ext>
            </a:extLst>
          </p:cNvPr>
          <p:cNvSpPr txBox="1"/>
          <p:nvPr/>
        </p:nvSpPr>
        <p:spPr>
          <a:xfrm>
            <a:off x="4423724" y="6045620"/>
            <a:ext cx="7500550" cy="584775"/>
          </a:xfrm>
          <a:prstGeom prst="rect">
            <a:avLst/>
          </a:prstGeom>
          <a:noFill/>
        </p:spPr>
        <p:txBody>
          <a:bodyPr wrap="square">
            <a:spAutoFit/>
          </a:bodyPr>
          <a:lstStyle/>
          <a:p>
            <a:pPr algn="r"/>
            <a:r>
              <a:rPr lang="es-MX" sz="1600" i="0" u="none" strike="noStrike" baseline="0" dirty="0"/>
              <a:t>Ishihara D., et al. </a:t>
            </a:r>
            <a:r>
              <a:rPr lang="en-US" sz="1600" i="0" u="none" strike="noStrike" baseline="0" dirty="0"/>
              <a:t>Rationale and evidence to combine radiation therapy and immunotherapy for cancer treatment. Cancer Immunol </a:t>
            </a:r>
            <a:r>
              <a:rPr lang="en-US" sz="1600" i="0" u="none" strike="noStrike" baseline="0" dirty="0" err="1"/>
              <a:t>Immunother</a:t>
            </a:r>
            <a:r>
              <a:rPr lang="en-US" sz="1600" i="0" u="none" strike="noStrike" baseline="0" dirty="0"/>
              <a:t> (2017) 66:281–298</a:t>
            </a:r>
            <a:endParaRPr lang="es-MX" sz="1600" dirty="0"/>
          </a:p>
        </p:txBody>
      </p:sp>
    </p:spTree>
    <p:extLst>
      <p:ext uri="{BB962C8B-B14F-4D97-AF65-F5344CB8AC3E}">
        <p14:creationId xmlns:p14="http://schemas.microsoft.com/office/powerpoint/2010/main" val="4062586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2" name="Rectangle 1"/>
          <p:cNvSpPr/>
          <p:nvPr/>
        </p:nvSpPr>
        <p:spPr>
          <a:xfrm>
            <a:off x="0" y="275749"/>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r>
              <a:rPr lang="en-US" sz="2400" b="1" dirty="0">
                <a:solidFill>
                  <a:schemeClr val="bg1"/>
                </a:solidFill>
                <a:latin typeface="+mj-lt"/>
              </a:rPr>
              <a:t>Why timing in combination therapy is critical?</a:t>
            </a:r>
          </a:p>
        </p:txBody>
      </p:sp>
      <p:sp>
        <p:nvSpPr>
          <p:cNvPr id="4" name="Rectangle 3"/>
          <p:cNvSpPr/>
          <p:nvPr/>
        </p:nvSpPr>
        <p:spPr>
          <a:xfrm>
            <a:off x="1141390" y="1038821"/>
            <a:ext cx="7307285" cy="2354491"/>
          </a:xfrm>
          <a:prstGeom prst="rect">
            <a:avLst/>
          </a:prstGeom>
        </p:spPr>
        <p:txBody>
          <a:bodyPr wrap="square">
            <a:spAutoFit/>
          </a:bodyPr>
          <a:lstStyle/>
          <a:p>
            <a:pPr algn="just">
              <a:lnSpc>
                <a:spcPct val="150000"/>
              </a:lnSpc>
              <a:spcAft>
                <a:spcPts val="600"/>
              </a:spcAft>
            </a:pPr>
            <a:r>
              <a:rPr lang="en-US" sz="2400" dirty="0">
                <a:ea typeface="Calibri" panose="020F0502020204030204" pitchFamily="34" charset="0"/>
                <a:cs typeface="Times New Roman" panose="02020603050405020304" pitchFamily="18" charset="0"/>
              </a:rPr>
              <a:t>Drugs and radiation affect dynamic biological processes:</a:t>
            </a:r>
          </a:p>
          <a:p>
            <a:pPr marL="342900" indent="-342900" algn="just">
              <a:lnSpc>
                <a:spcPct val="150000"/>
              </a:lnSpc>
              <a:spcAft>
                <a:spcPts val="600"/>
              </a:spcAft>
              <a:buFont typeface="Arial" panose="020B0604020202020204" pitchFamily="34" charset="0"/>
              <a:buChar char="•"/>
            </a:pPr>
            <a:r>
              <a:rPr lang="en-US" sz="2400" dirty="0">
                <a:ea typeface="Calibri" panose="020F0502020204030204" pitchFamily="34" charset="0"/>
                <a:cs typeface="Times New Roman" panose="02020603050405020304" pitchFamily="18" charset="0"/>
              </a:rPr>
              <a:t>DNA repair kinetics</a:t>
            </a:r>
          </a:p>
          <a:p>
            <a:pPr marL="342900" indent="-342900" algn="just">
              <a:lnSpc>
                <a:spcPct val="150000"/>
              </a:lnSpc>
              <a:spcAft>
                <a:spcPts val="600"/>
              </a:spcAft>
              <a:buFont typeface="Arial" panose="020B0604020202020204" pitchFamily="34" charset="0"/>
              <a:buChar char="•"/>
            </a:pPr>
            <a:r>
              <a:rPr lang="en-US" sz="2400" dirty="0">
                <a:ea typeface="Calibri" panose="020F0502020204030204" pitchFamily="34" charset="0"/>
                <a:cs typeface="Times New Roman" panose="02020603050405020304" pitchFamily="18" charset="0"/>
              </a:rPr>
              <a:t>Immune cell trafficking and activation</a:t>
            </a:r>
          </a:p>
          <a:p>
            <a:pPr marL="342900" indent="-342900">
              <a:buFont typeface="Arial" panose="020B0604020202020204" pitchFamily="34" charset="0"/>
              <a:buChar char="•"/>
            </a:pPr>
            <a:r>
              <a:rPr lang="en-US" sz="2400" dirty="0">
                <a:ea typeface="Calibri" panose="020F0502020204030204" pitchFamily="34" charset="0"/>
              </a:rPr>
              <a:t>Cell cycle phase distribution</a:t>
            </a:r>
            <a:endParaRPr lang="en-US" sz="2400" dirty="0"/>
          </a:p>
        </p:txBody>
      </p:sp>
      <p:sp>
        <p:nvSpPr>
          <p:cNvPr id="5" name="Rectangle 4"/>
          <p:cNvSpPr/>
          <p:nvPr/>
        </p:nvSpPr>
        <p:spPr>
          <a:xfrm>
            <a:off x="1141389" y="3478859"/>
            <a:ext cx="9459935" cy="2539157"/>
          </a:xfrm>
          <a:prstGeom prst="rect">
            <a:avLst/>
          </a:prstGeom>
        </p:spPr>
        <p:txBody>
          <a:bodyPr wrap="square">
            <a:spAutoFit/>
          </a:bodyPr>
          <a:lstStyle/>
          <a:p>
            <a:pPr algn="just">
              <a:lnSpc>
                <a:spcPct val="150000"/>
              </a:lnSpc>
              <a:spcAft>
                <a:spcPts val="600"/>
              </a:spcAft>
            </a:pPr>
            <a:r>
              <a:rPr lang="en-US" sz="2400" dirty="0">
                <a:ea typeface="Calibri" panose="020F0502020204030204" pitchFamily="34" charset="0"/>
                <a:cs typeface="Times New Roman" panose="02020603050405020304" pitchFamily="18" charset="0"/>
              </a:rPr>
              <a:t>Mistimed combination can:</a:t>
            </a:r>
          </a:p>
          <a:p>
            <a:pPr marL="342900" indent="-342900" algn="just">
              <a:lnSpc>
                <a:spcPct val="150000"/>
              </a:lnSpc>
              <a:spcAft>
                <a:spcPts val="600"/>
              </a:spcAft>
              <a:buFont typeface="Arial" panose="020B0604020202020204" pitchFamily="34" charset="0"/>
              <a:buChar char="•"/>
            </a:pPr>
            <a:r>
              <a:rPr lang="en-US" sz="2400" dirty="0">
                <a:ea typeface="Calibri" panose="020F0502020204030204" pitchFamily="34" charset="0"/>
                <a:cs typeface="Times New Roman" panose="02020603050405020304" pitchFamily="18" charset="0"/>
              </a:rPr>
              <a:t>Kill the very immune cells needed for synergy</a:t>
            </a:r>
          </a:p>
          <a:p>
            <a:pPr marL="342900" indent="-342900" algn="just">
              <a:lnSpc>
                <a:spcPct val="150000"/>
              </a:lnSpc>
              <a:spcAft>
                <a:spcPts val="600"/>
              </a:spcAft>
              <a:buFont typeface="Arial" panose="020B0604020202020204" pitchFamily="34" charset="0"/>
              <a:buChar char="•"/>
            </a:pPr>
            <a:r>
              <a:rPr lang="en-US" sz="2400" dirty="0">
                <a:ea typeface="Calibri" panose="020F0502020204030204" pitchFamily="34" charset="0"/>
                <a:cs typeface="Times New Roman" panose="02020603050405020304" pitchFamily="18" charset="0"/>
              </a:rPr>
              <a:t>Induce resistance mechanisms (e.g., PD</a:t>
            </a:r>
            <a:r>
              <a:rPr lang="en-US" sz="2400" dirty="0">
                <a:ea typeface="Calibri" panose="020F0502020204030204" pitchFamily="34" charset="0"/>
                <a:cs typeface="MS Mincho" panose="02020609040205080304" pitchFamily="49" charset="-128"/>
              </a:rPr>
              <a:t>‑</a:t>
            </a:r>
            <a:r>
              <a:rPr lang="en-US" sz="2400" dirty="0">
                <a:ea typeface="Calibri" panose="020F0502020204030204" pitchFamily="34" charset="0"/>
                <a:cs typeface="Times New Roman" panose="02020603050405020304" pitchFamily="18" charset="0"/>
              </a:rPr>
              <a:t>L1 upregulation after RT)</a:t>
            </a:r>
          </a:p>
          <a:p>
            <a:pPr marL="342900" indent="-342900" algn="just">
              <a:lnSpc>
                <a:spcPct val="150000"/>
              </a:lnSpc>
              <a:spcAft>
                <a:spcPts val="600"/>
              </a:spcAft>
              <a:buFont typeface="Arial" panose="020B0604020202020204" pitchFamily="34" charset="0"/>
              <a:buChar char="•"/>
            </a:pPr>
            <a:r>
              <a:rPr lang="en-US" sz="2400" dirty="0">
                <a:ea typeface="Calibri" panose="020F0502020204030204" pitchFamily="34" charset="0"/>
                <a:cs typeface="Times New Roman" panose="02020603050405020304" pitchFamily="18" charset="0"/>
              </a:rPr>
              <a:t>Lead to antagonism despite single</a:t>
            </a:r>
            <a:r>
              <a:rPr lang="en-US" sz="2400" dirty="0">
                <a:ea typeface="Calibri" panose="020F0502020204030204" pitchFamily="34" charset="0"/>
                <a:cs typeface="MS Mincho" panose="02020609040205080304" pitchFamily="49" charset="-128"/>
              </a:rPr>
              <a:t>‑</a:t>
            </a:r>
            <a:r>
              <a:rPr lang="en-US" sz="2400" dirty="0">
                <a:ea typeface="Calibri" panose="020F0502020204030204" pitchFamily="34" charset="0"/>
                <a:cs typeface="Times New Roman" panose="02020603050405020304" pitchFamily="18" charset="0"/>
              </a:rPr>
              <a:t>agent activity</a:t>
            </a:r>
          </a:p>
        </p:txBody>
      </p:sp>
    </p:spTree>
    <p:extLst>
      <p:ext uri="{BB962C8B-B14F-4D97-AF65-F5344CB8AC3E}">
        <p14:creationId xmlns:p14="http://schemas.microsoft.com/office/powerpoint/2010/main" val="1472364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6797657F-532E-4A41-AB76-36881790FD5A}"/>
              </a:ext>
            </a:extLst>
          </p:cNvPr>
          <p:cNvPicPr>
            <a:picLocks noChangeAspect="1"/>
          </p:cNvPicPr>
          <p:nvPr/>
        </p:nvPicPr>
        <p:blipFill>
          <a:blip r:embed="rId2"/>
          <a:stretch>
            <a:fillRect/>
          </a:stretch>
        </p:blipFill>
        <p:spPr>
          <a:xfrm>
            <a:off x="410542" y="1160467"/>
            <a:ext cx="6700062" cy="5303829"/>
          </a:xfrm>
          <a:prstGeom prst="rect">
            <a:avLst/>
          </a:prstGeom>
        </p:spPr>
      </p:pic>
      <p:sp>
        <p:nvSpPr>
          <p:cNvPr id="9" name="CuadroTexto 8">
            <a:extLst>
              <a:ext uri="{FF2B5EF4-FFF2-40B4-BE49-F238E27FC236}">
                <a16:creationId xmlns:a16="http://schemas.microsoft.com/office/drawing/2014/main" id="{D7DFC506-0BBD-4C38-992F-EA998467E4F8}"/>
              </a:ext>
            </a:extLst>
          </p:cNvPr>
          <p:cNvSpPr txBox="1"/>
          <p:nvPr/>
        </p:nvSpPr>
        <p:spPr>
          <a:xfrm>
            <a:off x="7234171" y="5387078"/>
            <a:ext cx="4683210" cy="1077218"/>
          </a:xfrm>
          <a:prstGeom prst="rect">
            <a:avLst/>
          </a:prstGeom>
          <a:noFill/>
        </p:spPr>
        <p:txBody>
          <a:bodyPr wrap="square">
            <a:spAutoFit/>
          </a:bodyPr>
          <a:lstStyle/>
          <a:p>
            <a:r>
              <a:rPr lang="es-MX" sz="1600" dirty="0">
                <a:solidFill>
                  <a:srgbClr val="000000"/>
                </a:solidFill>
              </a:rPr>
              <a:t>Burr J.L., et al.</a:t>
            </a:r>
            <a:endParaRPr lang="es-MX" sz="1600" dirty="0"/>
          </a:p>
          <a:p>
            <a:pPr algn="l"/>
            <a:r>
              <a:rPr lang="en-US" sz="1600" i="0" u="none" strike="noStrike" baseline="0" dirty="0">
                <a:solidFill>
                  <a:srgbClr val="000000"/>
                </a:solidFill>
              </a:rPr>
              <a:t>Combination Immunotherapy With Radiotherapy in </a:t>
            </a:r>
            <a:r>
              <a:rPr lang="es-MX" sz="1600" i="0" u="none" strike="noStrike" baseline="0" dirty="0">
                <a:solidFill>
                  <a:srgbClr val="000000"/>
                </a:solidFill>
              </a:rPr>
              <a:t>Non-Small </a:t>
            </a:r>
            <a:r>
              <a:rPr lang="en-US" sz="1600" i="0" u="none" strike="noStrike" baseline="0" dirty="0">
                <a:solidFill>
                  <a:srgbClr val="000000"/>
                </a:solidFill>
              </a:rPr>
              <a:t>Cell Lung Cancer: A Review of Evidence. </a:t>
            </a:r>
            <a:r>
              <a:rPr lang="it-IT" sz="1600" i="0" u="none" strike="noStrike" baseline="0" dirty="0">
                <a:solidFill>
                  <a:srgbClr val="000000"/>
                </a:solidFill>
              </a:rPr>
              <a:t>Cancer Medicine, 2024; 13:e70402</a:t>
            </a:r>
            <a:endParaRPr lang="en-US" sz="1600" i="0" u="none" strike="noStrike" baseline="0" dirty="0">
              <a:solidFill>
                <a:srgbClr val="000000"/>
              </a:solidFill>
            </a:endParaRPr>
          </a:p>
        </p:txBody>
      </p:sp>
      <p:sp>
        <p:nvSpPr>
          <p:cNvPr id="10" name="Rectangle 1">
            <a:extLst>
              <a:ext uri="{FF2B5EF4-FFF2-40B4-BE49-F238E27FC236}">
                <a16:creationId xmlns:a16="http://schemas.microsoft.com/office/drawing/2014/main" id="{37A67B66-A535-4AFD-AC95-54049B00E4E6}"/>
              </a:ext>
            </a:extLst>
          </p:cNvPr>
          <p:cNvSpPr/>
          <p:nvPr/>
        </p:nvSpPr>
        <p:spPr>
          <a:xfrm>
            <a:off x="0" y="240880"/>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r>
              <a:rPr lang="en-US" sz="2400" b="1" dirty="0">
                <a:solidFill>
                  <a:schemeClr val="bg1"/>
                </a:solidFill>
                <a:latin typeface="+mj-lt"/>
              </a:rPr>
              <a:t>Rationales of combining radiation and immunotherapy.</a:t>
            </a:r>
          </a:p>
        </p:txBody>
      </p:sp>
    </p:spTree>
    <p:extLst>
      <p:ext uri="{BB962C8B-B14F-4D97-AF65-F5344CB8AC3E}">
        <p14:creationId xmlns:p14="http://schemas.microsoft.com/office/powerpoint/2010/main" val="19300604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4" name="Rectangle 3"/>
          <p:cNvSpPr/>
          <p:nvPr/>
        </p:nvSpPr>
        <p:spPr>
          <a:xfrm>
            <a:off x="0" y="251938"/>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r>
              <a:rPr lang="en-US" sz="2400" b="1" dirty="0">
                <a:solidFill>
                  <a:schemeClr val="bg1"/>
                </a:solidFill>
                <a:latin typeface="+mj-lt"/>
              </a:rPr>
              <a:t>Example of combination failure.</a:t>
            </a:r>
          </a:p>
        </p:txBody>
      </p:sp>
      <p:pic>
        <p:nvPicPr>
          <p:cNvPr id="5" name="Imagen 4">
            <a:extLst>
              <a:ext uri="{FF2B5EF4-FFF2-40B4-BE49-F238E27FC236}">
                <a16:creationId xmlns:a16="http://schemas.microsoft.com/office/drawing/2014/main" id="{172A1FA0-2EF2-4BBD-B858-FCFB68DA809A}"/>
              </a:ext>
            </a:extLst>
          </p:cNvPr>
          <p:cNvPicPr>
            <a:picLocks noChangeAspect="1"/>
          </p:cNvPicPr>
          <p:nvPr/>
        </p:nvPicPr>
        <p:blipFill rotWithShape="1">
          <a:blip r:embed="rId2"/>
          <a:srcRect l="24730" t="14036" r="24696" b="5023"/>
          <a:stretch/>
        </p:blipFill>
        <p:spPr>
          <a:xfrm>
            <a:off x="5791200" y="1057878"/>
            <a:ext cx="6166021" cy="5548184"/>
          </a:xfrm>
          <a:prstGeom prst="rect">
            <a:avLst/>
          </a:prstGeom>
        </p:spPr>
      </p:pic>
      <p:sp>
        <p:nvSpPr>
          <p:cNvPr id="7" name="CuadroTexto 6">
            <a:extLst>
              <a:ext uri="{FF2B5EF4-FFF2-40B4-BE49-F238E27FC236}">
                <a16:creationId xmlns:a16="http://schemas.microsoft.com/office/drawing/2014/main" id="{1986699E-4C60-4370-B3DB-9632A8379796}"/>
              </a:ext>
            </a:extLst>
          </p:cNvPr>
          <p:cNvSpPr txBox="1"/>
          <p:nvPr/>
        </p:nvSpPr>
        <p:spPr>
          <a:xfrm>
            <a:off x="234779" y="1702151"/>
            <a:ext cx="5214551" cy="1631216"/>
          </a:xfrm>
          <a:prstGeom prst="rect">
            <a:avLst/>
          </a:prstGeom>
          <a:noFill/>
        </p:spPr>
        <p:txBody>
          <a:bodyPr wrap="square">
            <a:spAutoFit/>
          </a:bodyPr>
          <a:lstStyle/>
          <a:p>
            <a:r>
              <a:rPr lang="es-MX" sz="2000" b="0" i="0" u="none" strike="noStrike" baseline="0" dirty="0">
                <a:solidFill>
                  <a:srgbClr val="000000"/>
                </a:solidFill>
              </a:rPr>
              <a:t>Bradley JD, et al.</a:t>
            </a:r>
          </a:p>
          <a:p>
            <a:r>
              <a:rPr lang="en-US" sz="2000" b="0" i="0" u="none" strike="noStrike" baseline="0" dirty="0">
                <a:solidFill>
                  <a:srgbClr val="000000"/>
                </a:solidFill>
              </a:rPr>
              <a:t>Simultaneous Durvalumab and Platinum-Based Chemoradiotherapy in Unresectable Stage III Non–Small Cell Lung Cancer: The Phase III PACIFIC-2 Study. </a:t>
            </a:r>
            <a:r>
              <a:rPr lang="en-US" sz="2000" dirty="0">
                <a:solidFill>
                  <a:srgbClr val="000000"/>
                </a:solidFill>
              </a:rPr>
              <a:t>ASCO J 43: 3610-3621</a:t>
            </a:r>
            <a:endParaRPr lang="es-MX" sz="2000" dirty="0"/>
          </a:p>
        </p:txBody>
      </p:sp>
    </p:spTree>
    <p:extLst>
      <p:ext uri="{BB962C8B-B14F-4D97-AF65-F5344CB8AC3E}">
        <p14:creationId xmlns:p14="http://schemas.microsoft.com/office/powerpoint/2010/main" val="11686427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3" name="Rectangle 2"/>
          <p:cNvSpPr/>
          <p:nvPr/>
        </p:nvSpPr>
        <p:spPr>
          <a:xfrm>
            <a:off x="0" y="241784"/>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r>
              <a:rPr lang="en-US" sz="2400" b="1" dirty="0">
                <a:solidFill>
                  <a:schemeClr val="bg1"/>
                </a:solidFill>
                <a:latin typeface="+mj-lt"/>
              </a:rPr>
              <a:t>Example of successful combination.</a:t>
            </a:r>
          </a:p>
        </p:txBody>
      </p:sp>
      <p:sp>
        <p:nvSpPr>
          <p:cNvPr id="7" name="CuadroTexto 6">
            <a:extLst>
              <a:ext uri="{FF2B5EF4-FFF2-40B4-BE49-F238E27FC236}">
                <a16:creationId xmlns:a16="http://schemas.microsoft.com/office/drawing/2014/main" id="{9479D022-5B7F-46D6-B836-895FC800C671}"/>
              </a:ext>
            </a:extLst>
          </p:cNvPr>
          <p:cNvSpPr txBox="1"/>
          <p:nvPr/>
        </p:nvSpPr>
        <p:spPr>
          <a:xfrm>
            <a:off x="275581" y="1760080"/>
            <a:ext cx="5087252" cy="1569660"/>
          </a:xfrm>
          <a:prstGeom prst="rect">
            <a:avLst/>
          </a:prstGeom>
          <a:noFill/>
        </p:spPr>
        <p:txBody>
          <a:bodyPr wrap="square">
            <a:spAutoFit/>
          </a:bodyPr>
          <a:lstStyle/>
          <a:p>
            <a:r>
              <a:rPr lang="es-MX" sz="2400" b="0" i="0" u="none" strike="noStrike" baseline="0" dirty="0">
                <a:solidFill>
                  <a:srgbClr val="5A5A5A"/>
                </a:solidFill>
              </a:rPr>
              <a:t>Antonia S.J. et al. </a:t>
            </a:r>
            <a:endParaRPr lang="es-MX" sz="2400" dirty="0"/>
          </a:p>
          <a:p>
            <a:pPr algn="l"/>
            <a:r>
              <a:rPr lang="en-US" sz="2400" b="0" i="0" u="none" strike="noStrike" baseline="0" dirty="0">
                <a:solidFill>
                  <a:srgbClr val="000000"/>
                </a:solidFill>
              </a:rPr>
              <a:t>Durvalumab after Chemoradiotherapy in Stage III </a:t>
            </a:r>
            <a:r>
              <a:rPr lang="es-MX" sz="2400" b="0" i="0" u="none" strike="noStrike" baseline="0" dirty="0">
                <a:solidFill>
                  <a:srgbClr val="000000"/>
                </a:solidFill>
              </a:rPr>
              <a:t>Non–Small-Cell </a:t>
            </a:r>
            <a:r>
              <a:rPr lang="es-MX" sz="2400" b="0" i="0" u="none" strike="noStrike" baseline="0" dirty="0" err="1">
                <a:solidFill>
                  <a:srgbClr val="000000"/>
                </a:solidFill>
              </a:rPr>
              <a:t>Lung</a:t>
            </a:r>
            <a:r>
              <a:rPr lang="es-MX" sz="2400" b="0" i="0" u="none" strike="noStrike" baseline="0" dirty="0">
                <a:solidFill>
                  <a:srgbClr val="000000"/>
                </a:solidFill>
              </a:rPr>
              <a:t> </a:t>
            </a:r>
            <a:r>
              <a:rPr lang="es-MX" sz="2400" b="0" i="0" u="none" strike="noStrike" baseline="0" dirty="0" err="1">
                <a:solidFill>
                  <a:srgbClr val="000000"/>
                </a:solidFill>
              </a:rPr>
              <a:t>Cancer</a:t>
            </a:r>
            <a:endParaRPr lang="es-MX" sz="2400" b="0" i="0" u="none" strike="noStrike" baseline="0" dirty="0">
              <a:solidFill>
                <a:srgbClr val="000000"/>
              </a:solidFill>
            </a:endParaRPr>
          </a:p>
          <a:p>
            <a:r>
              <a:rPr lang="en-US" sz="2400" dirty="0"/>
              <a:t>N </a:t>
            </a:r>
            <a:r>
              <a:rPr lang="en-US" sz="2400" dirty="0" err="1"/>
              <a:t>Engl</a:t>
            </a:r>
            <a:r>
              <a:rPr lang="en-US" sz="2400" dirty="0"/>
              <a:t> J Med 2017;377:1919-29.</a:t>
            </a:r>
            <a:endParaRPr lang="es-MX" sz="2400" b="0" i="0" u="none" strike="noStrike" baseline="0" dirty="0">
              <a:solidFill>
                <a:srgbClr val="000000"/>
              </a:solidFill>
            </a:endParaRPr>
          </a:p>
        </p:txBody>
      </p:sp>
      <p:pic>
        <p:nvPicPr>
          <p:cNvPr id="4" name="Imagen 3">
            <a:extLst>
              <a:ext uri="{FF2B5EF4-FFF2-40B4-BE49-F238E27FC236}">
                <a16:creationId xmlns:a16="http://schemas.microsoft.com/office/drawing/2014/main" id="{34E67444-54D6-41C0-AE01-06504FB210CE}"/>
              </a:ext>
            </a:extLst>
          </p:cNvPr>
          <p:cNvPicPr>
            <a:picLocks noChangeAspect="1"/>
          </p:cNvPicPr>
          <p:nvPr/>
        </p:nvPicPr>
        <p:blipFill rotWithShape="1">
          <a:blip r:embed="rId2"/>
          <a:srcRect l="27567" t="21247" r="22264" b="23050"/>
          <a:stretch/>
        </p:blipFill>
        <p:spPr>
          <a:xfrm>
            <a:off x="5562961" y="1675284"/>
            <a:ext cx="6116594" cy="3818238"/>
          </a:xfrm>
          <a:prstGeom prst="rect">
            <a:avLst/>
          </a:prstGeom>
        </p:spPr>
      </p:pic>
    </p:spTree>
    <p:extLst>
      <p:ext uri="{BB962C8B-B14F-4D97-AF65-F5344CB8AC3E}">
        <p14:creationId xmlns:p14="http://schemas.microsoft.com/office/powerpoint/2010/main" val="21049982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3" name="Rectangle 2"/>
          <p:cNvSpPr/>
          <p:nvPr/>
        </p:nvSpPr>
        <p:spPr>
          <a:xfrm>
            <a:off x="0" y="277326"/>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r>
              <a:rPr lang="en-US" sz="2400" b="1" dirty="0">
                <a:solidFill>
                  <a:schemeClr val="bg1"/>
                </a:solidFill>
                <a:latin typeface="+mj-lt"/>
              </a:rPr>
              <a:t>How pharmacometrics can come to the rescue?</a:t>
            </a:r>
          </a:p>
        </p:txBody>
      </p:sp>
      <p:sp>
        <p:nvSpPr>
          <p:cNvPr id="5" name="Rectangle 4"/>
          <p:cNvSpPr/>
          <p:nvPr/>
        </p:nvSpPr>
        <p:spPr>
          <a:xfrm>
            <a:off x="1786111" y="1148834"/>
            <a:ext cx="8527847" cy="523220"/>
          </a:xfrm>
          <a:prstGeom prst="rect">
            <a:avLst/>
          </a:prstGeom>
        </p:spPr>
        <p:txBody>
          <a:bodyPr wrap="none">
            <a:spAutoFit/>
          </a:bodyPr>
          <a:lstStyle/>
          <a:p>
            <a:r>
              <a:rPr lang="en-US" sz="2800" dirty="0">
                <a:solidFill>
                  <a:srgbClr val="C00000"/>
                </a:solidFill>
              </a:rPr>
              <a:t>Trial‑and‑error timing optimization is inefficient and risky</a:t>
            </a:r>
          </a:p>
        </p:txBody>
      </p:sp>
      <p:sp>
        <p:nvSpPr>
          <p:cNvPr id="7" name="Rectangle 6"/>
          <p:cNvSpPr/>
          <p:nvPr/>
        </p:nvSpPr>
        <p:spPr>
          <a:xfrm>
            <a:off x="1730852" y="1804511"/>
            <a:ext cx="8391525" cy="1143070"/>
          </a:xfrm>
          <a:prstGeom prst="rect">
            <a:avLst/>
          </a:prstGeom>
        </p:spPr>
        <p:txBody>
          <a:bodyPr wrap="square">
            <a:spAutoFit/>
          </a:bodyPr>
          <a:lstStyle/>
          <a:p>
            <a:pPr>
              <a:lnSpc>
                <a:spcPct val="150000"/>
              </a:lnSpc>
            </a:pPr>
            <a:r>
              <a:rPr lang="en-US" sz="2400" dirty="0"/>
              <a:t>Pharmacometrics models can:  </a:t>
            </a:r>
          </a:p>
          <a:p>
            <a:pPr algn="ctr">
              <a:lnSpc>
                <a:spcPct val="150000"/>
              </a:lnSpc>
            </a:pPr>
            <a:r>
              <a:rPr lang="en-US" sz="2400" dirty="0"/>
              <a:t>Simulate thousands of dose levels and schedules of administration</a:t>
            </a:r>
          </a:p>
        </p:txBody>
      </p:sp>
      <p:sp>
        <p:nvSpPr>
          <p:cNvPr id="8" name="Rectangle 7"/>
          <p:cNvSpPr/>
          <p:nvPr/>
        </p:nvSpPr>
        <p:spPr>
          <a:xfrm>
            <a:off x="1730852" y="3997524"/>
            <a:ext cx="8391525" cy="461665"/>
          </a:xfrm>
          <a:prstGeom prst="rect">
            <a:avLst/>
          </a:prstGeom>
        </p:spPr>
        <p:txBody>
          <a:bodyPr wrap="square">
            <a:spAutoFit/>
          </a:bodyPr>
          <a:lstStyle/>
          <a:p>
            <a:pPr algn="ctr"/>
            <a:r>
              <a:rPr lang="en-US" sz="2400" dirty="0"/>
              <a:t>Identify optimal sequencing windows before clinical testing  </a:t>
            </a:r>
          </a:p>
        </p:txBody>
      </p:sp>
      <p:sp>
        <p:nvSpPr>
          <p:cNvPr id="9" name="Rectangle 8"/>
          <p:cNvSpPr/>
          <p:nvPr/>
        </p:nvSpPr>
        <p:spPr>
          <a:xfrm>
            <a:off x="1730852" y="5451872"/>
            <a:ext cx="8391525" cy="461665"/>
          </a:xfrm>
          <a:prstGeom prst="rect">
            <a:avLst/>
          </a:prstGeom>
        </p:spPr>
        <p:txBody>
          <a:bodyPr wrap="square">
            <a:spAutoFit/>
          </a:bodyPr>
          <a:lstStyle/>
          <a:p>
            <a:pPr algn="ctr"/>
            <a:r>
              <a:rPr lang="en-US" sz="2400" dirty="0"/>
              <a:t>Quantify synergy/antagonism as function of time  </a:t>
            </a:r>
          </a:p>
        </p:txBody>
      </p:sp>
      <p:sp>
        <p:nvSpPr>
          <p:cNvPr id="10" name="Down Arrow 9"/>
          <p:cNvSpPr/>
          <p:nvPr/>
        </p:nvSpPr>
        <p:spPr>
          <a:xfrm>
            <a:off x="5793178" y="3120182"/>
            <a:ext cx="266872" cy="762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Down Arrow 10"/>
          <p:cNvSpPr/>
          <p:nvPr/>
        </p:nvSpPr>
        <p:spPr>
          <a:xfrm>
            <a:off x="5793178" y="4574531"/>
            <a:ext cx="266872" cy="762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219760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168A20E-EB1C-451F-88AF-009B3BFB7099}"/>
              </a:ext>
            </a:extLst>
          </p:cNvPr>
          <p:cNvSpPr/>
          <p:nvPr/>
        </p:nvSpPr>
        <p:spPr>
          <a:xfrm>
            <a:off x="0" y="277326"/>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r>
              <a:rPr lang="en-US" sz="2400" b="1" dirty="0">
                <a:solidFill>
                  <a:schemeClr val="bg1"/>
                </a:solidFill>
                <a:latin typeface="+mj-lt"/>
              </a:rPr>
              <a:t>The field of Mathematical Oncology.</a:t>
            </a:r>
          </a:p>
        </p:txBody>
      </p:sp>
      <p:pic>
        <p:nvPicPr>
          <p:cNvPr id="6" name="Imagen 5">
            <a:extLst>
              <a:ext uri="{FF2B5EF4-FFF2-40B4-BE49-F238E27FC236}">
                <a16:creationId xmlns:a16="http://schemas.microsoft.com/office/drawing/2014/main" id="{202BF777-8AF6-44C2-8442-DDE209098AB0}"/>
              </a:ext>
            </a:extLst>
          </p:cNvPr>
          <p:cNvPicPr>
            <a:picLocks noChangeAspect="1"/>
          </p:cNvPicPr>
          <p:nvPr/>
        </p:nvPicPr>
        <p:blipFill rotWithShape="1">
          <a:blip r:embed="rId2"/>
          <a:srcRect l="31824" t="11873" r="14460" b="7728"/>
          <a:stretch/>
        </p:blipFill>
        <p:spPr>
          <a:xfrm>
            <a:off x="3649284" y="1095263"/>
            <a:ext cx="5579934" cy="4695567"/>
          </a:xfrm>
          <a:prstGeom prst="rect">
            <a:avLst/>
          </a:prstGeom>
        </p:spPr>
      </p:pic>
      <p:sp>
        <p:nvSpPr>
          <p:cNvPr id="7" name="CuadroTexto 6">
            <a:extLst>
              <a:ext uri="{FF2B5EF4-FFF2-40B4-BE49-F238E27FC236}">
                <a16:creationId xmlns:a16="http://schemas.microsoft.com/office/drawing/2014/main" id="{0DDCAA22-E64F-4FE7-A741-0885AE1BB2F5}"/>
              </a:ext>
            </a:extLst>
          </p:cNvPr>
          <p:cNvSpPr txBox="1"/>
          <p:nvPr/>
        </p:nvSpPr>
        <p:spPr>
          <a:xfrm>
            <a:off x="2353737" y="1620857"/>
            <a:ext cx="1295547" cy="369332"/>
          </a:xfrm>
          <a:prstGeom prst="rect">
            <a:avLst/>
          </a:prstGeom>
          <a:noFill/>
        </p:spPr>
        <p:txBody>
          <a:bodyPr wrap="none" rtlCol="0">
            <a:spAutoFit/>
          </a:bodyPr>
          <a:lstStyle/>
          <a:p>
            <a:r>
              <a:rPr lang="en-US"/>
              <a:t>Cancer cells</a:t>
            </a:r>
          </a:p>
        </p:txBody>
      </p:sp>
      <p:sp>
        <p:nvSpPr>
          <p:cNvPr id="8" name="CuadroTexto 7">
            <a:extLst>
              <a:ext uri="{FF2B5EF4-FFF2-40B4-BE49-F238E27FC236}">
                <a16:creationId xmlns:a16="http://schemas.microsoft.com/office/drawing/2014/main" id="{DC17C90C-2A5A-4E11-9B4A-A5ADBC35B6B4}"/>
              </a:ext>
            </a:extLst>
          </p:cNvPr>
          <p:cNvSpPr txBox="1"/>
          <p:nvPr/>
        </p:nvSpPr>
        <p:spPr>
          <a:xfrm>
            <a:off x="1797815" y="2319626"/>
            <a:ext cx="1851469" cy="369332"/>
          </a:xfrm>
          <a:prstGeom prst="rect">
            <a:avLst/>
          </a:prstGeom>
          <a:noFill/>
        </p:spPr>
        <p:txBody>
          <a:bodyPr wrap="none" rtlCol="0">
            <a:spAutoFit/>
          </a:bodyPr>
          <a:lstStyle/>
          <a:p>
            <a:r>
              <a:rPr lang="en-US"/>
              <a:t>Dying cancer cells</a:t>
            </a:r>
          </a:p>
        </p:txBody>
      </p:sp>
      <p:sp>
        <p:nvSpPr>
          <p:cNvPr id="9" name="CuadroTexto 8">
            <a:extLst>
              <a:ext uri="{FF2B5EF4-FFF2-40B4-BE49-F238E27FC236}">
                <a16:creationId xmlns:a16="http://schemas.microsoft.com/office/drawing/2014/main" id="{F0B2D71B-3051-4F2F-B1F5-2D1BB241C4A7}"/>
              </a:ext>
            </a:extLst>
          </p:cNvPr>
          <p:cNvSpPr txBox="1"/>
          <p:nvPr/>
        </p:nvSpPr>
        <p:spPr>
          <a:xfrm>
            <a:off x="3122024" y="3035866"/>
            <a:ext cx="527260" cy="369332"/>
          </a:xfrm>
          <a:prstGeom prst="rect">
            <a:avLst/>
          </a:prstGeom>
          <a:noFill/>
        </p:spPr>
        <p:txBody>
          <a:bodyPr wrap="none" rtlCol="0">
            <a:spAutoFit/>
          </a:bodyPr>
          <a:lstStyle/>
          <a:p>
            <a:r>
              <a:rPr lang="en-US"/>
              <a:t>TTA</a:t>
            </a:r>
          </a:p>
        </p:txBody>
      </p:sp>
      <p:sp>
        <p:nvSpPr>
          <p:cNvPr id="10" name="CuadroTexto 9">
            <a:extLst>
              <a:ext uri="{FF2B5EF4-FFF2-40B4-BE49-F238E27FC236}">
                <a16:creationId xmlns:a16="http://schemas.microsoft.com/office/drawing/2014/main" id="{415C7574-A071-4E1F-A4A5-FB18DF7BC0B5}"/>
              </a:ext>
            </a:extLst>
          </p:cNvPr>
          <p:cNvSpPr txBox="1"/>
          <p:nvPr/>
        </p:nvSpPr>
        <p:spPr>
          <a:xfrm>
            <a:off x="1223171" y="3765726"/>
            <a:ext cx="2426113" cy="369332"/>
          </a:xfrm>
          <a:prstGeom prst="rect">
            <a:avLst/>
          </a:prstGeom>
          <a:noFill/>
        </p:spPr>
        <p:txBody>
          <a:bodyPr wrap="none" rtlCol="0">
            <a:spAutoFit/>
          </a:bodyPr>
          <a:lstStyle/>
          <a:p>
            <a:r>
              <a:rPr lang="en-US"/>
              <a:t>Antigen presenting cells</a:t>
            </a:r>
          </a:p>
        </p:txBody>
      </p:sp>
      <p:sp>
        <p:nvSpPr>
          <p:cNvPr id="11" name="CuadroTexto 10">
            <a:extLst>
              <a:ext uri="{FF2B5EF4-FFF2-40B4-BE49-F238E27FC236}">
                <a16:creationId xmlns:a16="http://schemas.microsoft.com/office/drawing/2014/main" id="{47E8DC3F-F339-4FD5-8EF6-E4E62F02661D}"/>
              </a:ext>
            </a:extLst>
          </p:cNvPr>
          <p:cNvSpPr txBox="1"/>
          <p:nvPr/>
        </p:nvSpPr>
        <p:spPr>
          <a:xfrm>
            <a:off x="2351685" y="4497841"/>
            <a:ext cx="1297599" cy="369332"/>
          </a:xfrm>
          <a:prstGeom prst="rect">
            <a:avLst/>
          </a:prstGeom>
          <a:noFill/>
        </p:spPr>
        <p:txBody>
          <a:bodyPr wrap="none" rtlCol="0">
            <a:spAutoFit/>
          </a:bodyPr>
          <a:lstStyle/>
          <a:p>
            <a:r>
              <a:rPr lang="en-US"/>
              <a:t>Effecor cells</a:t>
            </a:r>
          </a:p>
        </p:txBody>
      </p:sp>
      <p:sp>
        <p:nvSpPr>
          <p:cNvPr id="12" name="CuadroTexto 11">
            <a:extLst>
              <a:ext uri="{FF2B5EF4-FFF2-40B4-BE49-F238E27FC236}">
                <a16:creationId xmlns:a16="http://schemas.microsoft.com/office/drawing/2014/main" id="{6728D9BC-DA1E-46B9-955B-797F36EABB15}"/>
              </a:ext>
            </a:extLst>
          </p:cNvPr>
          <p:cNvSpPr txBox="1"/>
          <p:nvPr/>
        </p:nvSpPr>
        <p:spPr>
          <a:xfrm>
            <a:off x="1992292" y="5209079"/>
            <a:ext cx="1656992" cy="369332"/>
          </a:xfrm>
          <a:prstGeom prst="rect">
            <a:avLst/>
          </a:prstGeom>
          <a:noFill/>
        </p:spPr>
        <p:txBody>
          <a:bodyPr wrap="none" rtlCol="0">
            <a:spAutoFit/>
          </a:bodyPr>
          <a:lstStyle/>
          <a:p>
            <a:r>
              <a:rPr lang="en-US"/>
              <a:t>Regulatory cells</a:t>
            </a:r>
          </a:p>
        </p:txBody>
      </p:sp>
      <p:sp>
        <p:nvSpPr>
          <p:cNvPr id="15" name="CuadroTexto 14">
            <a:extLst>
              <a:ext uri="{FF2B5EF4-FFF2-40B4-BE49-F238E27FC236}">
                <a16:creationId xmlns:a16="http://schemas.microsoft.com/office/drawing/2014/main" id="{6CEC9D02-8338-4BF6-A2EB-548FC9D76B15}"/>
              </a:ext>
            </a:extLst>
          </p:cNvPr>
          <p:cNvSpPr txBox="1"/>
          <p:nvPr/>
        </p:nvSpPr>
        <p:spPr>
          <a:xfrm>
            <a:off x="4644858" y="5995899"/>
            <a:ext cx="7166918" cy="584775"/>
          </a:xfrm>
          <a:prstGeom prst="rect">
            <a:avLst/>
          </a:prstGeom>
          <a:noFill/>
        </p:spPr>
        <p:txBody>
          <a:bodyPr wrap="square">
            <a:spAutoFit/>
          </a:bodyPr>
          <a:lstStyle/>
          <a:p>
            <a:pPr algn="r"/>
            <a:r>
              <a:rPr lang="en-US" sz="1600" i="0" u="none" strike="noStrike" baseline="0"/>
              <a:t>Becker R.A., et al. Mathematical modeling of radiotherapy and its impact on tumor interactions with the immune system. Neoplasia 2022, 28 pp. 100796</a:t>
            </a:r>
            <a:endParaRPr lang="en-US" sz="1600"/>
          </a:p>
        </p:txBody>
      </p:sp>
    </p:spTree>
    <p:extLst>
      <p:ext uri="{BB962C8B-B14F-4D97-AF65-F5344CB8AC3E}">
        <p14:creationId xmlns:p14="http://schemas.microsoft.com/office/powerpoint/2010/main" val="29792337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A6647AA4-79B1-4117-9E11-D8BDE228A1B0}"/>
              </a:ext>
            </a:extLst>
          </p:cNvPr>
          <p:cNvPicPr>
            <a:picLocks noChangeAspect="1"/>
          </p:cNvPicPr>
          <p:nvPr/>
        </p:nvPicPr>
        <p:blipFill rotWithShape="1">
          <a:blip r:embed="rId2"/>
          <a:srcRect l="13480" t="39454" r="32601" b="19985"/>
          <a:stretch/>
        </p:blipFill>
        <p:spPr>
          <a:xfrm>
            <a:off x="2619633" y="2298360"/>
            <a:ext cx="6042453" cy="2555549"/>
          </a:xfrm>
          <a:prstGeom prst="rect">
            <a:avLst/>
          </a:prstGeom>
        </p:spPr>
      </p:pic>
      <p:sp>
        <p:nvSpPr>
          <p:cNvPr id="8" name="CuadroTexto 7">
            <a:extLst>
              <a:ext uri="{FF2B5EF4-FFF2-40B4-BE49-F238E27FC236}">
                <a16:creationId xmlns:a16="http://schemas.microsoft.com/office/drawing/2014/main" id="{1756358F-F2FC-4AC6-A6F9-60B8871DE570}"/>
              </a:ext>
            </a:extLst>
          </p:cNvPr>
          <p:cNvSpPr txBox="1"/>
          <p:nvPr/>
        </p:nvSpPr>
        <p:spPr>
          <a:xfrm>
            <a:off x="1421027" y="1227608"/>
            <a:ext cx="9316995" cy="461665"/>
          </a:xfrm>
          <a:prstGeom prst="rect">
            <a:avLst/>
          </a:prstGeom>
          <a:noFill/>
        </p:spPr>
        <p:txBody>
          <a:bodyPr wrap="square">
            <a:spAutoFit/>
          </a:bodyPr>
          <a:lstStyle/>
          <a:p>
            <a:r>
              <a:rPr lang="es-MX" sz="2400" dirty="0" err="1"/>
              <a:t>Predator-prey</a:t>
            </a:r>
            <a:r>
              <a:rPr lang="es-MX" sz="2400" dirty="0"/>
              <a:t> </a:t>
            </a:r>
            <a:r>
              <a:rPr lang="es-MX" sz="2400" dirty="0" err="1"/>
              <a:t>or</a:t>
            </a:r>
            <a:r>
              <a:rPr lang="es-MX" sz="2400" dirty="0"/>
              <a:t> </a:t>
            </a:r>
            <a:r>
              <a:rPr lang="es-MX" sz="2400" dirty="0" err="1"/>
              <a:t>Lotka</a:t>
            </a:r>
            <a:r>
              <a:rPr lang="es-MX" sz="2400" dirty="0"/>
              <a:t>-Volterra </a:t>
            </a:r>
            <a:r>
              <a:rPr lang="es-MX" sz="2400" dirty="0" err="1"/>
              <a:t>type</a:t>
            </a:r>
            <a:r>
              <a:rPr lang="es-MX" sz="2400" dirty="0"/>
              <a:t> </a:t>
            </a:r>
            <a:r>
              <a:rPr lang="es-MX" sz="2400" dirty="0" err="1"/>
              <a:t>mathematical</a:t>
            </a:r>
            <a:r>
              <a:rPr lang="es-MX" sz="2400" dirty="0"/>
              <a:t> </a:t>
            </a:r>
            <a:r>
              <a:rPr lang="es-MX" sz="2400" dirty="0" err="1"/>
              <a:t>model</a:t>
            </a:r>
            <a:endParaRPr lang="es-MX" sz="2400" dirty="0"/>
          </a:p>
        </p:txBody>
      </p:sp>
      <p:sp>
        <p:nvSpPr>
          <p:cNvPr id="9" name="CuadroTexto 8">
            <a:extLst>
              <a:ext uri="{FF2B5EF4-FFF2-40B4-BE49-F238E27FC236}">
                <a16:creationId xmlns:a16="http://schemas.microsoft.com/office/drawing/2014/main" id="{71E6E7C4-51A3-472A-BEDE-A5353D5EEC75}"/>
              </a:ext>
            </a:extLst>
          </p:cNvPr>
          <p:cNvSpPr txBox="1"/>
          <p:nvPr/>
        </p:nvSpPr>
        <p:spPr>
          <a:xfrm>
            <a:off x="4644858" y="5995899"/>
            <a:ext cx="7166918" cy="584775"/>
          </a:xfrm>
          <a:prstGeom prst="rect">
            <a:avLst/>
          </a:prstGeom>
          <a:noFill/>
        </p:spPr>
        <p:txBody>
          <a:bodyPr wrap="square">
            <a:spAutoFit/>
          </a:bodyPr>
          <a:lstStyle/>
          <a:p>
            <a:pPr algn="r"/>
            <a:r>
              <a:rPr lang="es-MX" sz="1600" i="0" u="none" strike="noStrike" baseline="0" dirty="0"/>
              <a:t>Becker R.A., et al. </a:t>
            </a:r>
            <a:r>
              <a:rPr lang="es-MX" sz="1600" i="0" u="none" strike="noStrike" baseline="0" dirty="0" err="1"/>
              <a:t>Mathematical</a:t>
            </a:r>
            <a:r>
              <a:rPr lang="es-MX" sz="1600" i="0" u="none" strike="noStrike" baseline="0" dirty="0"/>
              <a:t> </a:t>
            </a:r>
            <a:r>
              <a:rPr lang="es-MX" sz="1600" i="0" u="none" strike="noStrike" baseline="0" dirty="0" err="1"/>
              <a:t>modeling</a:t>
            </a:r>
            <a:r>
              <a:rPr lang="es-MX" sz="1600" i="0" u="none" strike="noStrike" baseline="0" dirty="0"/>
              <a:t> </a:t>
            </a:r>
            <a:r>
              <a:rPr lang="es-MX" sz="1600" i="0" u="none" strike="noStrike" baseline="0" dirty="0" err="1"/>
              <a:t>of</a:t>
            </a:r>
            <a:r>
              <a:rPr lang="es-MX" sz="1600" i="0" u="none" strike="noStrike" baseline="0" dirty="0"/>
              <a:t> </a:t>
            </a:r>
            <a:r>
              <a:rPr lang="es-MX" sz="1600" i="0" u="none" strike="noStrike" baseline="0" dirty="0" err="1"/>
              <a:t>radiotherapy</a:t>
            </a:r>
            <a:r>
              <a:rPr lang="es-MX" sz="1600" i="0" u="none" strike="noStrike" baseline="0" dirty="0"/>
              <a:t> </a:t>
            </a:r>
            <a:r>
              <a:rPr lang="en-US" sz="1600" i="0" u="none" strike="noStrike" baseline="0" dirty="0"/>
              <a:t>and its impact on tumor interactions </a:t>
            </a:r>
            <a:r>
              <a:rPr lang="es-MX" sz="1600" i="0" u="none" strike="noStrike" baseline="0" dirty="0" err="1"/>
              <a:t>with</a:t>
            </a:r>
            <a:r>
              <a:rPr lang="es-MX" sz="1600" i="0" u="none" strike="noStrike" baseline="0" dirty="0"/>
              <a:t> </a:t>
            </a:r>
            <a:r>
              <a:rPr lang="es-MX" sz="1600" i="0" u="none" strike="noStrike" baseline="0" dirty="0" err="1"/>
              <a:t>the</a:t>
            </a:r>
            <a:r>
              <a:rPr lang="es-MX" sz="1600" i="0" u="none" strike="noStrike" baseline="0" dirty="0"/>
              <a:t> </a:t>
            </a:r>
            <a:r>
              <a:rPr lang="es-MX" sz="1600" i="0" u="none" strike="noStrike" baseline="0" dirty="0" err="1"/>
              <a:t>immune</a:t>
            </a:r>
            <a:r>
              <a:rPr lang="es-MX" sz="1600" i="0" u="none" strike="noStrike" baseline="0" dirty="0"/>
              <a:t> </a:t>
            </a:r>
            <a:r>
              <a:rPr lang="es-MX" sz="1600" i="0" u="none" strike="noStrike" baseline="0" dirty="0" err="1"/>
              <a:t>system</a:t>
            </a:r>
            <a:r>
              <a:rPr lang="es-MX" sz="1600" i="0" u="none" strike="noStrike" baseline="0" dirty="0"/>
              <a:t>. Neoplasia 2022, 28 pp. 100796</a:t>
            </a:r>
            <a:endParaRPr lang="es-MX" sz="1600" dirty="0"/>
          </a:p>
        </p:txBody>
      </p:sp>
      <p:sp>
        <p:nvSpPr>
          <p:cNvPr id="10" name="Rectangle 2">
            <a:extLst>
              <a:ext uri="{FF2B5EF4-FFF2-40B4-BE49-F238E27FC236}">
                <a16:creationId xmlns:a16="http://schemas.microsoft.com/office/drawing/2014/main" id="{1A2F4855-B538-4248-BB44-4CBCBD53DFE1}"/>
              </a:ext>
            </a:extLst>
          </p:cNvPr>
          <p:cNvSpPr/>
          <p:nvPr/>
        </p:nvSpPr>
        <p:spPr>
          <a:xfrm>
            <a:off x="0" y="277326"/>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r>
              <a:rPr lang="en-US" sz="2400" b="1" dirty="0">
                <a:solidFill>
                  <a:schemeClr val="bg1"/>
                </a:solidFill>
                <a:latin typeface="+mj-lt"/>
              </a:rPr>
              <a:t>The field of Mathematical Oncology.</a:t>
            </a:r>
          </a:p>
        </p:txBody>
      </p:sp>
    </p:spTree>
    <p:extLst>
      <p:ext uri="{BB962C8B-B14F-4D97-AF65-F5344CB8AC3E}">
        <p14:creationId xmlns:p14="http://schemas.microsoft.com/office/powerpoint/2010/main" val="21776332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10" name="Rectangle 2">
            <a:extLst>
              <a:ext uri="{FF2B5EF4-FFF2-40B4-BE49-F238E27FC236}">
                <a16:creationId xmlns:a16="http://schemas.microsoft.com/office/drawing/2014/main" id="{1A2F4855-B538-4248-BB44-4CBCBD53DFE1}"/>
              </a:ext>
            </a:extLst>
          </p:cNvPr>
          <p:cNvSpPr/>
          <p:nvPr/>
        </p:nvSpPr>
        <p:spPr>
          <a:xfrm>
            <a:off x="0" y="277326"/>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r>
              <a:rPr lang="en-US" sz="2400" b="1" dirty="0">
                <a:solidFill>
                  <a:schemeClr val="bg1"/>
                </a:solidFill>
                <a:latin typeface="+mj-lt"/>
              </a:rPr>
              <a:t>The field of Mathematical Oncology.</a:t>
            </a:r>
          </a:p>
        </p:txBody>
      </p:sp>
      <p:pic>
        <p:nvPicPr>
          <p:cNvPr id="4" name="Imagen 3">
            <a:extLst>
              <a:ext uri="{FF2B5EF4-FFF2-40B4-BE49-F238E27FC236}">
                <a16:creationId xmlns:a16="http://schemas.microsoft.com/office/drawing/2014/main" id="{F4EF9C59-BC99-4E9F-A32F-A5C38D68159E}"/>
              </a:ext>
            </a:extLst>
          </p:cNvPr>
          <p:cNvPicPr>
            <a:picLocks noChangeAspect="1"/>
          </p:cNvPicPr>
          <p:nvPr/>
        </p:nvPicPr>
        <p:blipFill>
          <a:blip r:embed="rId2"/>
          <a:stretch>
            <a:fillRect/>
          </a:stretch>
        </p:blipFill>
        <p:spPr>
          <a:xfrm>
            <a:off x="573716" y="991221"/>
            <a:ext cx="5130985" cy="5015248"/>
          </a:xfrm>
          <a:prstGeom prst="rect">
            <a:avLst/>
          </a:prstGeom>
        </p:spPr>
      </p:pic>
      <p:sp>
        <p:nvSpPr>
          <p:cNvPr id="11" name="CuadroTexto 10">
            <a:extLst>
              <a:ext uri="{FF2B5EF4-FFF2-40B4-BE49-F238E27FC236}">
                <a16:creationId xmlns:a16="http://schemas.microsoft.com/office/drawing/2014/main" id="{F219011D-4126-4C2C-A481-69696C0DB145}"/>
              </a:ext>
            </a:extLst>
          </p:cNvPr>
          <p:cNvSpPr txBox="1"/>
          <p:nvPr/>
        </p:nvSpPr>
        <p:spPr>
          <a:xfrm>
            <a:off x="4361934" y="6027003"/>
            <a:ext cx="7710617" cy="830997"/>
          </a:xfrm>
          <a:prstGeom prst="rect">
            <a:avLst/>
          </a:prstGeom>
          <a:noFill/>
        </p:spPr>
        <p:txBody>
          <a:bodyPr wrap="square">
            <a:spAutoFit/>
          </a:bodyPr>
          <a:lstStyle/>
          <a:p>
            <a:pPr algn="r"/>
            <a:r>
              <a:rPr lang="en-US" sz="1600" i="0" u="none" strike="noStrike" baseline="0" dirty="0"/>
              <a:t>Hodson D., et al. Mixed effects modeling of radiotherapy in combination with immune checkpoint blockade or inhibitors of the DNA </a:t>
            </a:r>
            <a:r>
              <a:rPr lang="es-MX" sz="1600" i="0" u="none" strike="noStrike" baseline="0" dirty="0" err="1"/>
              <a:t>damage</a:t>
            </a:r>
            <a:r>
              <a:rPr lang="es-MX" sz="1600" i="0" u="none" strike="noStrike" baseline="0" dirty="0"/>
              <a:t> response </a:t>
            </a:r>
            <a:r>
              <a:rPr lang="es-MX" sz="1600" i="0" u="none" strike="noStrike" baseline="0" dirty="0" err="1"/>
              <a:t>pathway</a:t>
            </a:r>
            <a:r>
              <a:rPr lang="es-MX" sz="1600" i="0" u="none" strike="noStrike" baseline="0" dirty="0"/>
              <a:t>. </a:t>
            </a:r>
            <a:r>
              <a:rPr lang="es-MX" sz="1600" b="0" i="1" u="none" strike="noStrike" baseline="0" dirty="0">
                <a:latin typeface="STIXTwoText-Italic"/>
              </a:rPr>
              <a:t>CPT </a:t>
            </a:r>
            <a:r>
              <a:rPr lang="es-MX" sz="1600" b="0" i="1" u="none" strike="noStrike" baseline="0" dirty="0" err="1">
                <a:latin typeface="STIXTwoText-Italic"/>
              </a:rPr>
              <a:t>Pharmacometrics</a:t>
            </a:r>
            <a:r>
              <a:rPr lang="es-MX" sz="1600" b="0" i="1" u="none" strike="noStrike" baseline="0" dirty="0">
                <a:latin typeface="STIXTwoText-Italic"/>
              </a:rPr>
              <a:t> </a:t>
            </a:r>
            <a:r>
              <a:rPr lang="es-MX" sz="1600" b="0" i="1" u="none" strike="noStrike" baseline="0" dirty="0" err="1">
                <a:latin typeface="STIXTwoText-Italic"/>
              </a:rPr>
              <a:t>Syst</a:t>
            </a:r>
            <a:r>
              <a:rPr lang="es-MX" sz="1600" b="0" i="1" u="none" strike="noStrike" baseline="0" dirty="0">
                <a:latin typeface="STIXTwoText-Italic"/>
              </a:rPr>
              <a:t> </a:t>
            </a:r>
            <a:r>
              <a:rPr lang="es-MX" sz="1600" b="0" i="1" u="none" strike="noStrike" baseline="0" dirty="0" err="1">
                <a:latin typeface="STIXTwoText-Italic"/>
              </a:rPr>
              <a:t>Pharmacol</a:t>
            </a:r>
            <a:r>
              <a:rPr lang="es-MX" sz="1600" b="0" i="1" u="none" strike="noStrike" baseline="0" dirty="0">
                <a:latin typeface="STIXTwoText-Italic"/>
              </a:rPr>
              <a:t>. </a:t>
            </a:r>
            <a:r>
              <a:rPr lang="es-MX" sz="1600" b="0" i="0" u="none" strike="noStrike" baseline="0" dirty="0">
                <a:latin typeface="STIXTwoText"/>
              </a:rPr>
              <a:t>2023;12:1640–1652</a:t>
            </a:r>
            <a:endParaRPr lang="es-MX" sz="1600" dirty="0"/>
          </a:p>
        </p:txBody>
      </p:sp>
      <p:pic>
        <p:nvPicPr>
          <p:cNvPr id="12" name="Imagen 11">
            <a:extLst>
              <a:ext uri="{FF2B5EF4-FFF2-40B4-BE49-F238E27FC236}">
                <a16:creationId xmlns:a16="http://schemas.microsoft.com/office/drawing/2014/main" id="{821C5B12-55DF-4473-B13B-FD56A7A35A3D}"/>
              </a:ext>
            </a:extLst>
          </p:cNvPr>
          <p:cNvPicPr>
            <a:picLocks noChangeAspect="1"/>
          </p:cNvPicPr>
          <p:nvPr/>
        </p:nvPicPr>
        <p:blipFill rotWithShape="1">
          <a:blip r:embed="rId3"/>
          <a:srcRect l="4662" t="40716" r="10000" b="19985"/>
          <a:stretch/>
        </p:blipFill>
        <p:spPr>
          <a:xfrm>
            <a:off x="5897657" y="2606801"/>
            <a:ext cx="5995866" cy="1552392"/>
          </a:xfrm>
          <a:prstGeom prst="rect">
            <a:avLst/>
          </a:prstGeom>
        </p:spPr>
      </p:pic>
      <p:sp>
        <p:nvSpPr>
          <p:cNvPr id="13" name="CuadroTexto 12">
            <a:extLst>
              <a:ext uri="{FF2B5EF4-FFF2-40B4-BE49-F238E27FC236}">
                <a16:creationId xmlns:a16="http://schemas.microsoft.com/office/drawing/2014/main" id="{07CEAE58-8127-4080-845D-DCDD1B0AD0D4}"/>
              </a:ext>
            </a:extLst>
          </p:cNvPr>
          <p:cNvSpPr txBox="1"/>
          <p:nvPr/>
        </p:nvSpPr>
        <p:spPr>
          <a:xfrm>
            <a:off x="6096000" y="1186517"/>
            <a:ext cx="5535827" cy="646331"/>
          </a:xfrm>
          <a:prstGeom prst="rect">
            <a:avLst/>
          </a:prstGeom>
          <a:noFill/>
        </p:spPr>
        <p:txBody>
          <a:bodyPr wrap="square">
            <a:spAutoFit/>
          </a:bodyPr>
          <a:lstStyle/>
          <a:p>
            <a:pPr algn="l"/>
            <a:r>
              <a:rPr lang="en-US" sz="1800" b="0" i="0" u="none" strike="noStrike" baseline="0" dirty="0">
                <a:latin typeface="STIXTwoText"/>
              </a:rPr>
              <a:t>Subcutaneous injection of the murine colorectal </a:t>
            </a:r>
            <a:r>
              <a:rPr lang="es-MX" sz="1800" b="0" i="0" u="none" strike="noStrike" baseline="0" dirty="0" err="1">
                <a:latin typeface="STIXTwoText"/>
              </a:rPr>
              <a:t>cancer</a:t>
            </a:r>
            <a:r>
              <a:rPr lang="es-MX" sz="1800" b="0" i="0" u="none" strike="noStrike" baseline="0" dirty="0">
                <a:latin typeface="STIXTwoText"/>
              </a:rPr>
              <a:t> </a:t>
            </a:r>
            <a:r>
              <a:rPr lang="es-MX" sz="1800" b="0" i="0" u="none" strike="noStrike" baseline="0" dirty="0" err="1">
                <a:latin typeface="STIXTwoText"/>
              </a:rPr>
              <a:t>cell</a:t>
            </a:r>
            <a:r>
              <a:rPr lang="es-MX" sz="1800" b="0" i="0" u="none" strike="noStrike" baseline="0" dirty="0">
                <a:latin typeface="STIXTwoText"/>
              </a:rPr>
              <a:t> line MC38, in </a:t>
            </a:r>
            <a:r>
              <a:rPr lang="es-MX" sz="1800" b="0" i="0" u="none" strike="noStrike" baseline="0" dirty="0" err="1">
                <a:latin typeface="STIXTwoText"/>
              </a:rPr>
              <a:t>female</a:t>
            </a:r>
            <a:r>
              <a:rPr lang="es-MX" sz="1800" b="0" i="0" u="none" strike="noStrike" baseline="0" dirty="0">
                <a:latin typeface="STIXTwoText"/>
              </a:rPr>
              <a:t> C57/BL6 </a:t>
            </a:r>
            <a:r>
              <a:rPr lang="es-MX" sz="1800" b="0" i="0" u="none" strike="noStrike" baseline="0" dirty="0" err="1">
                <a:latin typeface="STIXTwoText"/>
              </a:rPr>
              <a:t>mice</a:t>
            </a:r>
            <a:endParaRPr lang="es-MX" dirty="0"/>
          </a:p>
        </p:txBody>
      </p:sp>
    </p:spTree>
    <p:extLst>
      <p:ext uri="{BB962C8B-B14F-4D97-AF65-F5344CB8AC3E}">
        <p14:creationId xmlns:p14="http://schemas.microsoft.com/office/powerpoint/2010/main" val="21014122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grpSp>
        <p:nvGrpSpPr>
          <p:cNvPr id="2" name="Grupo 1">
            <a:extLst>
              <a:ext uri="{FF2B5EF4-FFF2-40B4-BE49-F238E27FC236}">
                <a16:creationId xmlns:a16="http://schemas.microsoft.com/office/drawing/2014/main" id="{5C517C42-48C7-45B9-855A-C4FCA2DDB3A6}"/>
              </a:ext>
            </a:extLst>
          </p:cNvPr>
          <p:cNvGrpSpPr/>
          <p:nvPr/>
        </p:nvGrpSpPr>
        <p:grpSpPr>
          <a:xfrm>
            <a:off x="355600" y="1552575"/>
            <a:ext cx="5080000" cy="3908425"/>
            <a:chOff x="730250" y="1552575"/>
            <a:chExt cx="2913063" cy="2106613"/>
          </a:xfrm>
        </p:grpSpPr>
        <p:pic>
          <p:nvPicPr>
            <p:cNvPr id="3" name="Picture 2">
              <a:extLst>
                <a:ext uri="{FF2B5EF4-FFF2-40B4-BE49-F238E27FC236}">
                  <a16:creationId xmlns:a16="http://schemas.microsoft.com/office/drawing/2014/main" id="{077B786A-A17C-4745-A38A-C45332BB28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250" y="1552575"/>
              <a:ext cx="2662238" cy="210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3">
              <a:extLst>
                <a:ext uri="{FF2B5EF4-FFF2-40B4-BE49-F238E27FC236}">
                  <a16:creationId xmlns:a16="http://schemas.microsoft.com/office/drawing/2014/main" id="{240599AD-761B-4CF2-A38F-1B414DE34FEE}"/>
                </a:ext>
              </a:extLst>
            </p:cNvPr>
            <p:cNvGrpSpPr>
              <a:grpSpLocks/>
            </p:cNvGrpSpPr>
            <p:nvPr/>
          </p:nvGrpSpPr>
          <p:grpSpPr bwMode="auto">
            <a:xfrm>
              <a:off x="3443288" y="1871663"/>
              <a:ext cx="200025" cy="231775"/>
              <a:chOff x="5548" y="2214"/>
              <a:chExt cx="313" cy="365"/>
            </a:xfrm>
          </p:grpSpPr>
          <p:grpSp>
            <p:nvGrpSpPr>
              <p:cNvPr id="5" name="Group 4">
                <a:extLst>
                  <a:ext uri="{FF2B5EF4-FFF2-40B4-BE49-F238E27FC236}">
                    <a16:creationId xmlns:a16="http://schemas.microsoft.com/office/drawing/2014/main" id="{FEBA3DC8-56A1-4287-9332-009A03E518DB}"/>
                  </a:ext>
                </a:extLst>
              </p:cNvPr>
              <p:cNvGrpSpPr>
                <a:grpSpLocks/>
              </p:cNvGrpSpPr>
              <p:nvPr/>
            </p:nvGrpSpPr>
            <p:grpSpPr bwMode="auto">
              <a:xfrm>
                <a:off x="5553" y="2405"/>
                <a:ext cx="304" cy="169"/>
                <a:chOff x="5553" y="2405"/>
                <a:chExt cx="304" cy="169"/>
              </a:xfrm>
            </p:grpSpPr>
            <p:sp>
              <p:nvSpPr>
                <p:cNvPr id="16" name="Freeform 5">
                  <a:extLst>
                    <a:ext uri="{FF2B5EF4-FFF2-40B4-BE49-F238E27FC236}">
                      <a16:creationId xmlns:a16="http://schemas.microsoft.com/office/drawing/2014/main" id="{38B112A3-A5F4-4B7C-9F75-2D6D43E87A14}"/>
                    </a:ext>
                  </a:extLst>
                </p:cNvPr>
                <p:cNvSpPr>
                  <a:spLocks/>
                </p:cNvSpPr>
                <p:nvPr/>
              </p:nvSpPr>
              <p:spPr bwMode="auto">
                <a:xfrm>
                  <a:off x="5553" y="2405"/>
                  <a:ext cx="304" cy="169"/>
                </a:xfrm>
                <a:custGeom>
                  <a:avLst/>
                  <a:gdLst>
                    <a:gd name="T0" fmla="+- 0 5772 5553"/>
                    <a:gd name="T1" fmla="*/ T0 w 304"/>
                    <a:gd name="T2" fmla="+- 0 2405 2405"/>
                    <a:gd name="T3" fmla="*/ 2405 h 169"/>
                    <a:gd name="T4" fmla="+- 0 5772 5553"/>
                    <a:gd name="T5" fmla="*/ T4 w 304"/>
                    <a:gd name="T6" fmla="+- 0 2447 2405"/>
                    <a:gd name="T7" fmla="*/ 2447 h 169"/>
                    <a:gd name="T8" fmla="+- 0 5553 5553"/>
                    <a:gd name="T9" fmla="*/ T8 w 304"/>
                    <a:gd name="T10" fmla="+- 0 2447 2405"/>
                    <a:gd name="T11" fmla="*/ 2447 h 169"/>
                    <a:gd name="T12" fmla="+- 0 5553 5553"/>
                    <a:gd name="T13" fmla="*/ T12 w 304"/>
                    <a:gd name="T14" fmla="+- 0 2532 2405"/>
                    <a:gd name="T15" fmla="*/ 2532 h 169"/>
                    <a:gd name="T16" fmla="+- 0 5772 5553"/>
                    <a:gd name="T17" fmla="*/ T16 w 304"/>
                    <a:gd name="T18" fmla="+- 0 2532 2405"/>
                    <a:gd name="T19" fmla="*/ 2532 h 169"/>
                    <a:gd name="T20" fmla="+- 0 5772 5553"/>
                    <a:gd name="T21" fmla="*/ T20 w 304"/>
                    <a:gd name="T22" fmla="+- 0 2574 2405"/>
                    <a:gd name="T23" fmla="*/ 2574 h 169"/>
                    <a:gd name="T24" fmla="+- 0 5857 5553"/>
                    <a:gd name="T25" fmla="*/ T24 w 304"/>
                    <a:gd name="T26" fmla="+- 0 2489 2405"/>
                    <a:gd name="T27" fmla="*/ 2489 h 169"/>
                    <a:gd name="T28" fmla="+- 0 5772 5553"/>
                    <a:gd name="T29" fmla="*/ T28 w 304"/>
                    <a:gd name="T30" fmla="+- 0 2405 2405"/>
                    <a:gd name="T31" fmla="*/ 2405 h 169"/>
                  </a:gdLst>
                  <a:ahLst/>
                  <a:cxnLst>
                    <a:cxn ang="0">
                      <a:pos x="T1" y="T3"/>
                    </a:cxn>
                    <a:cxn ang="0">
                      <a:pos x="T5" y="T7"/>
                    </a:cxn>
                    <a:cxn ang="0">
                      <a:pos x="T9" y="T11"/>
                    </a:cxn>
                    <a:cxn ang="0">
                      <a:pos x="T13" y="T15"/>
                    </a:cxn>
                    <a:cxn ang="0">
                      <a:pos x="T17" y="T19"/>
                    </a:cxn>
                    <a:cxn ang="0">
                      <a:pos x="T21" y="T23"/>
                    </a:cxn>
                    <a:cxn ang="0">
                      <a:pos x="T25" y="T27"/>
                    </a:cxn>
                    <a:cxn ang="0">
                      <a:pos x="T29" y="T31"/>
                    </a:cxn>
                  </a:cxnLst>
                  <a:rect l="0" t="0" r="r" b="b"/>
                  <a:pathLst>
                    <a:path w="304" h="169">
                      <a:moveTo>
                        <a:pt x="219" y="0"/>
                      </a:moveTo>
                      <a:lnTo>
                        <a:pt x="219" y="42"/>
                      </a:lnTo>
                      <a:lnTo>
                        <a:pt x="0" y="42"/>
                      </a:lnTo>
                      <a:lnTo>
                        <a:pt x="0" y="127"/>
                      </a:lnTo>
                      <a:lnTo>
                        <a:pt x="219" y="127"/>
                      </a:lnTo>
                      <a:lnTo>
                        <a:pt x="219" y="169"/>
                      </a:lnTo>
                      <a:lnTo>
                        <a:pt x="304" y="84"/>
                      </a:lnTo>
                      <a:lnTo>
                        <a:pt x="219" y="0"/>
                      </a:lnTo>
                    </a:path>
                  </a:pathLst>
                </a:custGeom>
                <a:solidFill>
                  <a:srgbClr val="5B9B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
                </a:p>
              </p:txBody>
            </p:sp>
          </p:grpSp>
          <p:grpSp>
            <p:nvGrpSpPr>
              <p:cNvPr id="6" name="Group 6">
                <a:extLst>
                  <a:ext uri="{FF2B5EF4-FFF2-40B4-BE49-F238E27FC236}">
                    <a16:creationId xmlns:a16="http://schemas.microsoft.com/office/drawing/2014/main" id="{2E88CF95-24E9-4871-9150-2F8C133D320A}"/>
                  </a:ext>
                </a:extLst>
              </p:cNvPr>
              <p:cNvGrpSpPr>
                <a:grpSpLocks/>
              </p:cNvGrpSpPr>
              <p:nvPr/>
            </p:nvGrpSpPr>
            <p:grpSpPr bwMode="auto">
              <a:xfrm>
                <a:off x="5553" y="2405"/>
                <a:ext cx="304" cy="169"/>
                <a:chOff x="5553" y="2405"/>
                <a:chExt cx="304" cy="169"/>
              </a:xfrm>
            </p:grpSpPr>
            <p:sp>
              <p:nvSpPr>
                <p:cNvPr id="15" name="Freeform 7">
                  <a:extLst>
                    <a:ext uri="{FF2B5EF4-FFF2-40B4-BE49-F238E27FC236}">
                      <a16:creationId xmlns:a16="http://schemas.microsoft.com/office/drawing/2014/main" id="{ED01F673-D3F3-4924-82F3-1342EBE23198}"/>
                    </a:ext>
                  </a:extLst>
                </p:cNvPr>
                <p:cNvSpPr>
                  <a:spLocks/>
                </p:cNvSpPr>
                <p:nvPr/>
              </p:nvSpPr>
              <p:spPr bwMode="auto">
                <a:xfrm>
                  <a:off x="5553" y="2405"/>
                  <a:ext cx="304" cy="169"/>
                </a:xfrm>
                <a:custGeom>
                  <a:avLst/>
                  <a:gdLst>
                    <a:gd name="T0" fmla="+- 0 5553 5553"/>
                    <a:gd name="T1" fmla="*/ T0 w 304"/>
                    <a:gd name="T2" fmla="+- 0 2447 2405"/>
                    <a:gd name="T3" fmla="*/ 2447 h 169"/>
                    <a:gd name="T4" fmla="+- 0 5772 5553"/>
                    <a:gd name="T5" fmla="*/ T4 w 304"/>
                    <a:gd name="T6" fmla="+- 0 2447 2405"/>
                    <a:gd name="T7" fmla="*/ 2447 h 169"/>
                    <a:gd name="T8" fmla="+- 0 5772 5553"/>
                    <a:gd name="T9" fmla="*/ T8 w 304"/>
                    <a:gd name="T10" fmla="+- 0 2405 2405"/>
                    <a:gd name="T11" fmla="*/ 2405 h 169"/>
                    <a:gd name="T12" fmla="+- 0 5857 5553"/>
                    <a:gd name="T13" fmla="*/ T12 w 304"/>
                    <a:gd name="T14" fmla="+- 0 2489 2405"/>
                    <a:gd name="T15" fmla="*/ 2489 h 169"/>
                    <a:gd name="T16" fmla="+- 0 5772 5553"/>
                    <a:gd name="T17" fmla="*/ T16 w 304"/>
                    <a:gd name="T18" fmla="+- 0 2574 2405"/>
                    <a:gd name="T19" fmla="*/ 2574 h 169"/>
                    <a:gd name="T20" fmla="+- 0 5772 5553"/>
                    <a:gd name="T21" fmla="*/ T20 w 304"/>
                    <a:gd name="T22" fmla="+- 0 2532 2405"/>
                    <a:gd name="T23" fmla="*/ 2532 h 169"/>
                    <a:gd name="T24" fmla="+- 0 5553 5553"/>
                    <a:gd name="T25" fmla="*/ T24 w 304"/>
                    <a:gd name="T26" fmla="+- 0 2532 2405"/>
                    <a:gd name="T27" fmla="*/ 2532 h 169"/>
                    <a:gd name="T28" fmla="+- 0 5553 5553"/>
                    <a:gd name="T29" fmla="*/ T28 w 304"/>
                    <a:gd name="T30" fmla="+- 0 2447 2405"/>
                    <a:gd name="T31" fmla="*/ 2447 h 169"/>
                  </a:gdLst>
                  <a:ahLst/>
                  <a:cxnLst>
                    <a:cxn ang="0">
                      <a:pos x="T1" y="T3"/>
                    </a:cxn>
                    <a:cxn ang="0">
                      <a:pos x="T5" y="T7"/>
                    </a:cxn>
                    <a:cxn ang="0">
                      <a:pos x="T9" y="T11"/>
                    </a:cxn>
                    <a:cxn ang="0">
                      <a:pos x="T13" y="T15"/>
                    </a:cxn>
                    <a:cxn ang="0">
                      <a:pos x="T17" y="T19"/>
                    </a:cxn>
                    <a:cxn ang="0">
                      <a:pos x="T21" y="T23"/>
                    </a:cxn>
                    <a:cxn ang="0">
                      <a:pos x="T25" y="T27"/>
                    </a:cxn>
                    <a:cxn ang="0">
                      <a:pos x="T29" y="T31"/>
                    </a:cxn>
                  </a:cxnLst>
                  <a:rect l="0" t="0" r="r" b="b"/>
                  <a:pathLst>
                    <a:path w="304" h="169">
                      <a:moveTo>
                        <a:pt x="0" y="42"/>
                      </a:moveTo>
                      <a:lnTo>
                        <a:pt x="219" y="42"/>
                      </a:lnTo>
                      <a:lnTo>
                        <a:pt x="219" y="0"/>
                      </a:lnTo>
                      <a:lnTo>
                        <a:pt x="304" y="84"/>
                      </a:lnTo>
                      <a:lnTo>
                        <a:pt x="219" y="169"/>
                      </a:lnTo>
                      <a:lnTo>
                        <a:pt x="219" y="127"/>
                      </a:lnTo>
                      <a:lnTo>
                        <a:pt x="0" y="127"/>
                      </a:lnTo>
                      <a:lnTo>
                        <a:pt x="0" y="42"/>
                      </a:lnTo>
                      <a:close/>
                    </a:path>
                  </a:pathLst>
                </a:custGeom>
                <a:noFill/>
                <a:ln w="5817">
                  <a:solidFill>
                    <a:srgbClr val="41719C"/>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grpSp>
          <p:grpSp>
            <p:nvGrpSpPr>
              <p:cNvPr id="7" name="Group 8">
                <a:extLst>
                  <a:ext uri="{FF2B5EF4-FFF2-40B4-BE49-F238E27FC236}">
                    <a16:creationId xmlns:a16="http://schemas.microsoft.com/office/drawing/2014/main" id="{5E1D2EB8-3162-4312-8962-6616FEE3BC0D}"/>
                  </a:ext>
                </a:extLst>
              </p:cNvPr>
              <p:cNvGrpSpPr>
                <a:grpSpLocks/>
              </p:cNvGrpSpPr>
              <p:nvPr/>
            </p:nvGrpSpPr>
            <p:grpSpPr bwMode="auto">
              <a:xfrm>
                <a:off x="5588" y="2218"/>
                <a:ext cx="74" cy="119"/>
                <a:chOff x="5588" y="2218"/>
                <a:chExt cx="74" cy="119"/>
              </a:xfrm>
            </p:grpSpPr>
            <p:sp>
              <p:nvSpPr>
                <p:cNvPr id="12" name="Freeform 9">
                  <a:extLst>
                    <a:ext uri="{FF2B5EF4-FFF2-40B4-BE49-F238E27FC236}">
                      <a16:creationId xmlns:a16="http://schemas.microsoft.com/office/drawing/2014/main" id="{C83B05DC-00F7-41B0-A195-4AF1795FEF44}"/>
                    </a:ext>
                  </a:extLst>
                </p:cNvPr>
                <p:cNvSpPr>
                  <a:spLocks/>
                </p:cNvSpPr>
                <p:nvPr/>
              </p:nvSpPr>
              <p:spPr bwMode="auto">
                <a:xfrm>
                  <a:off x="5588" y="2218"/>
                  <a:ext cx="74" cy="119"/>
                </a:xfrm>
                <a:custGeom>
                  <a:avLst/>
                  <a:gdLst>
                    <a:gd name="T0" fmla="+- 0 5617 5588"/>
                    <a:gd name="T1" fmla="*/ T0 w 74"/>
                    <a:gd name="T2" fmla="+- 0 2218 2218"/>
                    <a:gd name="T3" fmla="*/ 2218 h 119"/>
                    <a:gd name="T4" fmla="+- 0 5603 5588"/>
                    <a:gd name="T5" fmla="*/ T4 w 74"/>
                    <a:gd name="T6" fmla="+- 0 2218 2218"/>
                    <a:gd name="T7" fmla="*/ 2218 h 119"/>
                    <a:gd name="T8" fmla="+- 0 5588 5588"/>
                    <a:gd name="T9" fmla="*/ T8 w 74"/>
                    <a:gd name="T10" fmla="+- 0 2338 2218"/>
                    <a:gd name="T11" fmla="*/ 2338 h 119"/>
                    <a:gd name="T12" fmla="+- 0 5603 5588"/>
                    <a:gd name="T13" fmla="*/ T12 w 74"/>
                    <a:gd name="T14" fmla="+- 0 2338 2218"/>
                    <a:gd name="T15" fmla="*/ 2338 h 119"/>
                    <a:gd name="T16" fmla="+- 0 5607 5588"/>
                    <a:gd name="T17" fmla="*/ T16 w 74"/>
                    <a:gd name="T18" fmla="+- 0 2299 2218"/>
                    <a:gd name="T19" fmla="*/ 2299 h 119"/>
                    <a:gd name="T20" fmla="+- 0 5630 5588"/>
                    <a:gd name="T21" fmla="*/ T20 w 74"/>
                    <a:gd name="T22" fmla="+- 0 2299 2218"/>
                    <a:gd name="T23" fmla="*/ 2299 h 119"/>
                    <a:gd name="T24" fmla="+- 0 5625 5588"/>
                    <a:gd name="T25" fmla="*/ T24 w 74"/>
                    <a:gd name="T26" fmla="+- 0 2292 2218"/>
                    <a:gd name="T27" fmla="*/ 2292 h 119"/>
                    <a:gd name="T28" fmla="+- 0 5626 5588"/>
                    <a:gd name="T29" fmla="*/ T28 w 74"/>
                    <a:gd name="T30" fmla="+- 0 2292 2218"/>
                    <a:gd name="T31" fmla="*/ 2292 h 119"/>
                    <a:gd name="T32" fmla="+- 0 5627 5588"/>
                    <a:gd name="T33" fmla="*/ T32 w 74"/>
                    <a:gd name="T34" fmla="+- 0 2291 2218"/>
                    <a:gd name="T35" fmla="*/ 2291 h 119"/>
                    <a:gd name="T36" fmla="+- 0 5629 5588"/>
                    <a:gd name="T37" fmla="*/ T36 w 74"/>
                    <a:gd name="T38" fmla="+- 0 2290 2218"/>
                    <a:gd name="T39" fmla="*/ 2290 h 119"/>
                    <a:gd name="T40" fmla="+- 0 5630 5588"/>
                    <a:gd name="T41" fmla="*/ T40 w 74"/>
                    <a:gd name="T42" fmla="+- 0 2289 2218"/>
                    <a:gd name="T43" fmla="*/ 2289 h 119"/>
                    <a:gd name="T44" fmla="+- 0 5609 5588"/>
                    <a:gd name="T45" fmla="*/ T44 w 74"/>
                    <a:gd name="T46" fmla="+- 0 2289 2218"/>
                    <a:gd name="T47" fmla="*/ 2289 h 119"/>
                    <a:gd name="T48" fmla="+- 0 5617 5588"/>
                    <a:gd name="T49" fmla="*/ T48 w 74"/>
                    <a:gd name="T50" fmla="+- 0 2218 2218"/>
                    <a:gd name="T51" fmla="*/ 2218 h 119"/>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74" h="119">
                      <a:moveTo>
                        <a:pt x="29" y="0"/>
                      </a:moveTo>
                      <a:lnTo>
                        <a:pt x="15" y="0"/>
                      </a:lnTo>
                      <a:lnTo>
                        <a:pt x="0" y="120"/>
                      </a:lnTo>
                      <a:lnTo>
                        <a:pt x="15" y="120"/>
                      </a:lnTo>
                      <a:lnTo>
                        <a:pt x="19" y="81"/>
                      </a:lnTo>
                      <a:lnTo>
                        <a:pt x="42" y="81"/>
                      </a:lnTo>
                      <a:lnTo>
                        <a:pt x="37" y="74"/>
                      </a:lnTo>
                      <a:lnTo>
                        <a:pt x="38" y="74"/>
                      </a:lnTo>
                      <a:lnTo>
                        <a:pt x="39" y="73"/>
                      </a:lnTo>
                      <a:lnTo>
                        <a:pt x="41" y="72"/>
                      </a:lnTo>
                      <a:lnTo>
                        <a:pt x="42" y="71"/>
                      </a:lnTo>
                      <a:lnTo>
                        <a:pt x="21" y="71"/>
                      </a:lnTo>
                      <a:lnTo>
                        <a:pt x="29" y="0"/>
                      </a:ln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
                </a:p>
              </p:txBody>
            </p:sp>
            <p:sp>
              <p:nvSpPr>
                <p:cNvPr id="13" name="Freeform 10">
                  <a:extLst>
                    <a:ext uri="{FF2B5EF4-FFF2-40B4-BE49-F238E27FC236}">
                      <a16:creationId xmlns:a16="http://schemas.microsoft.com/office/drawing/2014/main" id="{7FA622CE-3A25-45A1-BA41-3C2520BC2A7B}"/>
                    </a:ext>
                  </a:extLst>
                </p:cNvPr>
                <p:cNvSpPr>
                  <a:spLocks/>
                </p:cNvSpPr>
                <p:nvPr/>
              </p:nvSpPr>
              <p:spPr bwMode="auto">
                <a:xfrm>
                  <a:off x="5588" y="2218"/>
                  <a:ext cx="74" cy="119"/>
                </a:xfrm>
                <a:custGeom>
                  <a:avLst/>
                  <a:gdLst>
                    <a:gd name="T0" fmla="+- 0 5630 5588"/>
                    <a:gd name="T1" fmla="*/ T0 w 74"/>
                    <a:gd name="T2" fmla="+- 0 2299 2218"/>
                    <a:gd name="T3" fmla="*/ 2299 h 119"/>
                    <a:gd name="T4" fmla="+- 0 5607 5588"/>
                    <a:gd name="T5" fmla="*/ T4 w 74"/>
                    <a:gd name="T6" fmla="+- 0 2299 2218"/>
                    <a:gd name="T7" fmla="*/ 2299 h 119"/>
                    <a:gd name="T8" fmla="+- 0 5613 5588"/>
                    <a:gd name="T9" fmla="*/ T8 w 74"/>
                    <a:gd name="T10" fmla="+- 0 2299 2218"/>
                    <a:gd name="T11" fmla="*/ 2299 h 119"/>
                    <a:gd name="T12" fmla="+- 0 5614 5588"/>
                    <a:gd name="T13" fmla="*/ T12 w 74"/>
                    <a:gd name="T14" fmla="+- 0 2299 2218"/>
                    <a:gd name="T15" fmla="*/ 2299 h 119"/>
                    <a:gd name="T16" fmla="+- 0 5615 5588"/>
                    <a:gd name="T17" fmla="*/ T16 w 74"/>
                    <a:gd name="T18" fmla="+- 0 2300 2218"/>
                    <a:gd name="T19" fmla="*/ 2300 h 119"/>
                    <a:gd name="T20" fmla="+- 0 5637 5588"/>
                    <a:gd name="T21" fmla="*/ T20 w 74"/>
                    <a:gd name="T22" fmla="+- 0 2336 2218"/>
                    <a:gd name="T23" fmla="*/ 2336 h 119"/>
                    <a:gd name="T24" fmla="+- 0 5637 5588"/>
                    <a:gd name="T25" fmla="*/ T24 w 74"/>
                    <a:gd name="T26" fmla="+- 0 2337 2218"/>
                    <a:gd name="T27" fmla="*/ 2337 h 119"/>
                    <a:gd name="T28" fmla="+- 0 5639 5588"/>
                    <a:gd name="T29" fmla="*/ T28 w 74"/>
                    <a:gd name="T30" fmla="+- 0 2337 2218"/>
                    <a:gd name="T31" fmla="*/ 2337 h 119"/>
                    <a:gd name="T32" fmla="+- 0 5640 5588"/>
                    <a:gd name="T33" fmla="*/ T32 w 74"/>
                    <a:gd name="T34" fmla="+- 0 2338 2218"/>
                    <a:gd name="T35" fmla="*/ 2338 h 119"/>
                    <a:gd name="T36" fmla="+- 0 5654 5588"/>
                    <a:gd name="T37" fmla="*/ T36 w 74"/>
                    <a:gd name="T38" fmla="+- 0 2338 2218"/>
                    <a:gd name="T39" fmla="*/ 2338 h 119"/>
                    <a:gd name="T40" fmla="+- 0 5630 5588"/>
                    <a:gd name="T41" fmla="*/ T40 w 74"/>
                    <a:gd name="T42" fmla="+- 0 2299 2218"/>
                    <a:gd name="T43" fmla="*/ 2299 h 119"/>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74" h="119">
                      <a:moveTo>
                        <a:pt x="42" y="81"/>
                      </a:moveTo>
                      <a:lnTo>
                        <a:pt x="19" y="81"/>
                      </a:lnTo>
                      <a:lnTo>
                        <a:pt x="25" y="81"/>
                      </a:lnTo>
                      <a:lnTo>
                        <a:pt x="26" y="81"/>
                      </a:lnTo>
                      <a:lnTo>
                        <a:pt x="27" y="82"/>
                      </a:lnTo>
                      <a:lnTo>
                        <a:pt x="49" y="118"/>
                      </a:lnTo>
                      <a:lnTo>
                        <a:pt x="49" y="119"/>
                      </a:lnTo>
                      <a:lnTo>
                        <a:pt x="51" y="119"/>
                      </a:lnTo>
                      <a:lnTo>
                        <a:pt x="52" y="120"/>
                      </a:lnTo>
                      <a:lnTo>
                        <a:pt x="66" y="120"/>
                      </a:lnTo>
                      <a:lnTo>
                        <a:pt x="42" y="81"/>
                      </a:ln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
                </a:p>
              </p:txBody>
            </p:sp>
            <p:sp>
              <p:nvSpPr>
                <p:cNvPr id="14" name="Freeform 11">
                  <a:extLst>
                    <a:ext uri="{FF2B5EF4-FFF2-40B4-BE49-F238E27FC236}">
                      <a16:creationId xmlns:a16="http://schemas.microsoft.com/office/drawing/2014/main" id="{B10CE138-B16A-44E6-B0B4-F16522F11FF1}"/>
                    </a:ext>
                  </a:extLst>
                </p:cNvPr>
                <p:cNvSpPr>
                  <a:spLocks/>
                </p:cNvSpPr>
                <p:nvPr/>
              </p:nvSpPr>
              <p:spPr bwMode="auto">
                <a:xfrm>
                  <a:off x="5588" y="2218"/>
                  <a:ext cx="74" cy="119"/>
                </a:xfrm>
                <a:custGeom>
                  <a:avLst/>
                  <a:gdLst>
                    <a:gd name="T0" fmla="+- 0 5662 5588"/>
                    <a:gd name="T1" fmla="*/ T0 w 74"/>
                    <a:gd name="T2" fmla="+- 0 2256 2218"/>
                    <a:gd name="T3" fmla="*/ 2256 h 119"/>
                    <a:gd name="T4" fmla="+- 0 5647 5588"/>
                    <a:gd name="T5" fmla="*/ T4 w 74"/>
                    <a:gd name="T6" fmla="+- 0 2256 2218"/>
                    <a:gd name="T7" fmla="*/ 2256 h 119"/>
                    <a:gd name="T8" fmla="+- 0 5646 5588"/>
                    <a:gd name="T9" fmla="*/ T8 w 74"/>
                    <a:gd name="T10" fmla="+- 0 2256 2218"/>
                    <a:gd name="T11" fmla="*/ 2256 h 119"/>
                    <a:gd name="T12" fmla="+- 0 5645 5588"/>
                    <a:gd name="T13" fmla="*/ T12 w 74"/>
                    <a:gd name="T14" fmla="+- 0 2257 2218"/>
                    <a:gd name="T15" fmla="*/ 2257 h 119"/>
                    <a:gd name="T16" fmla="+- 0 5644 5588"/>
                    <a:gd name="T17" fmla="*/ T16 w 74"/>
                    <a:gd name="T18" fmla="+- 0 2258 2218"/>
                    <a:gd name="T19" fmla="*/ 2258 h 119"/>
                    <a:gd name="T20" fmla="+- 0 5643 5588"/>
                    <a:gd name="T21" fmla="*/ T20 w 74"/>
                    <a:gd name="T22" fmla="+- 0 2259 2218"/>
                    <a:gd name="T23" fmla="*/ 2259 h 119"/>
                    <a:gd name="T24" fmla="+- 0 5616 5588"/>
                    <a:gd name="T25" fmla="*/ T24 w 74"/>
                    <a:gd name="T26" fmla="+- 0 2286 2218"/>
                    <a:gd name="T27" fmla="*/ 2286 h 119"/>
                    <a:gd name="T28" fmla="+- 0 5615 5588"/>
                    <a:gd name="T29" fmla="*/ T28 w 74"/>
                    <a:gd name="T30" fmla="+- 0 2287 2218"/>
                    <a:gd name="T31" fmla="*/ 2287 h 119"/>
                    <a:gd name="T32" fmla="+- 0 5615 5588"/>
                    <a:gd name="T33" fmla="*/ T32 w 74"/>
                    <a:gd name="T34" fmla="+- 0 2288 2218"/>
                    <a:gd name="T35" fmla="*/ 2288 h 119"/>
                    <a:gd name="T36" fmla="+- 0 5613 5588"/>
                    <a:gd name="T37" fmla="*/ T36 w 74"/>
                    <a:gd name="T38" fmla="+- 0 2288 2218"/>
                    <a:gd name="T39" fmla="*/ 2288 h 119"/>
                    <a:gd name="T40" fmla="+- 0 5609 5588"/>
                    <a:gd name="T41" fmla="*/ T40 w 74"/>
                    <a:gd name="T42" fmla="+- 0 2289 2218"/>
                    <a:gd name="T43" fmla="*/ 2289 h 119"/>
                    <a:gd name="T44" fmla="+- 0 5630 5588"/>
                    <a:gd name="T45" fmla="*/ T44 w 74"/>
                    <a:gd name="T46" fmla="+- 0 2289 2218"/>
                    <a:gd name="T47" fmla="*/ 2289 h 119"/>
                    <a:gd name="T48" fmla="+- 0 5662 5588"/>
                    <a:gd name="T49" fmla="*/ T48 w 74"/>
                    <a:gd name="T50" fmla="+- 0 2256 2218"/>
                    <a:gd name="T51" fmla="*/ 2256 h 119"/>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74" h="119">
                      <a:moveTo>
                        <a:pt x="74" y="38"/>
                      </a:moveTo>
                      <a:lnTo>
                        <a:pt x="59" y="38"/>
                      </a:lnTo>
                      <a:lnTo>
                        <a:pt x="58" y="38"/>
                      </a:lnTo>
                      <a:lnTo>
                        <a:pt x="57" y="39"/>
                      </a:lnTo>
                      <a:lnTo>
                        <a:pt x="56" y="40"/>
                      </a:lnTo>
                      <a:lnTo>
                        <a:pt x="55" y="41"/>
                      </a:lnTo>
                      <a:lnTo>
                        <a:pt x="28" y="68"/>
                      </a:lnTo>
                      <a:lnTo>
                        <a:pt x="27" y="69"/>
                      </a:lnTo>
                      <a:lnTo>
                        <a:pt x="27" y="70"/>
                      </a:lnTo>
                      <a:lnTo>
                        <a:pt x="25" y="70"/>
                      </a:lnTo>
                      <a:lnTo>
                        <a:pt x="21" y="71"/>
                      </a:lnTo>
                      <a:lnTo>
                        <a:pt x="42" y="71"/>
                      </a:lnTo>
                      <a:lnTo>
                        <a:pt x="74" y="38"/>
                      </a:ln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
                </a:p>
              </p:txBody>
            </p:sp>
          </p:grpSp>
          <p:grpSp>
            <p:nvGrpSpPr>
              <p:cNvPr id="8" name="Group 12">
                <a:extLst>
                  <a:ext uri="{FF2B5EF4-FFF2-40B4-BE49-F238E27FC236}">
                    <a16:creationId xmlns:a16="http://schemas.microsoft.com/office/drawing/2014/main" id="{F74206BE-8690-45C3-BB9A-A0BEBA3A08FA}"/>
                  </a:ext>
                </a:extLst>
              </p:cNvPr>
              <p:cNvGrpSpPr>
                <a:grpSpLocks/>
              </p:cNvGrpSpPr>
              <p:nvPr/>
            </p:nvGrpSpPr>
            <p:grpSpPr bwMode="auto">
              <a:xfrm>
                <a:off x="5664" y="2301"/>
                <a:ext cx="49" cy="79"/>
                <a:chOff x="5664" y="2301"/>
                <a:chExt cx="49" cy="79"/>
              </a:xfrm>
            </p:grpSpPr>
            <p:sp>
              <p:nvSpPr>
                <p:cNvPr id="9" name="Freeform 13">
                  <a:extLst>
                    <a:ext uri="{FF2B5EF4-FFF2-40B4-BE49-F238E27FC236}">
                      <a16:creationId xmlns:a16="http://schemas.microsoft.com/office/drawing/2014/main" id="{B858AAA5-0A0F-4024-B085-0D16BF87B266}"/>
                    </a:ext>
                  </a:extLst>
                </p:cNvPr>
                <p:cNvSpPr>
                  <a:spLocks/>
                </p:cNvSpPr>
                <p:nvPr/>
              </p:nvSpPr>
              <p:spPr bwMode="auto">
                <a:xfrm>
                  <a:off x="5664" y="2301"/>
                  <a:ext cx="49" cy="79"/>
                </a:xfrm>
                <a:custGeom>
                  <a:avLst/>
                  <a:gdLst>
                    <a:gd name="T0" fmla="+- 0 5683 5664"/>
                    <a:gd name="T1" fmla="*/ T0 w 49"/>
                    <a:gd name="T2" fmla="+- 0 2301 2301"/>
                    <a:gd name="T3" fmla="*/ 2301 h 79"/>
                    <a:gd name="T4" fmla="+- 0 5674 5664"/>
                    <a:gd name="T5" fmla="*/ T4 w 49"/>
                    <a:gd name="T6" fmla="+- 0 2301 2301"/>
                    <a:gd name="T7" fmla="*/ 2301 h 79"/>
                    <a:gd name="T8" fmla="+- 0 5664 5664"/>
                    <a:gd name="T9" fmla="*/ T8 w 49"/>
                    <a:gd name="T10" fmla="+- 0 2380 2301"/>
                    <a:gd name="T11" fmla="*/ 2380 h 79"/>
                    <a:gd name="T12" fmla="+- 0 5673 5664"/>
                    <a:gd name="T13" fmla="*/ T12 w 49"/>
                    <a:gd name="T14" fmla="+- 0 2380 2301"/>
                    <a:gd name="T15" fmla="*/ 2380 h 79"/>
                    <a:gd name="T16" fmla="+- 0 5677 5664"/>
                    <a:gd name="T17" fmla="*/ T16 w 49"/>
                    <a:gd name="T18" fmla="+- 0 2354 2301"/>
                    <a:gd name="T19" fmla="*/ 2354 h 79"/>
                    <a:gd name="T20" fmla="+- 0 5692 5664"/>
                    <a:gd name="T21" fmla="*/ T20 w 49"/>
                    <a:gd name="T22" fmla="+- 0 2354 2301"/>
                    <a:gd name="T23" fmla="*/ 2354 h 79"/>
                    <a:gd name="T24" fmla="+- 0 5691 5664"/>
                    <a:gd name="T25" fmla="*/ T24 w 49"/>
                    <a:gd name="T26" fmla="+- 0 2353 2301"/>
                    <a:gd name="T27" fmla="*/ 2353 h 79"/>
                    <a:gd name="T28" fmla="+- 0 5690 5664"/>
                    <a:gd name="T29" fmla="*/ T28 w 49"/>
                    <a:gd name="T30" fmla="+- 0 2351 2301"/>
                    <a:gd name="T31" fmla="*/ 2351 h 79"/>
                    <a:gd name="T32" fmla="+- 0 5689 5664"/>
                    <a:gd name="T33" fmla="*/ T32 w 49"/>
                    <a:gd name="T34" fmla="+- 0 2350 2301"/>
                    <a:gd name="T35" fmla="*/ 2350 h 79"/>
                    <a:gd name="T36" fmla="+- 0 5690 5664"/>
                    <a:gd name="T37" fmla="*/ T36 w 49"/>
                    <a:gd name="T38" fmla="+- 0 2348 2301"/>
                    <a:gd name="T39" fmla="*/ 2348 h 79"/>
                    <a:gd name="T40" fmla="+- 0 5692 5664"/>
                    <a:gd name="T41" fmla="*/ T40 w 49"/>
                    <a:gd name="T42" fmla="+- 0 2347 2301"/>
                    <a:gd name="T43" fmla="*/ 2347 h 79"/>
                    <a:gd name="T44" fmla="+- 0 5677 5664"/>
                    <a:gd name="T45" fmla="*/ T44 w 49"/>
                    <a:gd name="T46" fmla="+- 0 2347 2301"/>
                    <a:gd name="T47" fmla="*/ 2347 h 79"/>
                    <a:gd name="T48" fmla="+- 0 5683 5664"/>
                    <a:gd name="T49" fmla="*/ T48 w 49"/>
                    <a:gd name="T50" fmla="+- 0 2301 2301"/>
                    <a:gd name="T51" fmla="*/ 2301 h 79"/>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49" h="79">
                      <a:moveTo>
                        <a:pt x="19" y="0"/>
                      </a:moveTo>
                      <a:lnTo>
                        <a:pt x="10" y="0"/>
                      </a:lnTo>
                      <a:lnTo>
                        <a:pt x="0" y="79"/>
                      </a:lnTo>
                      <a:lnTo>
                        <a:pt x="9" y="79"/>
                      </a:lnTo>
                      <a:lnTo>
                        <a:pt x="13" y="53"/>
                      </a:lnTo>
                      <a:lnTo>
                        <a:pt x="28" y="53"/>
                      </a:lnTo>
                      <a:lnTo>
                        <a:pt x="27" y="52"/>
                      </a:lnTo>
                      <a:lnTo>
                        <a:pt x="26" y="50"/>
                      </a:lnTo>
                      <a:lnTo>
                        <a:pt x="25" y="49"/>
                      </a:lnTo>
                      <a:lnTo>
                        <a:pt x="26" y="47"/>
                      </a:lnTo>
                      <a:lnTo>
                        <a:pt x="28" y="46"/>
                      </a:lnTo>
                      <a:lnTo>
                        <a:pt x="13" y="46"/>
                      </a:lnTo>
                      <a:lnTo>
                        <a:pt x="19" y="0"/>
                      </a:ln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
                </a:p>
              </p:txBody>
            </p:sp>
            <p:sp>
              <p:nvSpPr>
                <p:cNvPr id="10" name="Freeform 14">
                  <a:extLst>
                    <a:ext uri="{FF2B5EF4-FFF2-40B4-BE49-F238E27FC236}">
                      <a16:creationId xmlns:a16="http://schemas.microsoft.com/office/drawing/2014/main" id="{0307B766-A7B4-440B-8AFA-63DDFD638A25}"/>
                    </a:ext>
                  </a:extLst>
                </p:cNvPr>
                <p:cNvSpPr>
                  <a:spLocks/>
                </p:cNvSpPr>
                <p:nvPr/>
              </p:nvSpPr>
              <p:spPr bwMode="auto">
                <a:xfrm>
                  <a:off x="5664" y="2301"/>
                  <a:ext cx="49" cy="79"/>
                </a:xfrm>
                <a:custGeom>
                  <a:avLst/>
                  <a:gdLst>
                    <a:gd name="T0" fmla="+- 0 5692 5664"/>
                    <a:gd name="T1" fmla="*/ T0 w 49"/>
                    <a:gd name="T2" fmla="+- 0 2354 2301"/>
                    <a:gd name="T3" fmla="*/ 2354 h 79"/>
                    <a:gd name="T4" fmla="+- 0 5677 5664"/>
                    <a:gd name="T5" fmla="*/ T4 w 49"/>
                    <a:gd name="T6" fmla="+- 0 2354 2301"/>
                    <a:gd name="T7" fmla="*/ 2354 h 79"/>
                    <a:gd name="T8" fmla="+- 0 5680 5664"/>
                    <a:gd name="T9" fmla="*/ T8 w 49"/>
                    <a:gd name="T10" fmla="+- 0 2354 2301"/>
                    <a:gd name="T11" fmla="*/ 2354 h 79"/>
                    <a:gd name="T12" fmla="+- 0 5681 5664"/>
                    <a:gd name="T13" fmla="*/ T12 w 49"/>
                    <a:gd name="T14" fmla="+- 0 2354 2301"/>
                    <a:gd name="T15" fmla="*/ 2354 h 79"/>
                    <a:gd name="T16" fmla="+- 0 5682 5664"/>
                    <a:gd name="T17" fmla="*/ T16 w 49"/>
                    <a:gd name="T18" fmla="+- 0 2356 2301"/>
                    <a:gd name="T19" fmla="*/ 2356 h 79"/>
                    <a:gd name="T20" fmla="+- 0 5696 5664"/>
                    <a:gd name="T21" fmla="*/ T20 w 49"/>
                    <a:gd name="T22" fmla="+- 0 2378 2301"/>
                    <a:gd name="T23" fmla="*/ 2378 h 79"/>
                    <a:gd name="T24" fmla="+- 0 5697 5664"/>
                    <a:gd name="T25" fmla="*/ T24 w 49"/>
                    <a:gd name="T26" fmla="+- 0 2380 2301"/>
                    <a:gd name="T27" fmla="*/ 2380 h 79"/>
                    <a:gd name="T28" fmla="+- 0 5699 5664"/>
                    <a:gd name="T29" fmla="*/ T28 w 49"/>
                    <a:gd name="T30" fmla="+- 0 2380 2301"/>
                    <a:gd name="T31" fmla="*/ 2380 h 79"/>
                    <a:gd name="T32" fmla="+- 0 5708 5664"/>
                    <a:gd name="T33" fmla="*/ T32 w 49"/>
                    <a:gd name="T34" fmla="+- 0 2380 2301"/>
                    <a:gd name="T35" fmla="*/ 2380 h 79"/>
                    <a:gd name="T36" fmla="+- 0 5692 5664"/>
                    <a:gd name="T37" fmla="*/ T36 w 49"/>
                    <a:gd name="T38" fmla="+- 0 2354 2301"/>
                    <a:gd name="T39" fmla="*/ 2354 h 79"/>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Lst>
                  <a:rect l="0" t="0" r="r" b="b"/>
                  <a:pathLst>
                    <a:path w="49" h="79">
                      <a:moveTo>
                        <a:pt x="28" y="53"/>
                      </a:moveTo>
                      <a:lnTo>
                        <a:pt x="13" y="53"/>
                      </a:lnTo>
                      <a:lnTo>
                        <a:pt x="16" y="53"/>
                      </a:lnTo>
                      <a:lnTo>
                        <a:pt x="17" y="53"/>
                      </a:lnTo>
                      <a:lnTo>
                        <a:pt x="18" y="55"/>
                      </a:lnTo>
                      <a:lnTo>
                        <a:pt x="32" y="77"/>
                      </a:lnTo>
                      <a:lnTo>
                        <a:pt x="33" y="79"/>
                      </a:lnTo>
                      <a:lnTo>
                        <a:pt x="35" y="79"/>
                      </a:lnTo>
                      <a:lnTo>
                        <a:pt x="44" y="79"/>
                      </a:lnTo>
                      <a:lnTo>
                        <a:pt x="28" y="53"/>
                      </a:ln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
                </a:p>
              </p:txBody>
            </p:sp>
            <p:sp>
              <p:nvSpPr>
                <p:cNvPr id="11" name="Freeform 15">
                  <a:extLst>
                    <a:ext uri="{FF2B5EF4-FFF2-40B4-BE49-F238E27FC236}">
                      <a16:creationId xmlns:a16="http://schemas.microsoft.com/office/drawing/2014/main" id="{5E7A0CE8-ECCB-4EFA-9233-FC452F5AD009}"/>
                    </a:ext>
                  </a:extLst>
                </p:cNvPr>
                <p:cNvSpPr>
                  <a:spLocks/>
                </p:cNvSpPr>
                <p:nvPr/>
              </p:nvSpPr>
              <p:spPr bwMode="auto">
                <a:xfrm>
                  <a:off x="5664" y="2301"/>
                  <a:ext cx="49" cy="79"/>
                </a:xfrm>
                <a:custGeom>
                  <a:avLst/>
                  <a:gdLst>
                    <a:gd name="T0" fmla="+- 0 5713 5664"/>
                    <a:gd name="T1" fmla="*/ T0 w 49"/>
                    <a:gd name="T2" fmla="+- 0 2325 2301"/>
                    <a:gd name="T3" fmla="*/ 2325 h 79"/>
                    <a:gd name="T4" fmla="+- 0 5704 5664"/>
                    <a:gd name="T5" fmla="*/ T4 w 49"/>
                    <a:gd name="T6" fmla="+- 0 2325 2301"/>
                    <a:gd name="T7" fmla="*/ 2325 h 79"/>
                    <a:gd name="T8" fmla="+- 0 5702 5664"/>
                    <a:gd name="T9" fmla="*/ T8 w 49"/>
                    <a:gd name="T10" fmla="+- 0 2326 2301"/>
                    <a:gd name="T11" fmla="*/ 2326 h 79"/>
                    <a:gd name="T12" fmla="+- 0 5700 5664"/>
                    <a:gd name="T13" fmla="*/ T12 w 49"/>
                    <a:gd name="T14" fmla="+- 0 2327 2301"/>
                    <a:gd name="T15" fmla="*/ 2327 h 79"/>
                    <a:gd name="T16" fmla="+- 0 5682 5664"/>
                    <a:gd name="T17" fmla="*/ T16 w 49"/>
                    <a:gd name="T18" fmla="+- 0 2346 2301"/>
                    <a:gd name="T19" fmla="*/ 2346 h 79"/>
                    <a:gd name="T20" fmla="+- 0 5681 5664"/>
                    <a:gd name="T21" fmla="*/ T20 w 49"/>
                    <a:gd name="T22" fmla="+- 0 2347 2301"/>
                    <a:gd name="T23" fmla="*/ 2347 h 79"/>
                    <a:gd name="T24" fmla="+- 0 5679 5664"/>
                    <a:gd name="T25" fmla="*/ T24 w 49"/>
                    <a:gd name="T26" fmla="+- 0 2347 2301"/>
                    <a:gd name="T27" fmla="*/ 2347 h 79"/>
                    <a:gd name="T28" fmla="+- 0 5692 5664"/>
                    <a:gd name="T29" fmla="*/ T28 w 49"/>
                    <a:gd name="T30" fmla="+- 0 2347 2301"/>
                    <a:gd name="T31" fmla="*/ 2347 h 79"/>
                    <a:gd name="T32" fmla="+- 0 5713 5664"/>
                    <a:gd name="T33" fmla="*/ T32 w 49"/>
                    <a:gd name="T34" fmla="+- 0 2325 2301"/>
                    <a:gd name="T35" fmla="*/ 2325 h 79"/>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49" h="79">
                      <a:moveTo>
                        <a:pt x="49" y="24"/>
                      </a:moveTo>
                      <a:lnTo>
                        <a:pt x="40" y="24"/>
                      </a:lnTo>
                      <a:lnTo>
                        <a:pt x="38" y="25"/>
                      </a:lnTo>
                      <a:lnTo>
                        <a:pt x="36" y="26"/>
                      </a:lnTo>
                      <a:lnTo>
                        <a:pt x="18" y="45"/>
                      </a:lnTo>
                      <a:lnTo>
                        <a:pt x="17" y="46"/>
                      </a:lnTo>
                      <a:lnTo>
                        <a:pt x="15" y="46"/>
                      </a:lnTo>
                      <a:lnTo>
                        <a:pt x="28" y="46"/>
                      </a:lnTo>
                      <a:lnTo>
                        <a:pt x="49" y="24"/>
                      </a:ln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
                </a:p>
              </p:txBody>
            </p:sp>
          </p:grpSp>
        </p:grpSp>
      </p:grpSp>
      <p:pic>
        <p:nvPicPr>
          <p:cNvPr id="17" name="Imagen 16">
            <a:extLst>
              <a:ext uri="{FF2B5EF4-FFF2-40B4-BE49-F238E27FC236}">
                <a16:creationId xmlns:a16="http://schemas.microsoft.com/office/drawing/2014/main" id="{40F64BC9-7212-4AAC-9A48-F8CDB0B800F8}"/>
              </a:ext>
            </a:extLst>
          </p:cNvPr>
          <p:cNvPicPr>
            <a:picLocks noChangeAspect="1"/>
          </p:cNvPicPr>
          <p:nvPr/>
        </p:nvPicPr>
        <p:blipFill rotWithShape="1">
          <a:blip r:embed="rId3"/>
          <a:srcRect l="13885" t="22049" r="36042" b="12500"/>
          <a:stretch/>
        </p:blipFill>
        <p:spPr>
          <a:xfrm>
            <a:off x="5674238" y="1714500"/>
            <a:ext cx="5806562" cy="4267200"/>
          </a:xfrm>
          <a:prstGeom prst="rect">
            <a:avLst/>
          </a:prstGeom>
        </p:spPr>
      </p:pic>
      <p:pic>
        <p:nvPicPr>
          <p:cNvPr id="18" name="Imagen 17">
            <a:extLst>
              <a:ext uri="{FF2B5EF4-FFF2-40B4-BE49-F238E27FC236}">
                <a16:creationId xmlns:a16="http://schemas.microsoft.com/office/drawing/2014/main" id="{42C0297C-3CC5-47A6-9144-89574174AD49}"/>
              </a:ext>
            </a:extLst>
          </p:cNvPr>
          <p:cNvPicPr>
            <a:picLocks noChangeAspect="1"/>
          </p:cNvPicPr>
          <p:nvPr/>
        </p:nvPicPr>
        <p:blipFill rotWithShape="1">
          <a:blip r:embed="rId4"/>
          <a:srcRect l="47755" t="46354" r="18961" b="45660"/>
          <a:stretch/>
        </p:blipFill>
        <p:spPr>
          <a:xfrm>
            <a:off x="6553199" y="1130300"/>
            <a:ext cx="3619501" cy="488261"/>
          </a:xfrm>
          <a:prstGeom prst="rect">
            <a:avLst/>
          </a:prstGeom>
          <a:ln>
            <a:solidFill>
              <a:srgbClr val="FF0000"/>
            </a:solidFill>
          </a:ln>
        </p:spPr>
      </p:pic>
      <p:sp>
        <p:nvSpPr>
          <p:cNvPr id="19" name="Rectangle 2">
            <a:extLst>
              <a:ext uri="{FF2B5EF4-FFF2-40B4-BE49-F238E27FC236}">
                <a16:creationId xmlns:a16="http://schemas.microsoft.com/office/drawing/2014/main" id="{574CE0F8-119C-49D6-AAF6-7F8DEF897EDE}"/>
              </a:ext>
            </a:extLst>
          </p:cNvPr>
          <p:cNvSpPr/>
          <p:nvPr/>
        </p:nvSpPr>
        <p:spPr>
          <a:xfrm>
            <a:off x="0" y="277326"/>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r>
              <a:rPr lang="en-US" sz="2400" b="1" dirty="0">
                <a:solidFill>
                  <a:schemeClr val="bg1"/>
                </a:solidFill>
                <a:latin typeface="+mj-lt"/>
              </a:rPr>
              <a:t>The field of Mathematical Oncology.</a:t>
            </a:r>
          </a:p>
        </p:txBody>
      </p:sp>
      <p:sp>
        <p:nvSpPr>
          <p:cNvPr id="21" name="CuadroTexto 20">
            <a:extLst>
              <a:ext uri="{FF2B5EF4-FFF2-40B4-BE49-F238E27FC236}">
                <a16:creationId xmlns:a16="http://schemas.microsoft.com/office/drawing/2014/main" id="{CE8BB824-183C-4BC7-BEB6-9563A3A4AC3C}"/>
              </a:ext>
            </a:extLst>
          </p:cNvPr>
          <p:cNvSpPr txBox="1"/>
          <p:nvPr/>
        </p:nvSpPr>
        <p:spPr>
          <a:xfrm>
            <a:off x="259492" y="5859085"/>
            <a:ext cx="6153664" cy="830997"/>
          </a:xfrm>
          <a:prstGeom prst="rect">
            <a:avLst/>
          </a:prstGeom>
          <a:noFill/>
        </p:spPr>
        <p:txBody>
          <a:bodyPr wrap="square">
            <a:spAutoFit/>
          </a:bodyPr>
          <a:lstStyle/>
          <a:p>
            <a:r>
              <a:rPr lang="en-US" sz="1600" dirty="0" err="1"/>
              <a:t>Cardilin</a:t>
            </a:r>
            <a:r>
              <a:rPr lang="en-US" sz="1600" dirty="0"/>
              <a:t> T, et al. Model-Based Evaluation of Radiation and </a:t>
            </a:r>
            <a:r>
              <a:rPr lang="es-ES" sz="1600" dirty="0" err="1"/>
              <a:t>Radiosensitizing</a:t>
            </a:r>
            <a:r>
              <a:rPr lang="es-ES" sz="1600" dirty="0"/>
              <a:t> </a:t>
            </a:r>
            <a:r>
              <a:rPr lang="es-ES" sz="1600" dirty="0" err="1"/>
              <a:t>Agents</a:t>
            </a:r>
            <a:r>
              <a:rPr lang="es-ES" sz="1600" dirty="0"/>
              <a:t> in </a:t>
            </a:r>
            <a:r>
              <a:rPr lang="es-ES" sz="1600" dirty="0" err="1"/>
              <a:t>Oncology</a:t>
            </a:r>
            <a:r>
              <a:rPr lang="es-ES" sz="1600" dirty="0"/>
              <a:t>. CPT </a:t>
            </a:r>
            <a:r>
              <a:rPr lang="es-ES" sz="1600" dirty="0" err="1"/>
              <a:t>Pharmacometrics</a:t>
            </a:r>
            <a:r>
              <a:rPr lang="es-ES" sz="1600" dirty="0"/>
              <a:t> </a:t>
            </a:r>
            <a:r>
              <a:rPr lang="es-ES" sz="1600" dirty="0" err="1"/>
              <a:t>Syst</a:t>
            </a:r>
            <a:r>
              <a:rPr lang="es-ES" sz="1600" dirty="0"/>
              <a:t>. </a:t>
            </a:r>
            <a:r>
              <a:rPr lang="es-ES" sz="1600" dirty="0" err="1"/>
              <a:t>Pharmacol</a:t>
            </a:r>
            <a:r>
              <a:rPr lang="es-ES" sz="1600" dirty="0"/>
              <a:t>: 2018, 7, 51-58</a:t>
            </a:r>
          </a:p>
        </p:txBody>
      </p:sp>
    </p:spTree>
    <p:extLst>
      <p:ext uri="{BB962C8B-B14F-4D97-AF65-F5344CB8AC3E}">
        <p14:creationId xmlns:p14="http://schemas.microsoft.com/office/powerpoint/2010/main" val="2717114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1EE916F-54FA-4DF4-A82C-1307FF957EF6}"/>
              </a:ext>
            </a:extLst>
          </p:cNvPr>
          <p:cNvSpPr txBox="1"/>
          <p:nvPr/>
        </p:nvSpPr>
        <p:spPr>
          <a:xfrm>
            <a:off x="2550919" y="6098432"/>
            <a:ext cx="9437881" cy="584775"/>
          </a:xfrm>
          <a:prstGeom prst="rect">
            <a:avLst/>
          </a:prstGeom>
          <a:noFill/>
        </p:spPr>
        <p:txBody>
          <a:bodyPr wrap="square" rtlCol="0">
            <a:spAutoFit/>
          </a:bodyPr>
          <a:lstStyle/>
          <a:p>
            <a:pPr algn="r"/>
            <a:r>
              <a:rPr lang="es-ES" sz="1600" dirty="0" err="1"/>
              <a:t>Cardilin</a:t>
            </a:r>
            <a:r>
              <a:rPr lang="es-ES" sz="1600" dirty="0"/>
              <a:t> T., et al. </a:t>
            </a:r>
            <a:r>
              <a:rPr lang="es-ES" sz="1600" dirty="0" err="1"/>
              <a:t>Extending</a:t>
            </a:r>
            <a:r>
              <a:rPr lang="es-ES" sz="1600" dirty="0"/>
              <a:t> tumor </a:t>
            </a:r>
            <a:r>
              <a:rPr lang="es-ES" sz="1600" dirty="0" err="1"/>
              <a:t>static</a:t>
            </a:r>
            <a:r>
              <a:rPr lang="es-ES" sz="1600" dirty="0"/>
              <a:t> </a:t>
            </a:r>
            <a:r>
              <a:rPr lang="es-ES" sz="1600" dirty="0" err="1"/>
              <a:t>concentration</a:t>
            </a:r>
            <a:r>
              <a:rPr lang="es-ES" sz="1600" dirty="0"/>
              <a:t> curve </a:t>
            </a:r>
            <a:r>
              <a:rPr lang="es-ES" sz="1600" dirty="0" err="1"/>
              <a:t>to</a:t>
            </a:r>
            <a:r>
              <a:rPr lang="es-ES" sz="1600" dirty="0"/>
              <a:t> </a:t>
            </a:r>
            <a:r>
              <a:rPr lang="es-ES" sz="1600" dirty="0" err="1"/>
              <a:t>average</a:t>
            </a:r>
            <a:r>
              <a:rPr lang="es-ES" sz="1600" dirty="0"/>
              <a:t> doce – </a:t>
            </a:r>
            <a:r>
              <a:rPr lang="es-ES" sz="1600" dirty="0" err="1"/>
              <a:t>conbination</a:t>
            </a:r>
            <a:r>
              <a:rPr lang="es-ES" sz="1600" dirty="0"/>
              <a:t> </a:t>
            </a:r>
            <a:r>
              <a:rPr lang="es-ES" sz="1600" dirty="0" err="1"/>
              <a:t>therapy</a:t>
            </a:r>
            <a:r>
              <a:rPr lang="es-ES" sz="1600" dirty="0"/>
              <a:t> </a:t>
            </a:r>
            <a:r>
              <a:rPr lang="es-ES" sz="1600" dirty="0" err="1"/>
              <a:t>example</a:t>
            </a:r>
            <a:r>
              <a:rPr lang="es-ES" sz="1600" dirty="0"/>
              <a:t> </a:t>
            </a:r>
            <a:r>
              <a:rPr lang="es-ES" sz="1600" dirty="0" err="1"/>
              <a:t>using</a:t>
            </a:r>
            <a:r>
              <a:rPr lang="es-ES" sz="1600" dirty="0"/>
              <a:t> </a:t>
            </a:r>
            <a:r>
              <a:rPr lang="es-ES" sz="1600" dirty="0" err="1"/>
              <a:t>radiation</a:t>
            </a:r>
            <a:r>
              <a:rPr lang="es-ES" sz="1600" dirty="0"/>
              <a:t> </a:t>
            </a:r>
            <a:r>
              <a:rPr lang="es-ES" sz="1600" dirty="0" err="1"/>
              <a:t>therapy</a:t>
            </a:r>
            <a:r>
              <a:rPr lang="es-ES" sz="1600" dirty="0"/>
              <a:t>. </a:t>
            </a:r>
            <a:r>
              <a:rPr lang="en-US" sz="1600" dirty="0"/>
              <a:t>2016 PAGE (Population Approach Group in Europe) Lisbon, Portugal</a:t>
            </a:r>
            <a:endParaRPr lang="es-MX" sz="1600" dirty="0"/>
          </a:p>
        </p:txBody>
      </p:sp>
      <p:sp>
        <p:nvSpPr>
          <p:cNvPr id="3" name="Rectangle 2">
            <a:extLst>
              <a:ext uri="{FF2B5EF4-FFF2-40B4-BE49-F238E27FC236}">
                <a16:creationId xmlns:a16="http://schemas.microsoft.com/office/drawing/2014/main" id="{FFD1739F-DFD6-4CAA-95D1-076AE518C764}"/>
              </a:ext>
            </a:extLst>
          </p:cNvPr>
          <p:cNvSpPr/>
          <p:nvPr/>
        </p:nvSpPr>
        <p:spPr>
          <a:xfrm>
            <a:off x="0" y="277326"/>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r>
              <a:rPr lang="en-US" sz="2400" b="1" dirty="0">
                <a:solidFill>
                  <a:schemeClr val="bg1"/>
                </a:solidFill>
                <a:latin typeface="+mj-lt"/>
              </a:rPr>
              <a:t>The field of Mathematical Oncology.</a:t>
            </a:r>
          </a:p>
        </p:txBody>
      </p:sp>
      <p:pic>
        <p:nvPicPr>
          <p:cNvPr id="4" name="Imagen 3">
            <a:extLst>
              <a:ext uri="{FF2B5EF4-FFF2-40B4-BE49-F238E27FC236}">
                <a16:creationId xmlns:a16="http://schemas.microsoft.com/office/drawing/2014/main" id="{E78BB8AB-1495-4F74-AD6F-6D8B9EC3CD12}"/>
              </a:ext>
            </a:extLst>
          </p:cNvPr>
          <p:cNvPicPr>
            <a:picLocks noChangeAspect="1"/>
          </p:cNvPicPr>
          <p:nvPr/>
        </p:nvPicPr>
        <p:blipFill rotWithShape="1">
          <a:blip r:embed="rId2"/>
          <a:srcRect l="7396" t="16095" r="43021" b="2384"/>
          <a:stretch/>
        </p:blipFill>
        <p:spPr>
          <a:xfrm>
            <a:off x="901700" y="1104900"/>
            <a:ext cx="5295900" cy="4895370"/>
          </a:xfrm>
          <a:prstGeom prst="rect">
            <a:avLst/>
          </a:prstGeom>
        </p:spPr>
      </p:pic>
      <p:pic>
        <p:nvPicPr>
          <p:cNvPr id="5" name="Imagen 4">
            <a:extLst>
              <a:ext uri="{FF2B5EF4-FFF2-40B4-BE49-F238E27FC236}">
                <a16:creationId xmlns:a16="http://schemas.microsoft.com/office/drawing/2014/main" id="{69C7E0AF-FC89-4050-B417-95621423DADE}"/>
              </a:ext>
            </a:extLst>
          </p:cNvPr>
          <p:cNvPicPr>
            <a:picLocks noChangeAspect="1"/>
          </p:cNvPicPr>
          <p:nvPr/>
        </p:nvPicPr>
        <p:blipFill rotWithShape="1">
          <a:blip r:embed="rId3"/>
          <a:srcRect l="52500" t="28507" r="13750" b="12761"/>
          <a:stretch/>
        </p:blipFill>
        <p:spPr>
          <a:xfrm>
            <a:off x="7353300" y="1473200"/>
            <a:ext cx="4114800" cy="4025900"/>
          </a:xfrm>
          <a:prstGeom prst="rect">
            <a:avLst/>
          </a:prstGeom>
        </p:spPr>
      </p:pic>
    </p:spTree>
    <p:extLst>
      <p:ext uri="{BB962C8B-B14F-4D97-AF65-F5344CB8AC3E}">
        <p14:creationId xmlns:p14="http://schemas.microsoft.com/office/powerpoint/2010/main" val="18725485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tileRect/>
        </a:gradFill>
        <a:effectLst/>
      </p:bgPr>
    </p:bg>
    <p:spTree>
      <p:nvGrpSpPr>
        <p:cNvPr id="1" name=""/>
        <p:cNvGrpSpPr/>
        <p:nvPr/>
      </p:nvGrpSpPr>
      <p:grpSpPr>
        <a:xfrm>
          <a:off x="0" y="0"/>
          <a:ext cx="0" cy="0"/>
          <a:chOff x="0" y="0"/>
          <a:chExt cx="0" cy="0"/>
        </a:xfrm>
      </p:grpSpPr>
      <p:sp>
        <p:nvSpPr>
          <p:cNvPr id="2" name="1 CuadroTexto"/>
          <p:cNvSpPr txBox="1"/>
          <p:nvPr/>
        </p:nvSpPr>
        <p:spPr>
          <a:xfrm>
            <a:off x="0" y="245229"/>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Application to tumor growth inhibition models. The case of radiosensitizers.</a:t>
            </a:r>
          </a:p>
        </p:txBody>
      </p:sp>
      <p:sp>
        <p:nvSpPr>
          <p:cNvPr id="3" name="CuadroTexto 2">
            <a:extLst>
              <a:ext uri="{FF2B5EF4-FFF2-40B4-BE49-F238E27FC236}">
                <a16:creationId xmlns:a16="http://schemas.microsoft.com/office/drawing/2014/main" id="{49BA4964-1AAD-42BA-9B12-A3D8C654905E}"/>
              </a:ext>
            </a:extLst>
          </p:cNvPr>
          <p:cNvSpPr txBox="1"/>
          <p:nvPr/>
        </p:nvSpPr>
        <p:spPr>
          <a:xfrm>
            <a:off x="1727889" y="965891"/>
            <a:ext cx="8382000" cy="400110"/>
          </a:xfrm>
          <a:prstGeom prst="rect">
            <a:avLst/>
          </a:prstGeom>
          <a:noFill/>
        </p:spPr>
        <p:txBody>
          <a:bodyPr wrap="square">
            <a:spAutoFit/>
          </a:bodyPr>
          <a:lstStyle/>
          <a:p>
            <a:pPr algn="ctr"/>
            <a:r>
              <a:rPr lang="en-US" sz="2000" b="1" dirty="0">
                <a:effectLst/>
                <a:latin typeface="+mj-lt"/>
                <a:ea typeface="Calibri" panose="020F0502020204030204" pitchFamily="34" charset="0"/>
              </a:rPr>
              <a:t>Gompertzian models in tumor growth and tumor growth inhibition analysis. </a:t>
            </a:r>
            <a:endParaRPr lang="es-MX" sz="2000" dirty="0">
              <a:latin typeface="+mj-lt"/>
            </a:endParaRPr>
          </a:p>
        </p:txBody>
      </p:sp>
      <p:pic>
        <p:nvPicPr>
          <p:cNvPr id="4" name="Imagen 3">
            <a:extLst>
              <a:ext uri="{FF2B5EF4-FFF2-40B4-BE49-F238E27FC236}">
                <a16:creationId xmlns:a16="http://schemas.microsoft.com/office/drawing/2014/main" id="{629621D6-8B5C-4321-ACC8-D78700FA4A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68246" y="1806149"/>
            <a:ext cx="3852381" cy="3166667"/>
          </a:xfrm>
          <a:prstGeom prst="rect">
            <a:avLst/>
          </a:prstGeom>
        </p:spPr>
      </p:pic>
      <p:pic>
        <p:nvPicPr>
          <p:cNvPr id="5" name="Imagen 4">
            <a:extLst>
              <a:ext uri="{FF2B5EF4-FFF2-40B4-BE49-F238E27FC236}">
                <a16:creationId xmlns:a16="http://schemas.microsoft.com/office/drawing/2014/main" id="{33D5C650-94CC-45E9-AE07-1EF38605EE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27889" y="1806150"/>
            <a:ext cx="3852381" cy="3166667"/>
          </a:xfrm>
          <a:prstGeom prst="rect">
            <a:avLst/>
          </a:prstGeom>
        </p:spPr>
      </p:pic>
      <mc:AlternateContent xmlns:mc="http://schemas.openxmlformats.org/markup-compatibility/2006" xmlns:a14="http://schemas.microsoft.com/office/drawing/2010/main">
        <mc:Choice Requires="a14">
          <p:sp>
            <p:nvSpPr>
              <p:cNvPr id="6" name="TextBox 1">
                <a:extLst>
                  <a:ext uri="{FF2B5EF4-FFF2-40B4-BE49-F238E27FC236}">
                    <a16:creationId xmlns:a16="http://schemas.microsoft.com/office/drawing/2014/main" id="{C4912FE4-5560-4767-8D59-EC8050CA9A5C}"/>
                  </a:ext>
                </a:extLst>
              </p:cNvPr>
              <p:cNvSpPr txBox="1"/>
              <p:nvPr/>
            </p:nvSpPr>
            <p:spPr>
              <a:xfrm>
                <a:off x="2794689" y="5235149"/>
                <a:ext cx="6096000" cy="408958"/>
              </a:xfrm>
              <a:prstGeom prst="rect">
                <a:avLst/>
              </a:prstGeom>
              <a:noFill/>
              <a:ln>
                <a:noFill/>
              </a:ln>
              <a:effectLst/>
            </p:spPr>
            <p:txBody>
              <a:bodyPr wrap="square" lIns="0" tIns="0" rIns="0" bIns="0" rtlCol="0" anchor="t">
                <a:spAutoFit/>
              </a:bodyPr>
              <a:lstStyle/>
              <a:p>
                <a:pPr marL="0" marR="0" lvl="0" indent="0" defTabSz="91440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s-MX" sz="2000" b="0" i="1" u="none" strike="noStrike" kern="0" cap="none" spc="0" normalizeH="0" baseline="0" noProof="0" smtClean="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𝑉</m:t>
                          </m:r>
                        </m:e>
                        <m:sub>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m:t>
                          </m:r>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𝑡</m:t>
                          </m:r>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m:t>
                          </m:r>
                        </m:sub>
                      </m:sSub>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m:t>
                      </m:r>
                      <m:sSub>
                        <m:sSubPr>
                          <m:ctrlPr>
                            <a:rPr kumimoji="0" lang="es-MX"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𝑇𝑣</m:t>
                          </m:r>
                        </m:e>
                        <m:sub>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𝑚𝑖𝑛</m:t>
                          </m:r>
                        </m:sub>
                      </m:sSub>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m:t>
                      </m:r>
                      <m:d>
                        <m:dPr>
                          <m:ctrlPr>
                            <a:rPr kumimoji="0" lang="es-MX"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dPr>
                        <m:e>
                          <m:sSub>
                            <m:sSubPr>
                              <m:ctrlPr>
                                <a:rPr kumimoji="0" lang="es-MX"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𝑇𝑣</m:t>
                              </m:r>
                            </m:e>
                            <m:sub>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𝑚𝑎𝑥</m:t>
                              </m:r>
                            </m:sub>
                          </m:sSub>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m:t>
                          </m:r>
                          <m:sSub>
                            <m:sSubPr>
                              <m:ctrlPr>
                                <a:rPr kumimoji="0" lang="es-MX"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bPr>
                            <m:e>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𝑇𝑣</m:t>
                              </m:r>
                            </m:e>
                            <m:sub>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𝑚𝑖𝑛</m:t>
                              </m:r>
                            </m:sub>
                          </m:sSub>
                        </m:e>
                      </m:d>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m:t>
                      </m:r>
                      <m:sSup>
                        <m:sSupPr>
                          <m:ctrlPr>
                            <a:rPr kumimoji="0" lang="es-MX"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pPr>
                        <m:e>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𝑒</m:t>
                          </m:r>
                        </m:e>
                        <m:sup>
                          <m:sSup>
                            <m:sSupPr>
                              <m:ctrlPr>
                                <a:rPr kumimoji="0" lang="es-MX"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sSupPr>
                            <m:e>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m:t>
                              </m:r>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𝑒</m:t>
                              </m:r>
                            </m:e>
                            <m:sup>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m:t>
                              </m:r>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𝑘𝑔</m:t>
                              </m:r>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m:t>
                              </m:r>
                              <m:d>
                                <m:dPr>
                                  <m:ctrlPr>
                                    <a:rPr kumimoji="0" lang="es-MX"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ctrlPr>
                                </m:dPr>
                                <m:e>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𝑡</m:t>
                                  </m:r>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m:t>
                                  </m:r>
                                  <m:r>
                                    <a:rPr kumimoji="0" lang="en-US" sz="2000" b="0" i="1" u="none" strike="noStrike" kern="0" cap="none" spc="0" normalizeH="0" baseline="0" noProof="0">
                                      <a:ln>
                                        <a:noFill/>
                                      </a:ln>
                                      <a:solidFill>
                                        <a:srgbClr val="000000"/>
                                      </a:solidFill>
                                      <a:effectLst/>
                                      <a:uLnTx/>
                                      <a:uFillTx/>
                                      <a:latin typeface="Cambria Math" panose="02040503050406030204" pitchFamily="18" charset="0"/>
                                      <a:ea typeface="Times New Roman" panose="02020603050405020304" pitchFamily="18" charset="0"/>
                                      <a:cs typeface="Times New Roman" panose="02020603050405020304" pitchFamily="18" charset="0"/>
                                    </a:rPr>
                                    <m:t>𝑇𝑖</m:t>
                                  </m:r>
                                </m:e>
                              </m:d>
                            </m:sup>
                          </m:sSup>
                        </m:sup>
                      </m:sSup>
                    </m:oMath>
                  </m:oMathPara>
                </a14:m>
                <a:endParaRPr kumimoji="0" lang="es-MX" sz="20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endParaRPr>
              </a:p>
            </p:txBody>
          </p:sp>
        </mc:Choice>
        <mc:Fallback xmlns="">
          <p:sp>
            <p:nvSpPr>
              <p:cNvPr id="6" name="TextBox 1">
                <a:extLst>
                  <a:ext uri="{FF2B5EF4-FFF2-40B4-BE49-F238E27FC236}">
                    <a16:creationId xmlns:a16="http://schemas.microsoft.com/office/drawing/2014/main" id="{C4912FE4-5560-4767-8D59-EC8050CA9A5C}"/>
                  </a:ext>
                </a:extLst>
              </p:cNvPr>
              <p:cNvSpPr txBox="1">
                <a:spLocks noRot="1" noChangeAspect="1" noMove="1" noResize="1" noEditPoints="1" noAdjustHandles="1" noChangeArrowheads="1" noChangeShapeType="1" noTextEdit="1"/>
              </p:cNvSpPr>
              <p:nvPr/>
            </p:nvSpPr>
            <p:spPr>
              <a:xfrm>
                <a:off x="2794689" y="5235149"/>
                <a:ext cx="6096000" cy="408958"/>
              </a:xfrm>
              <a:prstGeom prst="rect">
                <a:avLst/>
              </a:prstGeom>
              <a:blipFill>
                <a:blip r:embed="rId4"/>
                <a:stretch>
                  <a:fillRect/>
                </a:stretch>
              </a:blipFill>
              <a:ln>
                <a:noFill/>
              </a:ln>
              <a:effectLst/>
            </p:spPr>
            <p:txBody>
              <a:bodyPr/>
              <a:lstStyle/>
              <a:p>
                <a:r>
                  <a:rPr lang="es-MX">
                    <a:noFill/>
                  </a:rPr>
                  <a:t> </a:t>
                </a:r>
              </a:p>
            </p:txBody>
          </p:sp>
        </mc:Fallback>
      </mc:AlternateContent>
      <p:sp>
        <p:nvSpPr>
          <p:cNvPr id="7" name="CuadroTexto 6">
            <a:extLst>
              <a:ext uri="{FF2B5EF4-FFF2-40B4-BE49-F238E27FC236}">
                <a16:creationId xmlns:a16="http://schemas.microsoft.com/office/drawing/2014/main" id="{962E8BDE-E63D-4306-BC3D-11C6C3D93EAA}"/>
              </a:ext>
            </a:extLst>
          </p:cNvPr>
          <p:cNvSpPr txBox="1"/>
          <p:nvPr/>
        </p:nvSpPr>
        <p:spPr>
          <a:xfrm>
            <a:off x="3655152" y="6151106"/>
            <a:ext cx="8382000" cy="461665"/>
          </a:xfrm>
          <a:prstGeom prst="rect">
            <a:avLst/>
          </a:prstGeom>
          <a:noFill/>
        </p:spPr>
        <p:txBody>
          <a:bodyPr wrap="square">
            <a:spAutoFit/>
          </a:bodyPr>
          <a:lstStyle/>
          <a:p>
            <a:pPr algn="r"/>
            <a:r>
              <a:rPr lang="en-US" sz="1200" dirty="0" err="1">
                <a:effectLst/>
                <a:latin typeface="Times New Roman" panose="02020603050405020304" pitchFamily="18" charset="0"/>
                <a:ea typeface="Calibri" panose="020F0502020204030204" pitchFamily="34" charset="0"/>
              </a:rPr>
              <a:t>Tjorve</a:t>
            </a:r>
            <a:r>
              <a:rPr lang="en-US" sz="1200" dirty="0">
                <a:effectLst/>
                <a:latin typeface="Times New Roman" panose="02020603050405020304" pitchFamily="18" charset="0"/>
                <a:ea typeface="Calibri" panose="020F0502020204030204" pitchFamily="34" charset="0"/>
              </a:rPr>
              <a:t> KMC, </a:t>
            </a:r>
            <a:r>
              <a:rPr lang="en-US" sz="1200" dirty="0" err="1">
                <a:effectLst/>
                <a:latin typeface="Times New Roman" panose="02020603050405020304" pitchFamily="18" charset="0"/>
                <a:ea typeface="Calibri" panose="020F0502020204030204" pitchFamily="34" charset="0"/>
              </a:rPr>
              <a:t>Tjorve</a:t>
            </a:r>
            <a:r>
              <a:rPr lang="en-US" sz="1200" dirty="0">
                <a:effectLst/>
                <a:latin typeface="Times New Roman" panose="02020603050405020304" pitchFamily="18" charset="0"/>
                <a:ea typeface="Calibri" panose="020F0502020204030204" pitchFamily="34" charset="0"/>
              </a:rPr>
              <a:t> E. The use of </a:t>
            </a:r>
            <a:r>
              <a:rPr lang="en-US" sz="1200" dirty="0" err="1">
                <a:effectLst/>
                <a:latin typeface="Times New Roman" panose="02020603050405020304" pitchFamily="18" charset="0"/>
                <a:ea typeface="Calibri" panose="020F0502020204030204" pitchFamily="34" charset="0"/>
              </a:rPr>
              <a:t>Gompertz</a:t>
            </a:r>
            <a:r>
              <a:rPr lang="en-US" sz="1200" dirty="0">
                <a:effectLst/>
                <a:latin typeface="Times New Roman" panose="02020603050405020304" pitchFamily="18" charset="0"/>
                <a:ea typeface="Calibri" panose="020F0502020204030204" pitchFamily="34" charset="0"/>
              </a:rPr>
              <a:t> models in growth analysis, and new </a:t>
            </a:r>
            <a:r>
              <a:rPr lang="en-US" sz="1200" dirty="0" err="1">
                <a:effectLst/>
                <a:latin typeface="Times New Roman" panose="02020603050405020304" pitchFamily="18" charset="0"/>
                <a:ea typeface="Calibri" panose="020F0502020204030204" pitchFamily="34" charset="0"/>
              </a:rPr>
              <a:t>Gompertz</a:t>
            </a:r>
            <a:r>
              <a:rPr lang="en-US" sz="1200" dirty="0">
                <a:effectLst/>
                <a:latin typeface="Times New Roman" panose="02020603050405020304" pitchFamily="18" charset="0"/>
                <a:ea typeface="Calibri" panose="020F0502020204030204" pitchFamily="34" charset="0"/>
              </a:rPr>
              <a:t> model approach: an addition to the unified Richards family. </a:t>
            </a:r>
            <a:r>
              <a:rPr lang="en-US" sz="1200" dirty="0" err="1">
                <a:effectLst/>
                <a:latin typeface="Times New Roman" panose="02020603050405020304" pitchFamily="18" charset="0"/>
                <a:ea typeface="Calibri" panose="020F0502020204030204" pitchFamily="34" charset="0"/>
              </a:rPr>
              <a:t>PLoS</a:t>
            </a:r>
            <a:r>
              <a:rPr lang="en-US" sz="1200" dirty="0">
                <a:effectLst/>
                <a:latin typeface="Times New Roman" panose="02020603050405020304" pitchFamily="18" charset="0"/>
                <a:ea typeface="Calibri" panose="020F0502020204030204" pitchFamily="34" charset="0"/>
              </a:rPr>
              <a:t> ONE 2017, https://doi.org/10.1371/journal.pone.0178691</a:t>
            </a:r>
            <a:endParaRPr lang="es-MX" sz="1200" dirty="0"/>
          </a:p>
        </p:txBody>
      </p:sp>
    </p:spTree>
    <p:extLst>
      <p:ext uri="{BB962C8B-B14F-4D97-AF65-F5344CB8AC3E}">
        <p14:creationId xmlns:p14="http://schemas.microsoft.com/office/powerpoint/2010/main" val="38305089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tileRect/>
        </a:gradFill>
        <a:effectLst/>
      </p:bgPr>
    </p:bg>
    <p:spTree>
      <p:nvGrpSpPr>
        <p:cNvPr id="1" name=""/>
        <p:cNvGrpSpPr/>
        <p:nvPr/>
      </p:nvGrpSpPr>
      <p:grpSpPr>
        <a:xfrm>
          <a:off x="0" y="0"/>
          <a:ext cx="0" cy="0"/>
          <a:chOff x="0" y="0"/>
          <a:chExt cx="0" cy="0"/>
        </a:xfrm>
      </p:grpSpPr>
      <p:sp>
        <p:nvSpPr>
          <p:cNvPr id="2" name="1 CuadroTexto"/>
          <p:cNvSpPr txBox="1"/>
          <p:nvPr/>
        </p:nvSpPr>
        <p:spPr>
          <a:xfrm>
            <a:off x="0" y="245229"/>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Application to tumor growth inhibition models. The case of radiosensitizers.</a:t>
            </a:r>
          </a:p>
        </p:txBody>
      </p:sp>
      <p:pic>
        <p:nvPicPr>
          <p:cNvPr id="4" name="Imagen 3">
            <a:extLst>
              <a:ext uri="{FF2B5EF4-FFF2-40B4-BE49-F238E27FC236}">
                <a16:creationId xmlns:a16="http://schemas.microsoft.com/office/drawing/2014/main" id="{48A79A2D-CAAC-4CA3-ABD8-FF3668E2FD9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1078" y="1032362"/>
            <a:ext cx="3081905" cy="2533333"/>
          </a:xfrm>
          <a:prstGeom prst="rect">
            <a:avLst/>
          </a:prstGeom>
        </p:spPr>
      </p:pic>
      <p:pic>
        <p:nvPicPr>
          <p:cNvPr id="5" name="Imagen 4">
            <a:extLst>
              <a:ext uri="{FF2B5EF4-FFF2-40B4-BE49-F238E27FC236}">
                <a16:creationId xmlns:a16="http://schemas.microsoft.com/office/drawing/2014/main" id="{30D94A71-3199-410F-B578-BBD642ACE99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38333" y="986113"/>
            <a:ext cx="3081905" cy="2533333"/>
          </a:xfrm>
          <a:prstGeom prst="rect">
            <a:avLst/>
          </a:prstGeom>
        </p:spPr>
      </p:pic>
      <p:pic>
        <p:nvPicPr>
          <p:cNvPr id="6" name="Imagen 5">
            <a:extLst>
              <a:ext uri="{FF2B5EF4-FFF2-40B4-BE49-F238E27FC236}">
                <a16:creationId xmlns:a16="http://schemas.microsoft.com/office/drawing/2014/main" id="{1EF94F0A-67A9-4CF5-BA80-2887A501D0C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47030" y="3704801"/>
            <a:ext cx="3437965" cy="2826015"/>
          </a:xfrm>
          <a:prstGeom prst="rect">
            <a:avLst/>
          </a:prstGeom>
        </p:spPr>
      </p:pic>
      <p:pic>
        <p:nvPicPr>
          <p:cNvPr id="7" name="Imagen 6">
            <a:extLst>
              <a:ext uri="{FF2B5EF4-FFF2-40B4-BE49-F238E27FC236}">
                <a16:creationId xmlns:a16="http://schemas.microsoft.com/office/drawing/2014/main" id="{F00A4FC8-E409-4A96-BE8B-E3439B15ACF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45673" y="3704801"/>
            <a:ext cx="3284924" cy="2700215"/>
          </a:xfrm>
          <a:prstGeom prst="rect">
            <a:avLst/>
          </a:prstGeom>
        </p:spPr>
      </p:pic>
    </p:spTree>
    <p:extLst>
      <p:ext uri="{BB962C8B-B14F-4D97-AF65-F5344CB8AC3E}">
        <p14:creationId xmlns:p14="http://schemas.microsoft.com/office/powerpoint/2010/main" val="412517052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tileRect/>
        </a:gradFill>
        <a:effectLst/>
      </p:bgPr>
    </p:bg>
    <p:spTree>
      <p:nvGrpSpPr>
        <p:cNvPr id="1" name=""/>
        <p:cNvGrpSpPr/>
        <p:nvPr/>
      </p:nvGrpSpPr>
      <p:grpSpPr>
        <a:xfrm>
          <a:off x="0" y="0"/>
          <a:ext cx="0" cy="0"/>
          <a:chOff x="0" y="0"/>
          <a:chExt cx="0" cy="0"/>
        </a:xfrm>
      </p:grpSpPr>
      <p:sp>
        <p:nvSpPr>
          <p:cNvPr id="2" name="1 CuadroTexto"/>
          <p:cNvSpPr txBox="1"/>
          <p:nvPr/>
        </p:nvSpPr>
        <p:spPr>
          <a:xfrm>
            <a:off x="0" y="245229"/>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Application to tumor growth inhibition models. The case of radiosensitizers.</a:t>
            </a:r>
          </a:p>
        </p:txBody>
      </p:sp>
      <p:pic>
        <p:nvPicPr>
          <p:cNvPr id="8" name="Picture 14">
            <a:extLst>
              <a:ext uri="{FF2B5EF4-FFF2-40B4-BE49-F238E27FC236}">
                <a16:creationId xmlns:a16="http://schemas.microsoft.com/office/drawing/2014/main" id="{62EB58FA-7432-48A4-9DF3-224220F60716}"/>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658766" y="1033156"/>
            <a:ext cx="6019800" cy="4724400"/>
          </a:xfrm>
          <a:prstGeom prst="rect">
            <a:avLst/>
          </a:prstGeom>
          <a:noFill/>
          <a:ln>
            <a:noFill/>
          </a:ln>
        </p:spPr>
      </p:pic>
      <p:sp>
        <p:nvSpPr>
          <p:cNvPr id="10" name="CuadroTexto 9">
            <a:extLst>
              <a:ext uri="{FF2B5EF4-FFF2-40B4-BE49-F238E27FC236}">
                <a16:creationId xmlns:a16="http://schemas.microsoft.com/office/drawing/2014/main" id="{927A7487-6A04-4284-BF59-68024E8C13D2}"/>
              </a:ext>
            </a:extLst>
          </p:cNvPr>
          <p:cNvSpPr txBox="1"/>
          <p:nvPr/>
        </p:nvSpPr>
        <p:spPr>
          <a:xfrm>
            <a:off x="4856206" y="5893483"/>
            <a:ext cx="7129848" cy="830997"/>
          </a:xfrm>
          <a:prstGeom prst="rect">
            <a:avLst/>
          </a:prstGeom>
          <a:noFill/>
        </p:spPr>
        <p:txBody>
          <a:bodyPr wrap="square">
            <a:spAutoFit/>
          </a:bodyPr>
          <a:lstStyle/>
          <a:p>
            <a:pPr algn="r"/>
            <a:r>
              <a:rPr lang="es-ES" sz="1600" dirty="0"/>
              <a:t>Data </a:t>
            </a:r>
            <a:r>
              <a:rPr lang="es-ES" sz="1600" dirty="0" err="1"/>
              <a:t>from</a:t>
            </a:r>
            <a:r>
              <a:rPr lang="es-ES" sz="1600" dirty="0"/>
              <a:t>: </a:t>
            </a:r>
            <a:r>
              <a:rPr lang="es-ES" sz="1600" dirty="0" err="1"/>
              <a:t>Zamulaeva</a:t>
            </a:r>
            <a:r>
              <a:rPr lang="es-ES" sz="1600" dirty="0"/>
              <a:t> I A, et al. </a:t>
            </a:r>
            <a:r>
              <a:rPr lang="en-US" sz="1600" dirty="0"/>
              <a:t>Radiobiological effects the combined action of 1-β-D-arabinofuranosylcytosine and proton radiation on B16 melanoma in vivo. Physics of Particles and Nuclei Letters; 2023, 20, 63-75</a:t>
            </a:r>
            <a:endParaRPr lang="es-MX" sz="1600" dirty="0"/>
          </a:p>
        </p:txBody>
      </p:sp>
    </p:spTree>
    <p:extLst>
      <p:ext uri="{BB962C8B-B14F-4D97-AF65-F5344CB8AC3E}">
        <p14:creationId xmlns:p14="http://schemas.microsoft.com/office/powerpoint/2010/main" val="9357998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tileRect/>
        </a:gradFill>
        <a:effectLst/>
      </p:bgPr>
    </p:bg>
    <p:spTree>
      <p:nvGrpSpPr>
        <p:cNvPr id="1" name=""/>
        <p:cNvGrpSpPr/>
        <p:nvPr/>
      </p:nvGrpSpPr>
      <p:grpSpPr>
        <a:xfrm>
          <a:off x="0" y="0"/>
          <a:ext cx="0" cy="0"/>
          <a:chOff x="0" y="0"/>
          <a:chExt cx="0" cy="0"/>
        </a:xfrm>
      </p:grpSpPr>
      <p:sp>
        <p:nvSpPr>
          <p:cNvPr id="2" name="1 CuadroTexto"/>
          <p:cNvSpPr txBox="1"/>
          <p:nvPr/>
        </p:nvSpPr>
        <p:spPr>
          <a:xfrm>
            <a:off x="0" y="245229"/>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Application to tumor growth inhibition models. The case of radiosensitizers.</a:t>
            </a:r>
          </a:p>
        </p:txBody>
      </p:sp>
      <p:pic>
        <p:nvPicPr>
          <p:cNvPr id="3" name="Imagen 2">
            <a:extLst>
              <a:ext uri="{FF2B5EF4-FFF2-40B4-BE49-F238E27FC236}">
                <a16:creationId xmlns:a16="http://schemas.microsoft.com/office/drawing/2014/main" id="{02D4C9EB-725B-45A5-8734-FB3740A36A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0408" y="2178907"/>
            <a:ext cx="4237619" cy="3483333"/>
          </a:xfrm>
          <a:prstGeom prst="rect">
            <a:avLst/>
          </a:prstGeom>
        </p:spPr>
      </p:pic>
      <p:pic>
        <p:nvPicPr>
          <p:cNvPr id="4" name="Imagen 3">
            <a:extLst>
              <a:ext uri="{FF2B5EF4-FFF2-40B4-BE49-F238E27FC236}">
                <a16:creationId xmlns:a16="http://schemas.microsoft.com/office/drawing/2014/main" id="{52559207-103F-454E-8650-7A82D437B8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0500" y="2020573"/>
            <a:ext cx="4622857" cy="3800000"/>
          </a:xfrm>
          <a:prstGeom prst="rect">
            <a:avLst/>
          </a:prstGeom>
        </p:spPr>
      </p:pic>
      <p:sp>
        <p:nvSpPr>
          <p:cNvPr id="5" name="CuadroTexto 4">
            <a:extLst>
              <a:ext uri="{FF2B5EF4-FFF2-40B4-BE49-F238E27FC236}">
                <a16:creationId xmlns:a16="http://schemas.microsoft.com/office/drawing/2014/main" id="{D640D1C6-0D43-4B43-B250-BE4F544F9D98}"/>
              </a:ext>
            </a:extLst>
          </p:cNvPr>
          <p:cNvSpPr txBox="1"/>
          <p:nvPr/>
        </p:nvSpPr>
        <p:spPr>
          <a:xfrm>
            <a:off x="1297459" y="1189661"/>
            <a:ext cx="5412700" cy="461665"/>
          </a:xfrm>
          <a:prstGeom prst="rect">
            <a:avLst/>
          </a:prstGeom>
          <a:noFill/>
        </p:spPr>
        <p:txBody>
          <a:bodyPr wrap="none" rtlCol="0">
            <a:spAutoFit/>
          </a:bodyPr>
          <a:lstStyle/>
          <a:p>
            <a:r>
              <a:rPr lang="es-ES" sz="2400" dirty="0" err="1"/>
              <a:t>Fitting</a:t>
            </a:r>
            <a:r>
              <a:rPr lang="es-ES" sz="2400" dirty="0"/>
              <a:t> </a:t>
            </a:r>
            <a:r>
              <a:rPr lang="es-ES" sz="2400" dirty="0" err="1"/>
              <a:t>to</a:t>
            </a:r>
            <a:r>
              <a:rPr lang="es-ES" sz="2400" dirty="0"/>
              <a:t> </a:t>
            </a:r>
            <a:r>
              <a:rPr lang="es-ES" sz="2400" dirty="0" err="1"/>
              <a:t>the</a:t>
            </a:r>
            <a:r>
              <a:rPr lang="es-ES" sz="2400" dirty="0"/>
              <a:t> </a:t>
            </a:r>
            <a:r>
              <a:rPr lang="es-ES" sz="2400" dirty="0" err="1"/>
              <a:t>described</a:t>
            </a:r>
            <a:r>
              <a:rPr lang="es-ES" sz="2400" dirty="0"/>
              <a:t> </a:t>
            </a:r>
            <a:r>
              <a:rPr lang="es-ES" sz="2400" dirty="0" err="1"/>
              <a:t>Gompertz</a:t>
            </a:r>
            <a:r>
              <a:rPr lang="es-ES" sz="2400" dirty="0"/>
              <a:t> </a:t>
            </a:r>
            <a:r>
              <a:rPr lang="es-ES" sz="2400" dirty="0" err="1"/>
              <a:t>model</a:t>
            </a:r>
            <a:r>
              <a:rPr lang="es-ES" sz="2400" dirty="0"/>
              <a:t>: </a:t>
            </a:r>
            <a:endParaRPr lang="es-MX" sz="2400" dirty="0"/>
          </a:p>
        </p:txBody>
      </p:sp>
    </p:spTree>
    <p:extLst>
      <p:ext uri="{BB962C8B-B14F-4D97-AF65-F5344CB8AC3E}">
        <p14:creationId xmlns:p14="http://schemas.microsoft.com/office/powerpoint/2010/main" val="33960875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tileRect/>
        </a:gradFill>
        <a:effectLst/>
      </p:bgPr>
    </p:bg>
    <p:spTree>
      <p:nvGrpSpPr>
        <p:cNvPr id="1" name=""/>
        <p:cNvGrpSpPr/>
        <p:nvPr/>
      </p:nvGrpSpPr>
      <p:grpSpPr>
        <a:xfrm>
          <a:off x="0" y="0"/>
          <a:ext cx="0" cy="0"/>
          <a:chOff x="0" y="0"/>
          <a:chExt cx="0" cy="0"/>
        </a:xfrm>
      </p:grpSpPr>
      <p:sp>
        <p:nvSpPr>
          <p:cNvPr id="2" name="1 CuadroTexto"/>
          <p:cNvSpPr txBox="1"/>
          <p:nvPr/>
        </p:nvSpPr>
        <p:spPr>
          <a:xfrm>
            <a:off x="0" y="245229"/>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Application to tumor growth inhibition models. The case of radiosensitizers.</a:t>
            </a:r>
          </a:p>
        </p:txBody>
      </p:sp>
      <p:pic>
        <p:nvPicPr>
          <p:cNvPr id="3" name="Imagen 2">
            <a:extLst>
              <a:ext uri="{FF2B5EF4-FFF2-40B4-BE49-F238E27FC236}">
                <a16:creationId xmlns:a16="http://schemas.microsoft.com/office/drawing/2014/main" id="{102A9D25-0526-4517-9745-234DE944D83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9397" y="2158510"/>
            <a:ext cx="4733573" cy="3891008"/>
          </a:xfrm>
          <a:prstGeom prst="rect">
            <a:avLst/>
          </a:prstGeom>
        </p:spPr>
      </p:pic>
      <p:pic>
        <p:nvPicPr>
          <p:cNvPr id="4" name="Imagen 3">
            <a:extLst>
              <a:ext uri="{FF2B5EF4-FFF2-40B4-BE49-F238E27FC236}">
                <a16:creationId xmlns:a16="http://schemas.microsoft.com/office/drawing/2014/main" id="{FF516772-D9B6-4EC1-8FF8-964BF630C0B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95530" y="2158510"/>
            <a:ext cx="4733573" cy="3891008"/>
          </a:xfrm>
          <a:prstGeom prst="rect">
            <a:avLst/>
          </a:prstGeom>
        </p:spPr>
      </p:pic>
      <p:sp>
        <p:nvSpPr>
          <p:cNvPr id="7" name="CuadroTexto 6">
            <a:extLst>
              <a:ext uri="{FF2B5EF4-FFF2-40B4-BE49-F238E27FC236}">
                <a16:creationId xmlns:a16="http://schemas.microsoft.com/office/drawing/2014/main" id="{362D546A-6A78-40DA-9C38-5B393233B0E2}"/>
              </a:ext>
            </a:extLst>
          </p:cNvPr>
          <p:cNvSpPr txBox="1"/>
          <p:nvPr/>
        </p:nvSpPr>
        <p:spPr>
          <a:xfrm>
            <a:off x="1297459" y="1189661"/>
            <a:ext cx="5412700" cy="461665"/>
          </a:xfrm>
          <a:prstGeom prst="rect">
            <a:avLst/>
          </a:prstGeom>
          <a:noFill/>
        </p:spPr>
        <p:txBody>
          <a:bodyPr wrap="none" rtlCol="0">
            <a:spAutoFit/>
          </a:bodyPr>
          <a:lstStyle/>
          <a:p>
            <a:r>
              <a:rPr lang="es-ES" sz="2400" dirty="0" err="1"/>
              <a:t>Fitting</a:t>
            </a:r>
            <a:r>
              <a:rPr lang="es-ES" sz="2400" dirty="0"/>
              <a:t> </a:t>
            </a:r>
            <a:r>
              <a:rPr lang="es-ES" sz="2400" dirty="0" err="1"/>
              <a:t>to</a:t>
            </a:r>
            <a:r>
              <a:rPr lang="es-ES" sz="2400" dirty="0"/>
              <a:t> </a:t>
            </a:r>
            <a:r>
              <a:rPr lang="es-ES" sz="2400" dirty="0" err="1"/>
              <a:t>the</a:t>
            </a:r>
            <a:r>
              <a:rPr lang="es-ES" sz="2400" dirty="0"/>
              <a:t> </a:t>
            </a:r>
            <a:r>
              <a:rPr lang="es-ES" sz="2400" dirty="0" err="1"/>
              <a:t>described</a:t>
            </a:r>
            <a:r>
              <a:rPr lang="es-ES" sz="2400" dirty="0"/>
              <a:t> </a:t>
            </a:r>
            <a:r>
              <a:rPr lang="es-ES" sz="2400" dirty="0" err="1"/>
              <a:t>Gompertz</a:t>
            </a:r>
            <a:r>
              <a:rPr lang="es-ES" sz="2400" dirty="0"/>
              <a:t> </a:t>
            </a:r>
            <a:r>
              <a:rPr lang="es-ES" sz="2400" dirty="0" err="1"/>
              <a:t>model</a:t>
            </a:r>
            <a:r>
              <a:rPr lang="es-ES" sz="2400" dirty="0"/>
              <a:t>: </a:t>
            </a:r>
            <a:endParaRPr lang="es-MX" sz="2400" dirty="0"/>
          </a:p>
        </p:txBody>
      </p:sp>
    </p:spTree>
    <p:extLst>
      <p:ext uri="{BB962C8B-B14F-4D97-AF65-F5344CB8AC3E}">
        <p14:creationId xmlns:p14="http://schemas.microsoft.com/office/powerpoint/2010/main" val="33575227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tileRect/>
        </a:gradFill>
        <a:effectLst/>
      </p:bgPr>
    </p:bg>
    <p:spTree>
      <p:nvGrpSpPr>
        <p:cNvPr id="1" name=""/>
        <p:cNvGrpSpPr/>
        <p:nvPr/>
      </p:nvGrpSpPr>
      <p:grpSpPr>
        <a:xfrm>
          <a:off x="0" y="0"/>
          <a:ext cx="0" cy="0"/>
          <a:chOff x="0" y="0"/>
          <a:chExt cx="0" cy="0"/>
        </a:xfrm>
      </p:grpSpPr>
      <p:sp>
        <p:nvSpPr>
          <p:cNvPr id="2" name="1 CuadroTexto"/>
          <p:cNvSpPr txBox="1"/>
          <p:nvPr/>
        </p:nvSpPr>
        <p:spPr>
          <a:xfrm>
            <a:off x="0" y="245229"/>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Application to tumor growth inhibition models. The case of radiosensitizers.</a:t>
            </a:r>
          </a:p>
        </p:txBody>
      </p:sp>
      <p:pic>
        <p:nvPicPr>
          <p:cNvPr id="5" name="Imagen 4">
            <a:extLst>
              <a:ext uri="{FF2B5EF4-FFF2-40B4-BE49-F238E27FC236}">
                <a16:creationId xmlns:a16="http://schemas.microsoft.com/office/drawing/2014/main" id="{91B4D4F7-CB6F-4A85-8ADC-FA1C173BBC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3846" y="1936380"/>
            <a:ext cx="4931538" cy="4053737"/>
          </a:xfrm>
          <a:prstGeom prst="rect">
            <a:avLst/>
          </a:prstGeom>
        </p:spPr>
      </p:pic>
      <p:pic>
        <p:nvPicPr>
          <p:cNvPr id="6" name="Imagen 5">
            <a:extLst>
              <a:ext uri="{FF2B5EF4-FFF2-40B4-BE49-F238E27FC236}">
                <a16:creationId xmlns:a16="http://schemas.microsoft.com/office/drawing/2014/main" id="{153D6A60-2240-402E-A6B0-4EBF92DEFD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27930" y="1936381"/>
            <a:ext cx="4931538" cy="4053737"/>
          </a:xfrm>
          <a:prstGeom prst="rect">
            <a:avLst/>
          </a:prstGeom>
        </p:spPr>
      </p:pic>
      <p:sp>
        <p:nvSpPr>
          <p:cNvPr id="7" name="CuadroTexto 6">
            <a:extLst>
              <a:ext uri="{FF2B5EF4-FFF2-40B4-BE49-F238E27FC236}">
                <a16:creationId xmlns:a16="http://schemas.microsoft.com/office/drawing/2014/main" id="{E4D93247-50F5-4061-B650-32B4AF8A2478}"/>
              </a:ext>
            </a:extLst>
          </p:cNvPr>
          <p:cNvSpPr txBox="1"/>
          <p:nvPr/>
        </p:nvSpPr>
        <p:spPr>
          <a:xfrm>
            <a:off x="1297459" y="1115519"/>
            <a:ext cx="5412700" cy="461665"/>
          </a:xfrm>
          <a:prstGeom prst="rect">
            <a:avLst/>
          </a:prstGeom>
          <a:noFill/>
        </p:spPr>
        <p:txBody>
          <a:bodyPr wrap="none" rtlCol="0">
            <a:spAutoFit/>
          </a:bodyPr>
          <a:lstStyle/>
          <a:p>
            <a:r>
              <a:rPr lang="es-ES" sz="2400" dirty="0" err="1"/>
              <a:t>Fitting</a:t>
            </a:r>
            <a:r>
              <a:rPr lang="es-ES" sz="2400" dirty="0"/>
              <a:t> </a:t>
            </a:r>
            <a:r>
              <a:rPr lang="es-ES" sz="2400" dirty="0" err="1"/>
              <a:t>to</a:t>
            </a:r>
            <a:r>
              <a:rPr lang="es-ES" sz="2400" dirty="0"/>
              <a:t> </a:t>
            </a:r>
            <a:r>
              <a:rPr lang="es-ES" sz="2400" dirty="0" err="1"/>
              <a:t>the</a:t>
            </a:r>
            <a:r>
              <a:rPr lang="es-ES" sz="2400" dirty="0"/>
              <a:t> </a:t>
            </a:r>
            <a:r>
              <a:rPr lang="es-ES" sz="2400" dirty="0" err="1"/>
              <a:t>described</a:t>
            </a:r>
            <a:r>
              <a:rPr lang="es-ES" sz="2400" dirty="0"/>
              <a:t> </a:t>
            </a:r>
            <a:r>
              <a:rPr lang="es-ES" sz="2400" dirty="0" err="1"/>
              <a:t>Gompertz</a:t>
            </a:r>
            <a:r>
              <a:rPr lang="es-ES" sz="2400" dirty="0"/>
              <a:t> </a:t>
            </a:r>
            <a:r>
              <a:rPr lang="es-ES" sz="2400" dirty="0" err="1"/>
              <a:t>model</a:t>
            </a:r>
            <a:r>
              <a:rPr lang="es-ES" sz="2400" dirty="0"/>
              <a:t>: </a:t>
            </a:r>
            <a:endParaRPr lang="es-MX" sz="2400" dirty="0"/>
          </a:p>
        </p:txBody>
      </p:sp>
    </p:spTree>
    <p:extLst>
      <p:ext uri="{BB962C8B-B14F-4D97-AF65-F5344CB8AC3E}">
        <p14:creationId xmlns:p14="http://schemas.microsoft.com/office/powerpoint/2010/main" val="182499659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grpSp>
        <p:nvGrpSpPr>
          <p:cNvPr id="7" name="Группа 17">
            <a:extLst>
              <a:ext uri="{FF2B5EF4-FFF2-40B4-BE49-F238E27FC236}">
                <a16:creationId xmlns:a16="http://schemas.microsoft.com/office/drawing/2014/main" id="{6BF9D148-C1B3-4330-B804-74A40E95E76A}"/>
              </a:ext>
            </a:extLst>
          </p:cNvPr>
          <p:cNvGrpSpPr/>
          <p:nvPr/>
        </p:nvGrpSpPr>
        <p:grpSpPr>
          <a:xfrm>
            <a:off x="94733" y="1000898"/>
            <a:ext cx="6054508" cy="5469924"/>
            <a:chOff x="762000" y="457200"/>
            <a:chExt cx="7735178" cy="6205571"/>
          </a:xfrm>
        </p:grpSpPr>
        <p:grpSp>
          <p:nvGrpSpPr>
            <p:cNvPr id="8" name="Группа 13">
              <a:extLst>
                <a:ext uri="{FF2B5EF4-FFF2-40B4-BE49-F238E27FC236}">
                  <a16:creationId xmlns:a16="http://schemas.microsoft.com/office/drawing/2014/main" id="{498CA9C3-5D94-40E3-9671-11CE7946CF0B}"/>
                </a:ext>
              </a:extLst>
            </p:cNvPr>
            <p:cNvGrpSpPr>
              <a:grpSpLocks noChangeAspect="1"/>
            </p:cNvGrpSpPr>
            <p:nvPr/>
          </p:nvGrpSpPr>
          <p:grpSpPr>
            <a:xfrm>
              <a:off x="762000" y="457200"/>
              <a:ext cx="7735178" cy="6205571"/>
              <a:chOff x="620707" y="21020"/>
              <a:chExt cx="8320218" cy="6815960"/>
            </a:xfrm>
          </p:grpSpPr>
          <p:pic>
            <p:nvPicPr>
              <p:cNvPr id="11" name="Picture 2" descr="C:\Users\LRB\Desktop\IGNACIO\Monolix\PK HPLC\Model_1cpt_F\ChartsFigures\indfits_Y_0_0.png">
                <a:extLst>
                  <a:ext uri="{FF2B5EF4-FFF2-40B4-BE49-F238E27FC236}">
                    <a16:creationId xmlns:a16="http://schemas.microsoft.com/office/drawing/2014/main" id="{5B801074-9740-4D2B-BD7F-5A93F2F203F3}"/>
                  </a:ext>
                </a:extLst>
              </p:cNvPr>
              <p:cNvPicPr>
                <a:picLocks noChangeAspect="1" noChangeArrowheads="1"/>
              </p:cNvPicPr>
              <p:nvPr/>
            </p:nvPicPr>
            <p:blipFill>
              <a:blip r:embed="rId2"/>
              <a:srcRect/>
              <a:stretch>
                <a:fillRect/>
              </a:stretch>
            </p:blipFill>
            <p:spPr bwMode="auto">
              <a:xfrm>
                <a:off x="4878068" y="21020"/>
                <a:ext cx="4062857" cy="3420000"/>
              </a:xfrm>
              <a:prstGeom prst="rect">
                <a:avLst/>
              </a:prstGeom>
              <a:noFill/>
            </p:spPr>
          </p:pic>
          <p:pic>
            <p:nvPicPr>
              <p:cNvPr id="12" name="Picture 3" descr="C:\Users\LRB\Desktop\IGNACIO\Monolix\PK HPLC\Model_1cpt_F\ChartsFigures\obspred_Y_0_0.png">
                <a:extLst>
                  <a:ext uri="{FF2B5EF4-FFF2-40B4-BE49-F238E27FC236}">
                    <a16:creationId xmlns:a16="http://schemas.microsoft.com/office/drawing/2014/main" id="{364808A2-1D86-4CCD-B39C-6329E3DBAB9C}"/>
                  </a:ext>
                </a:extLst>
              </p:cNvPr>
              <p:cNvPicPr>
                <a:picLocks noChangeAspect="1" noChangeArrowheads="1"/>
              </p:cNvPicPr>
              <p:nvPr/>
            </p:nvPicPr>
            <p:blipFill>
              <a:blip r:embed="rId3"/>
              <a:srcRect/>
              <a:stretch>
                <a:fillRect/>
              </a:stretch>
            </p:blipFill>
            <p:spPr bwMode="auto">
              <a:xfrm>
                <a:off x="813943" y="3416980"/>
                <a:ext cx="4062857" cy="3420000"/>
              </a:xfrm>
              <a:prstGeom prst="rect">
                <a:avLst/>
              </a:prstGeom>
              <a:noFill/>
            </p:spPr>
          </p:pic>
          <p:pic>
            <p:nvPicPr>
              <p:cNvPr id="13" name="Picture 5" descr="C:\Users\LRB\Desktop\IGNACIO\Monolix\PK HPLC\Model_1cpt_F\ChartsFigures\vpc_Y_0_0.png">
                <a:extLst>
                  <a:ext uri="{FF2B5EF4-FFF2-40B4-BE49-F238E27FC236}">
                    <a16:creationId xmlns:a16="http://schemas.microsoft.com/office/drawing/2014/main" id="{5CA9F128-D66D-4328-8ABB-F29B11E915BD}"/>
                  </a:ext>
                </a:extLst>
              </p:cNvPr>
              <p:cNvPicPr>
                <a:picLocks noChangeAspect="1" noChangeArrowheads="1"/>
              </p:cNvPicPr>
              <p:nvPr/>
            </p:nvPicPr>
            <p:blipFill>
              <a:blip r:embed="rId4"/>
              <a:srcRect/>
              <a:stretch>
                <a:fillRect/>
              </a:stretch>
            </p:blipFill>
            <p:spPr bwMode="auto">
              <a:xfrm>
                <a:off x="4876800" y="3416980"/>
                <a:ext cx="4062857" cy="3420000"/>
              </a:xfrm>
              <a:prstGeom prst="rect">
                <a:avLst/>
              </a:prstGeom>
              <a:noFill/>
            </p:spPr>
          </p:pic>
          <p:pic>
            <p:nvPicPr>
              <p:cNvPr id="14" name="Picture 2" descr="C:\Users\LRB\Desktop\IGNACIO\Monolix\PK HPLC\Model_1cpt_F\ChartsFigures\outputplot_Y_0_0.png">
                <a:extLst>
                  <a:ext uri="{FF2B5EF4-FFF2-40B4-BE49-F238E27FC236}">
                    <a16:creationId xmlns:a16="http://schemas.microsoft.com/office/drawing/2014/main" id="{E058224A-BF03-410E-9BF3-0A635A9072FD}"/>
                  </a:ext>
                </a:extLst>
              </p:cNvPr>
              <p:cNvPicPr>
                <a:picLocks noChangeAspect="1" noChangeArrowheads="1"/>
              </p:cNvPicPr>
              <p:nvPr/>
            </p:nvPicPr>
            <p:blipFill>
              <a:blip r:embed="rId5"/>
              <a:srcRect/>
              <a:stretch>
                <a:fillRect/>
              </a:stretch>
            </p:blipFill>
            <p:spPr bwMode="auto">
              <a:xfrm>
                <a:off x="811313" y="21020"/>
                <a:ext cx="4062857" cy="3420000"/>
              </a:xfrm>
              <a:prstGeom prst="rect">
                <a:avLst/>
              </a:prstGeom>
              <a:noFill/>
            </p:spPr>
          </p:pic>
          <p:sp>
            <p:nvSpPr>
              <p:cNvPr id="15" name="TextBox 5">
                <a:extLst>
                  <a:ext uri="{FF2B5EF4-FFF2-40B4-BE49-F238E27FC236}">
                    <a16:creationId xmlns:a16="http://schemas.microsoft.com/office/drawing/2014/main" id="{1C1C2CC1-4C7E-4A5F-A155-08C75476538D}"/>
                  </a:ext>
                </a:extLst>
              </p:cNvPr>
              <p:cNvSpPr txBox="1"/>
              <p:nvPr/>
            </p:nvSpPr>
            <p:spPr>
              <a:xfrm>
                <a:off x="2590800" y="6479630"/>
                <a:ext cx="1265859" cy="276999"/>
              </a:xfrm>
              <a:prstGeom prst="rect">
                <a:avLst/>
              </a:prstGeom>
              <a:noFill/>
            </p:spPr>
            <p:txBody>
              <a:bodyPr wrap="none" rtlCol="0">
                <a:spAutoFit/>
              </a:bodyPr>
              <a:lstStyle/>
              <a:p>
                <a:r>
                  <a:rPr lang="en-US" sz="1200" dirty="0"/>
                  <a:t>Predicted values</a:t>
                </a:r>
              </a:p>
            </p:txBody>
          </p:sp>
          <p:sp>
            <p:nvSpPr>
              <p:cNvPr id="16" name="TextBox 7">
                <a:extLst>
                  <a:ext uri="{FF2B5EF4-FFF2-40B4-BE49-F238E27FC236}">
                    <a16:creationId xmlns:a16="http://schemas.microsoft.com/office/drawing/2014/main" id="{E4AF1768-C97D-4591-8665-4F4AB612F738}"/>
                  </a:ext>
                </a:extLst>
              </p:cNvPr>
              <p:cNvSpPr txBox="1"/>
              <p:nvPr/>
            </p:nvSpPr>
            <p:spPr>
              <a:xfrm rot="16200000">
                <a:off x="162131" y="4789311"/>
                <a:ext cx="1269578" cy="276999"/>
              </a:xfrm>
              <a:prstGeom prst="rect">
                <a:avLst/>
              </a:prstGeom>
              <a:solidFill>
                <a:schemeClr val="bg1"/>
              </a:solidFill>
            </p:spPr>
            <p:txBody>
              <a:bodyPr wrap="none" rtlCol="0">
                <a:spAutoFit/>
              </a:bodyPr>
              <a:lstStyle/>
              <a:p>
                <a:r>
                  <a:rPr lang="en-US" sz="1200" dirty="0"/>
                  <a:t>Observed values</a:t>
                </a:r>
              </a:p>
            </p:txBody>
          </p:sp>
          <p:sp>
            <p:nvSpPr>
              <p:cNvPr id="17" name="TextBox 8">
                <a:extLst>
                  <a:ext uri="{FF2B5EF4-FFF2-40B4-BE49-F238E27FC236}">
                    <a16:creationId xmlns:a16="http://schemas.microsoft.com/office/drawing/2014/main" id="{1C055878-FBB9-40D8-B4E9-597644AD2501}"/>
                  </a:ext>
                </a:extLst>
              </p:cNvPr>
              <p:cNvSpPr txBox="1"/>
              <p:nvPr/>
            </p:nvSpPr>
            <p:spPr>
              <a:xfrm>
                <a:off x="2590800" y="3124200"/>
                <a:ext cx="805029" cy="261610"/>
              </a:xfrm>
              <a:prstGeom prst="rect">
                <a:avLst/>
              </a:prstGeom>
              <a:solidFill>
                <a:schemeClr val="bg1"/>
              </a:solidFill>
            </p:spPr>
            <p:txBody>
              <a:bodyPr wrap="none" rtlCol="0">
                <a:spAutoFit/>
              </a:bodyPr>
              <a:lstStyle/>
              <a:p>
                <a:r>
                  <a:rPr lang="en-US" sz="1050" dirty="0"/>
                  <a:t>Time (min)</a:t>
                </a:r>
              </a:p>
            </p:txBody>
          </p:sp>
          <p:sp>
            <p:nvSpPr>
              <p:cNvPr id="18" name="TextBox 9">
                <a:extLst>
                  <a:ext uri="{FF2B5EF4-FFF2-40B4-BE49-F238E27FC236}">
                    <a16:creationId xmlns:a16="http://schemas.microsoft.com/office/drawing/2014/main" id="{B237A75F-8CF9-4FBF-B53C-4441E35D021A}"/>
                  </a:ext>
                </a:extLst>
              </p:cNvPr>
              <p:cNvSpPr txBox="1"/>
              <p:nvPr/>
            </p:nvSpPr>
            <p:spPr>
              <a:xfrm>
                <a:off x="6736243" y="3207181"/>
                <a:ext cx="805029" cy="261610"/>
              </a:xfrm>
              <a:prstGeom prst="rect">
                <a:avLst/>
              </a:prstGeom>
              <a:solidFill>
                <a:schemeClr val="bg1"/>
              </a:solidFill>
            </p:spPr>
            <p:txBody>
              <a:bodyPr wrap="none" rtlCol="0">
                <a:spAutoFit/>
              </a:bodyPr>
              <a:lstStyle/>
              <a:p>
                <a:r>
                  <a:rPr lang="en-US" sz="1050" dirty="0"/>
                  <a:t>Time (min)</a:t>
                </a:r>
              </a:p>
            </p:txBody>
          </p:sp>
          <p:sp>
            <p:nvSpPr>
              <p:cNvPr id="19" name="TextBox 10">
                <a:extLst>
                  <a:ext uri="{FF2B5EF4-FFF2-40B4-BE49-F238E27FC236}">
                    <a16:creationId xmlns:a16="http://schemas.microsoft.com/office/drawing/2014/main" id="{DD629E9B-0B3A-42AB-8B39-4D6EE8A7448C}"/>
                  </a:ext>
                </a:extLst>
              </p:cNvPr>
              <p:cNvSpPr txBox="1"/>
              <p:nvPr/>
            </p:nvSpPr>
            <p:spPr>
              <a:xfrm>
                <a:off x="6553200" y="6538961"/>
                <a:ext cx="805029" cy="261610"/>
              </a:xfrm>
              <a:prstGeom prst="rect">
                <a:avLst/>
              </a:prstGeom>
              <a:solidFill>
                <a:schemeClr val="bg1"/>
              </a:solidFill>
            </p:spPr>
            <p:txBody>
              <a:bodyPr wrap="none" rtlCol="0">
                <a:spAutoFit/>
              </a:bodyPr>
              <a:lstStyle/>
              <a:p>
                <a:r>
                  <a:rPr lang="en-US" sz="1050" dirty="0"/>
                  <a:t>Time (min)</a:t>
                </a:r>
              </a:p>
            </p:txBody>
          </p:sp>
          <p:sp>
            <p:nvSpPr>
              <p:cNvPr id="20" name="TextBox 11">
                <a:extLst>
                  <a:ext uri="{FF2B5EF4-FFF2-40B4-BE49-F238E27FC236}">
                    <a16:creationId xmlns:a16="http://schemas.microsoft.com/office/drawing/2014/main" id="{FE4A4EDF-DC7D-4629-B828-ADF3A32B1E99}"/>
                  </a:ext>
                </a:extLst>
              </p:cNvPr>
              <p:cNvSpPr txBox="1"/>
              <p:nvPr/>
            </p:nvSpPr>
            <p:spPr>
              <a:xfrm rot="16200000">
                <a:off x="457200" y="1687507"/>
                <a:ext cx="588623" cy="261610"/>
              </a:xfrm>
              <a:prstGeom prst="rect">
                <a:avLst/>
              </a:prstGeom>
              <a:solidFill>
                <a:schemeClr val="bg1"/>
              </a:solidFill>
            </p:spPr>
            <p:txBody>
              <a:bodyPr wrap="none" rtlCol="0">
                <a:spAutoFit/>
              </a:bodyPr>
              <a:lstStyle/>
              <a:p>
                <a:r>
                  <a:rPr lang="en-US" sz="1050" dirty="0"/>
                  <a:t>mg/</a:t>
                </a:r>
                <a:r>
                  <a:rPr lang="en-US" sz="1050" dirty="0" err="1"/>
                  <a:t>mL</a:t>
                </a:r>
                <a:endParaRPr lang="en-US" sz="1050" dirty="0"/>
              </a:p>
            </p:txBody>
          </p:sp>
          <p:sp>
            <p:nvSpPr>
              <p:cNvPr id="21" name="TextBox 12">
                <a:extLst>
                  <a:ext uri="{FF2B5EF4-FFF2-40B4-BE49-F238E27FC236}">
                    <a16:creationId xmlns:a16="http://schemas.microsoft.com/office/drawing/2014/main" id="{4251D899-3FAF-4300-B8E6-6BE81C934C35}"/>
                  </a:ext>
                </a:extLst>
              </p:cNvPr>
              <p:cNvSpPr txBox="1"/>
              <p:nvPr/>
            </p:nvSpPr>
            <p:spPr>
              <a:xfrm rot="16200000">
                <a:off x="4548903" y="1627077"/>
                <a:ext cx="588623" cy="261610"/>
              </a:xfrm>
              <a:prstGeom prst="rect">
                <a:avLst/>
              </a:prstGeom>
              <a:solidFill>
                <a:schemeClr val="bg1"/>
              </a:solidFill>
            </p:spPr>
            <p:txBody>
              <a:bodyPr wrap="none" rtlCol="0">
                <a:spAutoFit/>
              </a:bodyPr>
              <a:lstStyle/>
              <a:p>
                <a:r>
                  <a:rPr lang="en-US" sz="1050" dirty="0"/>
                  <a:t>mg/</a:t>
                </a:r>
                <a:r>
                  <a:rPr lang="en-US" sz="1050" dirty="0" err="1"/>
                  <a:t>mL</a:t>
                </a:r>
                <a:endParaRPr lang="en-US" sz="1050" dirty="0"/>
              </a:p>
            </p:txBody>
          </p:sp>
        </p:grpSp>
        <p:sp>
          <p:nvSpPr>
            <p:cNvPr id="10" name="TextBox 16">
              <a:extLst>
                <a:ext uri="{FF2B5EF4-FFF2-40B4-BE49-F238E27FC236}">
                  <a16:creationId xmlns:a16="http://schemas.microsoft.com/office/drawing/2014/main" id="{BF6FFF9F-A20F-4B98-85EC-BB26FE0E9688}"/>
                </a:ext>
              </a:extLst>
            </p:cNvPr>
            <p:cNvSpPr txBox="1"/>
            <p:nvPr/>
          </p:nvSpPr>
          <p:spPr>
            <a:xfrm rot="16200000">
              <a:off x="4482802" y="4944437"/>
              <a:ext cx="535910" cy="243215"/>
            </a:xfrm>
            <a:prstGeom prst="rect">
              <a:avLst/>
            </a:prstGeom>
            <a:solidFill>
              <a:schemeClr val="bg1"/>
            </a:solidFill>
          </p:spPr>
          <p:txBody>
            <a:bodyPr wrap="none" rtlCol="0">
              <a:spAutoFit/>
            </a:bodyPr>
            <a:lstStyle/>
            <a:p>
              <a:r>
                <a:rPr lang="en-US" sz="1050" dirty="0"/>
                <a:t>mg/</a:t>
              </a:r>
              <a:r>
                <a:rPr lang="en-US" sz="1050" dirty="0" err="1"/>
                <a:t>mL</a:t>
              </a:r>
              <a:endParaRPr lang="en-US" sz="1050" dirty="0"/>
            </a:p>
          </p:txBody>
        </p:sp>
      </p:grpSp>
      <p:sp>
        <p:nvSpPr>
          <p:cNvPr id="22" name="1 CuadroTexto">
            <a:extLst>
              <a:ext uri="{FF2B5EF4-FFF2-40B4-BE49-F238E27FC236}">
                <a16:creationId xmlns:a16="http://schemas.microsoft.com/office/drawing/2014/main" id="{4CB2C022-B1BC-4D1F-B7F2-29B69C832B8A}"/>
              </a:ext>
            </a:extLst>
          </p:cNvPr>
          <p:cNvSpPr txBox="1"/>
          <p:nvPr/>
        </p:nvSpPr>
        <p:spPr>
          <a:xfrm>
            <a:off x="0" y="245229"/>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Pharmacokinetic for experimental design </a:t>
            </a:r>
            <a:r>
              <a:rPr lang="en-US" dirty="0" err="1"/>
              <a:t>obtimizatio</a:t>
            </a:r>
            <a:r>
              <a:rPr lang="en-US" dirty="0"/>
              <a:t>. The case of radiosensitizers.</a:t>
            </a:r>
          </a:p>
        </p:txBody>
      </p:sp>
      <p:pic>
        <p:nvPicPr>
          <p:cNvPr id="23" name="Picture 1">
            <a:extLst>
              <a:ext uri="{FF2B5EF4-FFF2-40B4-BE49-F238E27FC236}">
                <a16:creationId xmlns:a16="http://schemas.microsoft.com/office/drawing/2014/main" id="{DA42C2ED-5C71-471E-B0AD-C1208145B27E}"/>
              </a:ext>
            </a:extLst>
          </p:cNvPr>
          <p:cNvPicPr>
            <a:picLocks noChangeAspect="1" noChangeArrowheads="1"/>
          </p:cNvPicPr>
          <p:nvPr/>
        </p:nvPicPr>
        <p:blipFill>
          <a:blip r:embed="rId6"/>
          <a:srcRect/>
          <a:stretch>
            <a:fillRect/>
          </a:stretch>
        </p:blipFill>
        <p:spPr bwMode="auto">
          <a:xfrm>
            <a:off x="7576498" y="951470"/>
            <a:ext cx="3371850" cy="2790825"/>
          </a:xfrm>
          <a:prstGeom prst="rect">
            <a:avLst/>
          </a:prstGeom>
          <a:noFill/>
          <a:ln w="9525">
            <a:noFill/>
            <a:miter lim="800000"/>
            <a:headEnd/>
            <a:tailEnd/>
          </a:ln>
          <a:effectLst/>
        </p:spPr>
      </p:pic>
      <p:sp>
        <p:nvSpPr>
          <p:cNvPr id="24" name="TextBox 8">
            <a:extLst>
              <a:ext uri="{FF2B5EF4-FFF2-40B4-BE49-F238E27FC236}">
                <a16:creationId xmlns:a16="http://schemas.microsoft.com/office/drawing/2014/main" id="{4FD1E951-4866-441C-805C-A037C78B1D48}"/>
              </a:ext>
            </a:extLst>
          </p:cNvPr>
          <p:cNvSpPr txBox="1"/>
          <p:nvPr/>
        </p:nvSpPr>
        <p:spPr>
          <a:xfrm>
            <a:off x="7335505" y="3964725"/>
            <a:ext cx="4002121" cy="1477328"/>
          </a:xfrm>
          <a:prstGeom prst="rect">
            <a:avLst/>
          </a:prstGeom>
          <a:noFill/>
        </p:spPr>
        <p:txBody>
          <a:bodyPr wrap="none" rtlCol="0">
            <a:spAutoFit/>
          </a:bodyPr>
          <a:lstStyle/>
          <a:p>
            <a:r>
              <a:rPr lang="en-US" b="1" dirty="0"/>
              <a:t>Anderson</a:t>
            </a:r>
            <a:r>
              <a:rPr lang="en-US" dirty="0"/>
              <a:t>			</a:t>
            </a:r>
            <a:r>
              <a:rPr lang="en-US" b="1" dirty="0"/>
              <a:t>Our PK</a:t>
            </a:r>
          </a:p>
          <a:p>
            <a:r>
              <a:rPr lang="en-US" dirty="0"/>
              <a:t>Dose: 15 mg/kg		100 mg/kg</a:t>
            </a:r>
          </a:p>
          <a:p>
            <a:r>
              <a:rPr lang="en-US" dirty="0"/>
              <a:t>T</a:t>
            </a:r>
            <a:r>
              <a:rPr lang="en-US" baseline="-25000" dirty="0"/>
              <a:t>1/2</a:t>
            </a:r>
            <a:r>
              <a:rPr lang="en-US" dirty="0"/>
              <a:t>: 0.44 h		0.60 h</a:t>
            </a:r>
          </a:p>
          <a:p>
            <a:r>
              <a:rPr lang="en-US" dirty="0" err="1"/>
              <a:t>T</a:t>
            </a:r>
            <a:r>
              <a:rPr lang="en-US" baseline="-25000" dirty="0" err="1"/>
              <a:t>max</a:t>
            </a:r>
            <a:r>
              <a:rPr lang="en-US" dirty="0"/>
              <a:t>: 15 minutes		15 minutes</a:t>
            </a:r>
          </a:p>
          <a:p>
            <a:r>
              <a:rPr lang="en-US" dirty="0"/>
              <a:t>Concentration: </a:t>
            </a:r>
            <a:r>
              <a:rPr lang="en-US" dirty="0" err="1"/>
              <a:t>ng</a:t>
            </a:r>
            <a:r>
              <a:rPr lang="en-US" dirty="0"/>
              <a:t>/</a:t>
            </a:r>
            <a:r>
              <a:rPr lang="en-US" dirty="0" err="1"/>
              <a:t>mL</a:t>
            </a:r>
            <a:r>
              <a:rPr lang="en-US" dirty="0"/>
              <a:t>	mg/</a:t>
            </a:r>
            <a:r>
              <a:rPr lang="en-US" dirty="0" err="1"/>
              <a:t>mL</a:t>
            </a:r>
            <a:endParaRPr lang="en-US" dirty="0"/>
          </a:p>
        </p:txBody>
      </p:sp>
    </p:spTree>
    <p:extLst>
      <p:ext uri="{BB962C8B-B14F-4D97-AF65-F5344CB8AC3E}">
        <p14:creationId xmlns:p14="http://schemas.microsoft.com/office/powerpoint/2010/main" val="31052048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82FC2105-7DDB-4DB0-98F9-F3E51CE725B3}"/>
              </a:ext>
            </a:extLst>
          </p:cNvPr>
          <p:cNvSpPr txBox="1"/>
          <p:nvPr/>
        </p:nvSpPr>
        <p:spPr>
          <a:xfrm>
            <a:off x="1881773" y="1434475"/>
            <a:ext cx="1752600" cy="1569660"/>
          </a:xfrm>
          <a:prstGeom prst="rect">
            <a:avLst/>
          </a:prstGeom>
          <a:noFill/>
        </p:spPr>
        <p:txBody>
          <a:bodyPr wrap="square" rtlCol="0">
            <a:spAutoFit/>
          </a:bodyPr>
          <a:lstStyle/>
          <a:p>
            <a:r>
              <a:rPr lang="en-US" sz="1600" dirty="0">
                <a:latin typeface="Arial" pitchFamily="34" charset="0"/>
                <a:cs typeface="Arial" pitchFamily="34" charset="0"/>
              </a:rPr>
              <a:t>Repeated administration</a:t>
            </a:r>
          </a:p>
          <a:p>
            <a:r>
              <a:rPr lang="en-US" sz="1600" dirty="0">
                <a:latin typeface="Arial" pitchFamily="34" charset="0"/>
                <a:cs typeface="Arial" pitchFamily="34" charset="0"/>
              </a:rPr>
              <a:t>100 mg/kg</a:t>
            </a:r>
          </a:p>
          <a:p>
            <a:endParaRPr lang="en-US" sz="1600" dirty="0">
              <a:latin typeface="Arial" pitchFamily="34" charset="0"/>
              <a:cs typeface="Arial" pitchFamily="34" charset="0"/>
            </a:endParaRPr>
          </a:p>
          <a:p>
            <a:r>
              <a:rPr lang="en-US" sz="1600" b="1" dirty="0">
                <a:solidFill>
                  <a:srgbClr val="C00000"/>
                </a:solidFill>
                <a:latin typeface="Arial" pitchFamily="34" charset="0"/>
                <a:cs typeface="Arial" pitchFamily="34" charset="0"/>
              </a:rPr>
              <a:t>Every 30, 60 &amp; 120 minutes</a:t>
            </a:r>
          </a:p>
        </p:txBody>
      </p:sp>
      <p:grpSp>
        <p:nvGrpSpPr>
          <p:cNvPr id="3" name="Группа 15">
            <a:extLst>
              <a:ext uri="{FF2B5EF4-FFF2-40B4-BE49-F238E27FC236}">
                <a16:creationId xmlns:a16="http://schemas.microsoft.com/office/drawing/2014/main" id="{1DA79CE3-0A9B-47FD-9753-4A4FCB570921}"/>
              </a:ext>
            </a:extLst>
          </p:cNvPr>
          <p:cNvGrpSpPr/>
          <p:nvPr/>
        </p:nvGrpSpPr>
        <p:grpSpPr>
          <a:xfrm>
            <a:off x="5177481" y="862913"/>
            <a:ext cx="6737361" cy="5550244"/>
            <a:chOff x="2005045" y="609600"/>
            <a:chExt cx="6986555" cy="5867400"/>
          </a:xfrm>
        </p:grpSpPr>
        <p:grpSp>
          <p:nvGrpSpPr>
            <p:cNvPr id="4" name="Группа 13">
              <a:extLst>
                <a:ext uri="{FF2B5EF4-FFF2-40B4-BE49-F238E27FC236}">
                  <a16:creationId xmlns:a16="http://schemas.microsoft.com/office/drawing/2014/main" id="{96288060-A235-475D-AA39-336E1B23D11A}"/>
                </a:ext>
              </a:extLst>
            </p:cNvPr>
            <p:cNvGrpSpPr/>
            <p:nvPr/>
          </p:nvGrpSpPr>
          <p:grpSpPr>
            <a:xfrm>
              <a:off x="2005045" y="609600"/>
              <a:ext cx="6986555" cy="5867400"/>
              <a:chOff x="1928845" y="609600"/>
              <a:chExt cx="6986555" cy="5867400"/>
            </a:xfrm>
          </p:grpSpPr>
          <p:pic>
            <p:nvPicPr>
              <p:cNvPr id="6" name="Picture 2" descr="C:\Users\LRB\Desktop\IGNACIO\Simulx\PK_HPLC_Sim\Model_1cpt_F_corrected\ChartsFigures\Tres tau.png">
                <a:extLst>
                  <a:ext uri="{FF2B5EF4-FFF2-40B4-BE49-F238E27FC236}">
                    <a16:creationId xmlns:a16="http://schemas.microsoft.com/office/drawing/2014/main" id="{A6943A2D-7087-4CCE-9DEE-4BB9531254C5}"/>
                  </a:ext>
                </a:extLst>
              </p:cNvPr>
              <p:cNvPicPr>
                <a:picLocks noChangeAspect="1" noChangeArrowheads="1"/>
              </p:cNvPicPr>
              <p:nvPr/>
            </p:nvPicPr>
            <p:blipFill>
              <a:blip r:embed="rId2"/>
              <a:srcRect/>
              <a:stretch>
                <a:fillRect/>
              </a:stretch>
            </p:blipFill>
            <p:spPr bwMode="auto">
              <a:xfrm>
                <a:off x="1945106" y="609600"/>
                <a:ext cx="6970294" cy="5867400"/>
              </a:xfrm>
              <a:prstGeom prst="rect">
                <a:avLst/>
              </a:prstGeom>
              <a:noFill/>
            </p:spPr>
          </p:pic>
          <p:sp>
            <p:nvSpPr>
              <p:cNvPr id="7" name="TextBox 3">
                <a:extLst>
                  <a:ext uri="{FF2B5EF4-FFF2-40B4-BE49-F238E27FC236}">
                    <a16:creationId xmlns:a16="http://schemas.microsoft.com/office/drawing/2014/main" id="{9B5C686A-8104-4FC5-BD55-AB91BFB98286}"/>
                  </a:ext>
                </a:extLst>
              </p:cNvPr>
              <p:cNvSpPr txBox="1"/>
              <p:nvPr/>
            </p:nvSpPr>
            <p:spPr>
              <a:xfrm>
                <a:off x="2590800" y="1905000"/>
                <a:ext cx="2133600" cy="276999"/>
              </a:xfrm>
              <a:prstGeom prst="rect">
                <a:avLst/>
              </a:prstGeom>
              <a:noFill/>
            </p:spPr>
            <p:txBody>
              <a:bodyPr wrap="square" rtlCol="0">
                <a:spAutoFit/>
              </a:bodyPr>
              <a:lstStyle/>
              <a:p>
                <a:pPr algn="ctr"/>
                <a:r>
                  <a:rPr lang="en-US" sz="1200" dirty="0">
                    <a:latin typeface="Arial" pitchFamily="34" charset="0"/>
                    <a:cs typeface="Arial" pitchFamily="34" charset="0"/>
                  </a:rPr>
                  <a:t>Every 30 minutes</a:t>
                </a:r>
              </a:p>
            </p:txBody>
          </p:sp>
          <p:sp>
            <p:nvSpPr>
              <p:cNvPr id="8" name="TextBox 4">
                <a:extLst>
                  <a:ext uri="{FF2B5EF4-FFF2-40B4-BE49-F238E27FC236}">
                    <a16:creationId xmlns:a16="http://schemas.microsoft.com/office/drawing/2014/main" id="{DF36ED65-5262-47F5-8490-48361787DD49}"/>
                  </a:ext>
                </a:extLst>
              </p:cNvPr>
              <p:cNvSpPr txBox="1"/>
              <p:nvPr/>
            </p:nvSpPr>
            <p:spPr>
              <a:xfrm>
                <a:off x="6172200" y="1441441"/>
                <a:ext cx="2133600" cy="276999"/>
              </a:xfrm>
              <a:prstGeom prst="rect">
                <a:avLst/>
              </a:prstGeom>
              <a:noFill/>
            </p:spPr>
            <p:txBody>
              <a:bodyPr wrap="square" rtlCol="0">
                <a:spAutoFit/>
              </a:bodyPr>
              <a:lstStyle/>
              <a:p>
                <a:pPr algn="ctr"/>
                <a:r>
                  <a:rPr lang="en-US" sz="1200" dirty="0">
                    <a:latin typeface="Arial" pitchFamily="34" charset="0"/>
                    <a:cs typeface="Arial" pitchFamily="34" charset="0"/>
                  </a:rPr>
                  <a:t>Every 60 minutes</a:t>
                </a:r>
              </a:p>
            </p:txBody>
          </p:sp>
          <p:sp>
            <p:nvSpPr>
              <p:cNvPr id="9" name="TextBox 5">
                <a:extLst>
                  <a:ext uri="{FF2B5EF4-FFF2-40B4-BE49-F238E27FC236}">
                    <a16:creationId xmlns:a16="http://schemas.microsoft.com/office/drawing/2014/main" id="{5D18922D-6013-4149-8668-C8279EDD88C9}"/>
                  </a:ext>
                </a:extLst>
              </p:cNvPr>
              <p:cNvSpPr txBox="1"/>
              <p:nvPr/>
            </p:nvSpPr>
            <p:spPr>
              <a:xfrm>
                <a:off x="2743200" y="4447401"/>
                <a:ext cx="2133600" cy="276999"/>
              </a:xfrm>
              <a:prstGeom prst="rect">
                <a:avLst/>
              </a:prstGeom>
              <a:noFill/>
            </p:spPr>
            <p:txBody>
              <a:bodyPr wrap="square" rtlCol="0">
                <a:spAutoFit/>
              </a:bodyPr>
              <a:lstStyle/>
              <a:p>
                <a:pPr algn="ctr"/>
                <a:r>
                  <a:rPr lang="en-US" sz="1200" dirty="0">
                    <a:latin typeface="Arial" pitchFamily="34" charset="0"/>
                    <a:cs typeface="Arial" pitchFamily="34" charset="0"/>
                  </a:rPr>
                  <a:t>Every 120 minutes</a:t>
                </a:r>
              </a:p>
            </p:txBody>
          </p:sp>
          <p:sp>
            <p:nvSpPr>
              <p:cNvPr id="10" name="Прямоугольник 6">
                <a:extLst>
                  <a:ext uri="{FF2B5EF4-FFF2-40B4-BE49-F238E27FC236}">
                    <a16:creationId xmlns:a16="http://schemas.microsoft.com/office/drawing/2014/main" id="{C00B978D-43A7-4BC3-924E-BA1FD9CC4E3B}"/>
                  </a:ext>
                </a:extLst>
              </p:cNvPr>
              <p:cNvSpPr/>
              <p:nvPr/>
            </p:nvSpPr>
            <p:spPr>
              <a:xfrm>
                <a:off x="3200400" y="725210"/>
                <a:ext cx="11430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Прямоугольник 7">
                <a:extLst>
                  <a:ext uri="{FF2B5EF4-FFF2-40B4-BE49-F238E27FC236}">
                    <a16:creationId xmlns:a16="http://schemas.microsoft.com/office/drawing/2014/main" id="{D4ECD0FD-4A2D-4F9C-A4FD-AB7EBA392F96}"/>
                  </a:ext>
                </a:extLst>
              </p:cNvPr>
              <p:cNvSpPr/>
              <p:nvPr/>
            </p:nvSpPr>
            <p:spPr>
              <a:xfrm>
                <a:off x="3208280" y="3384330"/>
                <a:ext cx="11430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Прямоугольник 8">
                <a:extLst>
                  <a:ext uri="{FF2B5EF4-FFF2-40B4-BE49-F238E27FC236}">
                    <a16:creationId xmlns:a16="http://schemas.microsoft.com/office/drawing/2014/main" id="{06616705-1C09-4FD9-981A-B008CE89E025}"/>
                  </a:ext>
                </a:extLst>
              </p:cNvPr>
              <p:cNvSpPr/>
              <p:nvPr/>
            </p:nvSpPr>
            <p:spPr>
              <a:xfrm>
                <a:off x="6404210" y="685800"/>
                <a:ext cx="11430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9">
                <a:extLst>
                  <a:ext uri="{FF2B5EF4-FFF2-40B4-BE49-F238E27FC236}">
                    <a16:creationId xmlns:a16="http://schemas.microsoft.com/office/drawing/2014/main" id="{A7B6987F-F088-4164-9B43-DD96CF4CF2C0}"/>
                  </a:ext>
                </a:extLst>
              </p:cNvPr>
              <p:cNvSpPr txBox="1"/>
              <p:nvPr/>
            </p:nvSpPr>
            <p:spPr>
              <a:xfrm rot="16200000">
                <a:off x="1775597" y="3917280"/>
                <a:ext cx="537327" cy="230832"/>
              </a:xfrm>
              <a:prstGeom prst="rect">
                <a:avLst/>
              </a:prstGeom>
              <a:noFill/>
            </p:spPr>
            <p:txBody>
              <a:bodyPr wrap="none" rtlCol="0">
                <a:spAutoFit/>
              </a:bodyPr>
              <a:lstStyle/>
              <a:p>
                <a:r>
                  <a:rPr lang="en-US" sz="900" dirty="0">
                    <a:latin typeface="Arial" pitchFamily="34" charset="0"/>
                    <a:cs typeface="Arial" pitchFamily="34" charset="0"/>
                  </a:rPr>
                  <a:t>mg/</a:t>
                </a:r>
                <a:r>
                  <a:rPr lang="en-US" sz="900" dirty="0" err="1">
                    <a:latin typeface="Arial" pitchFamily="34" charset="0"/>
                    <a:cs typeface="Arial" pitchFamily="34" charset="0"/>
                  </a:rPr>
                  <a:t>mL</a:t>
                </a:r>
                <a:endParaRPr lang="en-US" sz="900" dirty="0">
                  <a:latin typeface="Arial" pitchFamily="34" charset="0"/>
                  <a:cs typeface="Arial" pitchFamily="34" charset="0"/>
                </a:endParaRPr>
              </a:p>
            </p:txBody>
          </p:sp>
          <p:sp>
            <p:nvSpPr>
              <p:cNvPr id="14" name="TextBox 10">
                <a:extLst>
                  <a:ext uri="{FF2B5EF4-FFF2-40B4-BE49-F238E27FC236}">
                    <a16:creationId xmlns:a16="http://schemas.microsoft.com/office/drawing/2014/main" id="{0A5C93AE-7636-4F27-9CD7-ECC531462056}"/>
                  </a:ext>
                </a:extLst>
              </p:cNvPr>
              <p:cNvSpPr txBox="1"/>
              <p:nvPr/>
            </p:nvSpPr>
            <p:spPr>
              <a:xfrm rot="16200000">
                <a:off x="1775597" y="1243687"/>
                <a:ext cx="537327" cy="230832"/>
              </a:xfrm>
              <a:prstGeom prst="rect">
                <a:avLst/>
              </a:prstGeom>
              <a:noFill/>
            </p:spPr>
            <p:txBody>
              <a:bodyPr wrap="none" rtlCol="0">
                <a:spAutoFit/>
              </a:bodyPr>
              <a:lstStyle/>
              <a:p>
                <a:r>
                  <a:rPr lang="en-US" sz="900" dirty="0">
                    <a:latin typeface="Arial" pitchFamily="34" charset="0"/>
                    <a:cs typeface="Arial" pitchFamily="34" charset="0"/>
                  </a:rPr>
                  <a:t>mg/</a:t>
                </a:r>
                <a:r>
                  <a:rPr lang="en-US" sz="900" dirty="0" err="1">
                    <a:latin typeface="Arial" pitchFamily="34" charset="0"/>
                    <a:cs typeface="Arial" pitchFamily="34" charset="0"/>
                  </a:rPr>
                  <a:t>mL</a:t>
                </a:r>
                <a:endParaRPr lang="en-US" sz="900" dirty="0">
                  <a:latin typeface="Arial" pitchFamily="34" charset="0"/>
                  <a:cs typeface="Arial" pitchFamily="34" charset="0"/>
                </a:endParaRPr>
              </a:p>
            </p:txBody>
          </p:sp>
          <p:sp>
            <p:nvSpPr>
              <p:cNvPr id="15" name="TextBox 11">
                <a:extLst>
                  <a:ext uri="{FF2B5EF4-FFF2-40B4-BE49-F238E27FC236}">
                    <a16:creationId xmlns:a16="http://schemas.microsoft.com/office/drawing/2014/main" id="{CDED3EAC-968A-44EC-94EE-7A2DEB2C639D}"/>
                  </a:ext>
                </a:extLst>
              </p:cNvPr>
              <p:cNvSpPr txBox="1"/>
              <p:nvPr/>
            </p:nvSpPr>
            <p:spPr>
              <a:xfrm rot="16200000">
                <a:off x="5097453" y="1243687"/>
                <a:ext cx="537327" cy="230832"/>
              </a:xfrm>
              <a:prstGeom prst="rect">
                <a:avLst/>
              </a:prstGeom>
              <a:noFill/>
            </p:spPr>
            <p:txBody>
              <a:bodyPr wrap="none" rtlCol="0">
                <a:spAutoFit/>
              </a:bodyPr>
              <a:lstStyle/>
              <a:p>
                <a:r>
                  <a:rPr lang="en-US" sz="900" dirty="0">
                    <a:latin typeface="Arial" pitchFamily="34" charset="0"/>
                    <a:cs typeface="Arial" pitchFamily="34" charset="0"/>
                  </a:rPr>
                  <a:t>mg/</a:t>
                </a:r>
                <a:r>
                  <a:rPr lang="en-US" sz="900" dirty="0" err="1">
                    <a:latin typeface="Arial" pitchFamily="34" charset="0"/>
                    <a:cs typeface="Arial" pitchFamily="34" charset="0"/>
                  </a:rPr>
                  <a:t>mL</a:t>
                </a:r>
                <a:endParaRPr lang="en-US" sz="900" dirty="0">
                  <a:latin typeface="Arial" pitchFamily="34" charset="0"/>
                  <a:cs typeface="Arial" pitchFamily="34" charset="0"/>
                </a:endParaRPr>
              </a:p>
            </p:txBody>
          </p:sp>
        </p:grpSp>
        <p:sp>
          <p:nvSpPr>
            <p:cNvPr id="5" name="TextBox 14">
              <a:extLst>
                <a:ext uri="{FF2B5EF4-FFF2-40B4-BE49-F238E27FC236}">
                  <a16:creationId xmlns:a16="http://schemas.microsoft.com/office/drawing/2014/main" id="{2053DCFD-3FC4-46F9-A5ED-1A3351919D3D}"/>
                </a:ext>
              </a:extLst>
            </p:cNvPr>
            <p:cNvSpPr txBox="1"/>
            <p:nvPr/>
          </p:nvSpPr>
          <p:spPr>
            <a:xfrm>
              <a:off x="5111006" y="6019800"/>
              <a:ext cx="862737" cy="276999"/>
            </a:xfrm>
            <a:prstGeom prst="rect">
              <a:avLst/>
            </a:prstGeom>
            <a:solidFill>
              <a:schemeClr val="bg1"/>
            </a:solidFill>
          </p:spPr>
          <p:txBody>
            <a:bodyPr wrap="none" rtlCol="0">
              <a:spAutoFit/>
            </a:bodyPr>
            <a:lstStyle/>
            <a:p>
              <a:r>
                <a:rPr lang="en-US" sz="1200" dirty="0"/>
                <a:t>Time (min)</a:t>
              </a:r>
            </a:p>
          </p:txBody>
        </p:sp>
      </p:grpSp>
      <p:sp>
        <p:nvSpPr>
          <p:cNvPr id="19" name="TextBox 20">
            <a:extLst>
              <a:ext uri="{FF2B5EF4-FFF2-40B4-BE49-F238E27FC236}">
                <a16:creationId xmlns:a16="http://schemas.microsoft.com/office/drawing/2014/main" id="{2F9B68DF-20F5-4C15-A039-6FA407B4C5F9}"/>
              </a:ext>
            </a:extLst>
          </p:cNvPr>
          <p:cNvSpPr txBox="1"/>
          <p:nvPr/>
        </p:nvSpPr>
        <p:spPr>
          <a:xfrm>
            <a:off x="547817" y="3190407"/>
            <a:ext cx="3863546" cy="369332"/>
          </a:xfrm>
          <a:prstGeom prst="rect">
            <a:avLst/>
          </a:prstGeom>
          <a:noFill/>
        </p:spPr>
        <p:txBody>
          <a:bodyPr wrap="square" rtlCol="0">
            <a:spAutoFit/>
          </a:bodyPr>
          <a:lstStyle/>
          <a:p>
            <a:pPr algn="ctr"/>
            <a:r>
              <a:rPr lang="es-ES_tradnl" b="1" dirty="0" err="1">
                <a:solidFill>
                  <a:srgbClr val="C00000"/>
                </a:solidFill>
              </a:rPr>
              <a:t>Different</a:t>
            </a:r>
            <a:r>
              <a:rPr lang="es-ES_tradnl" b="1" dirty="0">
                <a:solidFill>
                  <a:srgbClr val="C00000"/>
                </a:solidFill>
              </a:rPr>
              <a:t> administration interval</a:t>
            </a:r>
            <a:endParaRPr lang="en-US" b="1" dirty="0">
              <a:solidFill>
                <a:srgbClr val="C00000"/>
              </a:solidFill>
            </a:endParaRPr>
          </a:p>
        </p:txBody>
      </p:sp>
      <p:sp>
        <p:nvSpPr>
          <p:cNvPr id="21" name="1 CuadroTexto">
            <a:extLst>
              <a:ext uri="{FF2B5EF4-FFF2-40B4-BE49-F238E27FC236}">
                <a16:creationId xmlns:a16="http://schemas.microsoft.com/office/drawing/2014/main" id="{B58D145E-78B3-4F99-90C0-C1099E146646}"/>
              </a:ext>
            </a:extLst>
          </p:cNvPr>
          <p:cNvSpPr txBox="1"/>
          <p:nvPr/>
        </p:nvSpPr>
        <p:spPr>
          <a:xfrm>
            <a:off x="0" y="245229"/>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Pharmacokinetic for experimental design </a:t>
            </a:r>
            <a:r>
              <a:rPr lang="en-US" dirty="0" err="1"/>
              <a:t>obtimizatio</a:t>
            </a:r>
            <a:r>
              <a:rPr lang="en-US" dirty="0"/>
              <a:t>. The case of radiosensitizers.</a:t>
            </a:r>
          </a:p>
        </p:txBody>
      </p:sp>
    </p:spTree>
    <p:extLst>
      <p:ext uri="{BB962C8B-B14F-4D97-AF65-F5344CB8AC3E}">
        <p14:creationId xmlns:p14="http://schemas.microsoft.com/office/powerpoint/2010/main" val="36663380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3" name="TextBox 19">
            <a:extLst>
              <a:ext uri="{FF2B5EF4-FFF2-40B4-BE49-F238E27FC236}">
                <a16:creationId xmlns:a16="http://schemas.microsoft.com/office/drawing/2014/main" id="{FB7B76A8-FB4C-47C6-AC8B-98BFE3445165}"/>
              </a:ext>
            </a:extLst>
          </p:cNvPr>
          <p:cNvSpPr txBox="1"/>
          <p:nvPr/>
        </p:nvSpPr>
        <p:spPr>
          <a:xfrm>
            <a:off x="1009723" y="1611133"/>
            <a:ext cx="2969739" cy="1200329"/>
          </a:xfrm>
          <a:prstGeom prst="rect">
            <a:avLst/>
          </a:prstGeom>
          <a:noFill/>
        </p:spPr>
        <p:txBody>
          <a:bodyPr wrap="square" rtlCol="0">
            <a:spAutoFit/>
          </a:bodyPr>
          <a:lstStyle/>
          <a:p>
            <a:r>
              <a:rPr lang="en-US" sz="2400" dirty="0">
                <a:cs typeface="Arial" pitchFamily="34" charset="0"/>
              </a:rPr>
              <a:t>Repeated administration</a:t>
            </a:r>
          </a:p>
          <a:p>
            <a:r>
              <a:rPr lang="en-US" sz="2400" dirty="0">
                <a:cs typeface="Arial" pitchFamily="34" charset="0"/>
              </a:rPr>
              <a:t>Every 30 minutes</a:t>
            </a:r>
          </a:p>
        </p:txBody>
      </p:sp>
      <p:grpSp>
        <p:nvGrpSpPr>
          <p:cNvPr id="4" name="Группа 20">
            <a:extLst>
              <a:ext uri="{FF2B5EF4-FFF2-40B4-BE49-F238E27FC236}">
                <a16:creationId xmlns:a16="http://schemas.microsoft.com/office/drawing/2014/main" id="{273DDE6C-AA49-4841-984F-27B661759DFA}"/>
              </a:ext>
            </a:extLst>
          </p:cNvPr>
          <p:cNvGrpSpPr/>
          <p:nvPr/>
        </p:nvGrpSpPr>
        <p:grpSpPr>
          <a:xfrm>
            <a:off x="6435076" y="4816000"/>
            <a:ext cx="3200399" cy="874873"/>
            <a:chOff x="5791201" y="4419601"/>
            <a:chExt cx="3200399" cy="874873"/>
          </a:xfrm>
        </p:grpSpPr>
        <p:sp>
          <p:nvSpPr>
            <p:cNvPr id="5" name="Прямоугольник 21">
              <a:extLst>
                <a:ext uri="{FF2B5EF4-FFF2-40B4-BE49-F238E27FC236}">
                  <a16:creationId xmlns:a16="http://schemas.microsoft.com/office/drawing/2014/main" id="{BB9309FC-A6AC-4FB3-8FB5-3B6426EFA335}"/>
                </a:ext>
              </a:extLst>
            </p:cNvPr>
            <p:cNvSpPr/>
            <p:nvPr/>
          </p:nvSpPr>
          <p:spPr>
            <a:xfrm>
              <a:off x="6629400" y="4487705"/>
              <a:ext cx="2362200" cy="738664"/>
            </a:xfrm>
            <a:prstGeom prst="rect">
              <a:avLst/>
            </a:prstGeom>
          </p:spPr>
          <p:txBody>
            <a:bodyPr wrap="square">
              <a:spAutoFit/>
            </a:bodyPr>
            <a:lstStyle/>
            <a:p>
              <a:r>
                <a:rPr lang="en-US" sz="1400" dirty="0" err="1"/>
                <a:t>Simulx</a:t>
              </a:r>
              <a:endParaRPr lang="en-US" sz="1400" dirty="0"/>
            </a:p>
            <a:p>
              <a:r>
                <a:rPr lang="en-US" sz="1400" dirty="0" err="1"/>
                <a:t>Monolix</a:t>
              </a:r>
              <a:r>
                <a:rPr lang="en-US" sz="1400" dirty="0"/>
                <a:t> Suite version 2022R2, </a:t>
              </a:r>
              <a:r>
                <a:rPr lang="en-US" sz="1400" dirty="0" err="1"/>
                <a:t>Lixoft</a:t>
              </a:r>
              <a:r>
                <a:rPr lang="en-US" sz="1400" dirty="0"/>
                <a:t>, France</a:t>
              </a:r>
            </a:p>
          </p:txBody>
        </p:sp>
        <p:pic>
          <p:nvPicPr>
            <p:cNvPr id="6" name="Picture 1" descr="C:\Users\LRB\Desktop\IGNACIO\smlx_icon.jpg">
              <a:extLst>
                <a:ext uri="{FF2B5EF4-FFF2-40B4-BE49-F238E27FC236}">
                  <a16:creationId xmlns:a16="http://schemas.microsoft.com/office/drawing/2014/main" id="{76016FD1-F32F-4DE1-88A0-CE6ACBA1D9AD}"/>
                </a:ext>
              </a:extLst>
            </p:cNvPr>
            <p:cNvPicPr>
              <a:picLocks noChangeAspect="1" noChangeArrowheads="1"/>
            </p:cNvPicPr>
            <p:nvPr/>
          </p:nvPicPr>
          <p:blipFill>
            <a:blip r:embed="rId2" cstate="print"/>
            <a:srcRect/>
            <a:stretch>
              <a:fillRect/>
            </a:stretch>
          </p:blipFill>
          <p:spPr bwMode="auto">
            <a:xfrm>
              <a:off x="5791201" y="4419601"/>
              <a:ext cx="874873" cy="874873"/>
            </a:xfrm>
            <a:prstGeom prst="rect">
              <a:avLst/>
            </a:prstGeom>
            <a:noFill/>
          </p:spPr>
        </p:pic>
      </p:grpSp>
      <p:sp>
        <p:nvSpPr>
          <p:cNvPr id="7" name="TextBox 23">
            <a:extLst>
              <a:ext uri="{FF2B5EF4-FFF2-40B4-BE49-F238E27FC236}">
                <a16:creationId xmlns:a16="http://schemas.microsoft.com/office/drawing/2014/main" id="{11D6F20E-2A94-4792-A4D4-06C3693782A5}"/>
              </a:ext>
            </a:extLst>
          </p:cNvPr>
          <p:cNvSpPr txBox="1"/>
          <p:nvPr/>
        </p:nvSpPr>
        <p:spPr>
          <a:xfrm>
            <a:off x="477062" y="3790699"/>
            <a:ext cx="3390603" cy="646331"/>
          </a:xfrm>
          <a:prstGeom prst="rect">
            <a:avLst/>
          </a:prstGeom>
          <a:noFill/>
        </p:spPr>
        <p:txBody>
          <a:bodyPr wrap="square" rtlCol="0">
            <a:spAutoFit/>
          </a:bodyPr>
          <a:lstStyle/>
          <a:p>
            <a:pPr algn="ctr"/>
            <a:r>
              <a:rPr lang="es-ES_tradnl" b="1" dirty="0" err="1">
                <a:solidFill>
                  <a:srgbClr val="C00000"/>
                </a:solidFill>
              </a:rPr>
              <a:t>Different</a:t>
            </a:r>
            <a:r>
              <a:rPr lang="es-ES_tradnl" b="1" dirty="0">
                <a:solidFill>
                  <a:srgbClr val="C00000"/>
                </a:solidFill>
              </a:rPr>
              <a:t> doce</a:t>
            </a:r>
          </a:p>
          <a:p>
            <a:pPr algn="ctr"/>
            <a:r>
              <a:rPr lang="en-US" sz="1800" b="1" dirty="0">
                <a:solidFill>
                  <a:srgbClr val="C00000"/>
                </a:solidFill>
                <a:latin typeface="Arial" pitchFamily="34" charset="0"/>
                <a:cs typeface="Arial" pitchFamily="34" charset="0"/>
              </a:rPr>
              <a:t>12, 23 &amp; 50 mg/kg</a:t>
            </a:r>
            <a:endParaRPr lang="en-US" dirty="0">
              <a:solidFill>
                <a:srgbClr val="C00000"/>
              </a:solidFill>
            </a:endParaRPr>
          </a:p>
        </p:txBody>
      </p:sp>
      <p:grpSp>
        <p:nvGrpSpPr>
          <p:cNvPr id="8" name="Group 1">
            <a:extLst>
              <a:ext uri="{FF2B5EF4-FFF2-40B4-BE49-F238E27FC236}">
                <a16:creationId xmlns:a16="http://schemas.microsoft.com/office/drawing/2014/main" id="{9A074E29-6CA6-4174-998D-8A1E27CB22C7}"/>
              </a:ext>
            </a:extLst>
          </p:cNvPr>
          <p:cNvGrpSpPr/>
          <p:nvPr/>
        </p:nvGrpSpPr>
        <p:grpSpPr>
          <a:xfrm>
            <a:off x="4613193" y="1005999"/>
            <a:ext cx="6952000" cy="5852001"/>
            <a:chOff x="1828800" y="853599"/>
            <a:chExt cx="6952000" cy="5852001"/>
          </a:xfrm>
        </p:grpSpPr>
        <p:grpSp>
          <p:nvGrpSpPr>
            <p:cNvPr id="9" name="Группа 18">
              <a:extLst>
                <a:ext uri="{FF2B5EF4-FFF2-40B4-BE49-F238E27FC236}">
                  <a16:creationId xmlns:a16="http://schemas.microsoft.com/office/drawing/2014/main" id="{87BDCCF0-9B3A-4D06-92F5-22AAADC0A5CB}"/>
                </a:ext>
              </a:extLst>
            </p:cNvPr>
            <p:cNvGrpSpPr/>
            <p:nvPr/>
          </p:nvGrpSpPr>
          <p:grpSpPr>
            <a:xfrm>
              <a:off x="1828800" y="853599"/>
              <a:ext cx="6952000" cy="5852001"/>
              <a:chOff x="1918139" y="609600"/>
              <a:chExt cx="6952000" cy="5852001"/>
            </a:xfrm>
          </p:grpSpPr>
          <p:pic>
            <p:nvPicPr>
              <p:cNvPr id="11" name="Picture 2" descr="C:\Users\LRB\Desktop\IGNACIO\Simulx\PK_HPLC_Sim\Tres dosis\Tres dosis_1cpt_F_corrected\ChartsFigures\Tres dosis.png">
                <a:extLst>
                  <a:ext uri="{FF2B5EF4-FFF2-40B4-BE49-F238E27FC236}">
                    <a16:creationId xmlns:a16="http://schemas.microsoft.com/office/drawing/2014/main" id="{7AB2DF82-620D-4E04-8332-588425D1A0B1}"/>
                  </a:ext>
                </a:extLst>
              </p:cNvPr>
              <p:cNvPicPr>
                <a:picLocks noChangeAspect="1" noChangeArrowheads="1"/>
              </p:cNvPicPr>
              <p:nvPr/>
            </p:nvPicPr>
            <p:blipFill>
              <a:blip r:embed="rId3"/>
              <a:srcRect/>
              <a:stretch>
                <a:fillRect/>
              </a:stretch>
            </p:blipFill>
            <p:spPr bwMode="auto">
              <a:xfrm>
                <a:off x="1918139" y="609600"/>
                <a:ext cx="6952000" cy="5852001"/>
              </a:xfrm>
              <a:prstGeom prst="rect">
                <a:avLst/>
              </a:prstGeom>
              <a:noFill/>
            </p:spPr>
          </p:pic>
          <p:sp>
            <p:nvSpPr>
              <p:cNvPr id="12" name="TextBox 10">
                <a:extLst>
                  <a:ext uri="{FF2B5EF4-FFF2-40B4-BE49-F238E27FC236}">
                    <a16:creationId xmlns:a16="http://schemas.microsoft.com/office/drawing/2014/main" id="{6E1BDBF8-A20E-45AE-B579-AA38B6E5D786}"/>
                  </a:ext>
                </a:extLst>
              </p:cNvPr>
              <p:cNvSpPr txBox="1"/>
              <p:nvPr/>
            </p:nvSpPr>
            <p:spPr>
              <a:xfrm>
                <a:off x="2590800" y="1905000"/>
                <a:ext cx="2133600" cy="276999"/>
              </a:xfrm>
              <a:prstGeom prst="rect">
                <a:avLst/>
              </a:prstGeom>
              <a:noFill/>
            </p:spPr>
            <p:txBody>
              <a:bodyPr wrap="square" rtlCol="0">
                <a:spAutoFit/>
              </a:bodyPr>
              <a:lstStyle/>
              <a:p>
                <a:pPr algn="ctr"/>
                <a:r>
                  <a:rPr lang="en-US" sz="1200" dirty="0">
                    <a:latin typeface="Arial" pitchFamily="34" charset="0"/>
                    <a:cs typeface="Arial" pitchFamily="34" charset="0"/>
                  </a:rPr>
                  <a:t>12 mg/kg</a:t>
                </a:r>
              </a:p>
            </p:txBody>
          </p:sp>
          <p:sp>
            <p:nvSpPr>
              <p:cNvPr id="13" name="TextBox 11">
                <a:extLst>
                  <a:ext uri="{FF2B5EF4-FFF2-40B4-BE49-F238E27FC236}">
                    <a16:creationId xmlns:a16="http://schemas.microsoft.com/office/drawing/2014/main" id="{83AA6608-48DC-405A-9990-46956B268294}"/>
                  </a:ext>
                </a:extLst>
              </p:cNvPr>
              <p:cNvSpPr txBox="1"/>
              <p:nvPr/>
            </p:nvSpPr>
            <p:spPr>
              <a:xfrm>
                <a:off x="5943600" y="1676400"/>
                <a:ext cx="2133600" cy="276999"/>
              </a:xfrm>
              <a:prstGeom prst="rect">
                <a:avLst/>
              </a:prstGeom>
              <a:noFill/>
            </p:spPr>
            <p:txBody>
              <a:bodyPr wrap="square" rtlCol="0">
                <a:spAutoFit/>
              </a:bodyPr>
              <a:lstStyle/>
              <a:p>
                <a:pPr algn="ctr"/>
                <a:r>
                  <a:rPr lang="en-US" sz="1200" dirty="0">
                    <a:latin typeface="Arial" pitchFamily="34" charset="0"/>
                    <a:cs typeface="Arial" pitchFamily="34" charset="0"/>
                  </a:rPr>
                  <a:t>23 mg/kg</a:t>
                </a:r>
              </a:p>
            </p:txBody>
          </p:sp>
          <p:sp>
            <p:nvSpPr>
              <p:cNvPr id="14" name="TextBox 12">
                <a:extLst>
                  <a:ext uri="{FF2B5EF4-FFF2-40B4-BE49-F238E27FC236}">
                    <a16:creationId xmlns:a16="http://schemas.microsoft.com/office/drawing/2014/main" id="{80866C3A-C0E5-4E91-B20D-D90BAE1096C3}"/>
                  </a:ext>
                </a:extLst>
              </p:cNvPr>
              <p:cNvSpPr txBox="1"/>
              <p:nvPr/>
            </p:nvSpPr>
            <p:spPr>
              <a:xfrm>
                <a:off x="2743200" y="4447401"/>
                <a:ext cx="2133600" cy="276999"/>
              </a:xfrm>
              <a:prstGeom prst="rect">
                <a:avLst/>
              </a:prstGeom>
              <a:noFill/>
            </p:spPr>
            <p:txBody>
              <a:bodyPr wrap="square" rtlCol="0">
                <a:spAutoFit/>
              </a:bodyPr>
              <a:lstStyle/>
              <a:p>
                <a:pPr algn="ctr"/>
                <a:r>
                  <a:rPr lang="en-US" sz="1200" dirty="0">
                    <a:latin typeface="Arial" pitchFamily="34" charset="0"/>
                    <a:cs typeface="Arial" pitchFamily="34" charset="0"/>
                  </a:rPr>
                  <a:t>50 mg/kg</a:t>
                </a:r>
              </a:p>
            </p:txBody>
          </p:sp>
          <p:sp>
            <p:nvSpPr>
              <p:cNvPr id="15" name="Прямоугольник 13">
                <a:extLst>
                  <a:ext uri="{FF2B5EF4-FFF2-40B4-BE49-F238E27FC236}">
                    <a16:creationId xmlns:a16="http://schemas.microsoft.com/office/drawing/2014/main" id="{8AC1280D-CB31-44BF-8346-3206CF424575}"/>
                  </a:ext>
                </a:extLst>
              </p:cNvPr>
              <p:cNvSpPr/>
              <p:nvPr/>
            </p:nvSpPr>
            <p:spPr>
              <a:xfrm>
                <a:off x="3200400" y="725210"/>
                <a:ext cx="11430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Прямоугольник 14">
                <a:extLst>
                  <a:ext uri="{FF2B5EF4-FFF2-40B4-BE49-F238E27FC236}">
                    <a16:creationId xmlns:a16="http://schemas.microsoft.com/office/drawing/2014/main" id="{D51ABE86-C546-4BAE-AF3D-A785245C8522}"/>
                  </a:ext>
                </a:extLst>
              </p:cNvPr>
              <p:cNvSpPr/>
              <p:nvPr/>
            </p:nvSpPr>
            <p:spPr>
              <a:xfrm>
                <a:off x="6404210" y="685800"/>
                <a:ext cx="1143000" cy="152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5">
                <a:extLst>
                  <a:ext uri="{FF2B5EF4-FFF2-40B4-BE49-F238E27FC236}">
                    <a16:creationId xmlns:a16="http://schemas.microsoft.com/office/drawing/2014/main" id="{AED48C81-22F5-466F-A978-50094EB0D892}"/>
                  </a:ext>
                </a:extLst>
              </p:cNvPr>
              <p:cNvSpPr txBox="1"/>
              <p:nvPr/>
            </p:nvSpPr>
            <p:spPr>
              <a:xfrm rot="16200000">
                <a:off x="1775597" y="3917280"/>
                <a:ext cx="537327" cy="230832"/>
              </a:xfrm>
              <a:prstGeom prst="rect">
                <a:avLst/>
              </a:prstGeom>
              <a:noFill/>
            </p:spPr>
            <p:txBody>
              <a:bodyPr wrap="none" rtlCol="0">
                <a:spAutoFit/>
              </a:bodyPr>
              <a:lstStyle/>
              <a:p>
                <a:r>
                  <a:rPr lang="en-US" sz="900" dirty="0">
                    <a:latin typeface="Arial" pitchFamily="34" charset="0"/>
                    <a:cs typeface="Arial" pitchFamily="34" charset="0"/>
                  </a:rPr>
                  <a:t>mg/</a:t>
                </a:r>
                <a:r>
                  <a:rPr lang="en-US" sz="900" dirty="0" err="1">
                    <a:latin typeface="Arial" pitchFamily="34" charset="0"/>
                    <a:cs typeface="Arial" pitchFamily="34" charset="0"/>
                  </a:rPr>
                  <a:t>mL</a:t>
                </a:r>
                <a:endParaRPr lang="en-US" sz="900" dirty="0">
                  <a:latin typeface="Arial" pitchFamily="34" charset="0"/>
                  <a:cs typeface="Arial" pitchFamily="34" charset="0"/>
                </a:endParaRPr>
              </a:p>
            </p:txBody>
          </p:sp>
          <p:sp>
            <p:nvSpPr>
              <p:cNvPr id="18" name="TextBox 16">
                <a:extLst>
                  <a:ext uri="{FF2B5EF4-FFF2-40B4-BE49-F238E27FC236}">
                    <a16:creationId xmlns:a16="http://schemas.microsoft.com/office/drawing/2014/main" id="{6B763F80-2F82-44E1-9CC9-3CAF1EF704B9}"/>
                  </a:ext>
                </a:extLst>
              </p:cNvPr>
              <p:cNvSpPr txBox="1"/>
              <p:nvPr/>
            </p:nvSpPr>
            <p:spPr>
              <a:xfrm rot="16200000">
                <a:off x="1775597" y="1243687"/>
                <a:ext cx="537327" cy="230832"/>
              </a:xfrm>
              <a:prstGeom prst="rect">
                <a:avLst/>
              </a:prstGeom>
              <a:noFill/>
            </p:spPr>
            <p:txBody>
              <a:bodyPr wrap="none" rtlCol="0">
                <a:spAutoFit/>
              </a:bodyPr>
              <a:lstStyle/>
              <a:p>
                <a:r>
                  <a:rPr lang="en-US" sz="900" dirty="0">
                    <a:latin typeface="Arial" pitchFamily="34" charset="0"/>
                    <a:cs typeface="Arial" pitchFamily="34" charset="0"/>
                  </a:rPr>
                  <a:t>mg/</a:t>
                </a:r>
                <a:r>
                  <a:rPr lang="en-US" sz="900" dirty="0" err="1">
                    <a:latin typeface="Arial" pitchFamily="34" charset="0"/>
                    <a:cs typeface="Arial" pitchFamily="34" charset="0"/>
                  </a:rPr>
                  <a:t>mL</a:t>
                </a:r>
                <a:endParaRPr lang="en-US" sz="900" dirty="0">
                  <a:latin typeface="Arial" pitchFamily="34" charset="0"/>
                  <a:cs typeface="Arial" pitchFamily="34" charset="0"/>
                </a:endParaRPr>
              </a:p>
            </p:txBody>
          </p:sp>
          <p:sp>
            <p:nvSpPr>
              <p:cNvPr id="19" name="TextBox 17">
                <a:extLst>
                  <a:ext uri="{FF2B5EF4-FFF2-40B4-BE49-F238E27FC236}">
                    <a16:creationId xmlns:a16="http://schemas.microsoft.com/office/drawing/2014/main" id="{69BD8E06-82E4-4FBE-AA78-69DFCB396F64}"/>
                  </a:ext>
                </a:extLst>
              </p:cNvPr>
              <p:cNvSpPr txBox="1"/>
              <p:nvPr/>
            </p:nvSpPr>
            <p:spPr>
              <a:xfrm rot="16200000">
                <a:off x="5097453" y="1243687"/>
                <a:ext cx="537327" cy="230832"/>
              </a:xfrm>
              <a:prstGeom prst="rect">
                <a:avLst/>
              </a:prstGeom>
              <a:noFill/>
            </p:spPr>
            <p:txBody>
              <a:bodyPr wrap="none" rtlCol="0">
                <a:spAutoFit/>
              </a:bodyPr>
              <a:lstStyle/>
              <a:p>
                <a:r>
                  <a:rPr lang="en-US" sz="900" dirty="0">
                    <a:latin typeface="Arial" pitchFamily="34" charset="0"/>
                    <a:cs typeface="Arial" pitchFamily="34" charset="0"/>
                  </a:rPr>
                  <a:t>mg/</a:t>
                </a:r>
                <a:r>
                  <a:rPr lang="en-US" sz="900" dirty="0" err="1">
                    <a:latin typeface="Arial" pitchFamily="34" charset="0"/>
                    <a:cs typeface="Arial" pitchFamily="34" charset="0"/>
                  </a:rPr>
                  <a:t>mL</a:t>
                </a:r>
                <a:endParaRPr lang="en-US" sz="900" dirty="0">
                  <a:latin typeface="Arial" pitchFamily="34" charset="0"/>
                  <a:cs typeface="Arial" pitchFamily="34" charset="0"/>
                </a:endParaRPr>
              </a:p>
            </p:txBody>
          </p:sp>
        </p:grpSp>
        <p:sp>
          <p:nvSpPr>
            <p:cNvPr id="10" name="TextBox 24">
              <a:extLst>
                <a:ext uri="{FF2B5EF4-FFF2-40B4-BE49-F238E27FC236}">
                  <a16:creationId xmlns:a16="http://schemas.microsoft.com/office/drawing/2014/main" id="{F5D8EFF3-172D-430D-A663-01AA1E63F4D4}"/>
                </a:ext>
              </a:extLst>
            </p:cNvPr>
            <p:cNvSpPr txBox="1"/>
            <p:nvPr/>
          </p:nvSpPr>
          <p:spPr>
            <a:xfrm>
              <a:off x="4858561" y="6299851"/>
              <a:ext cx="862737" cy="276999"/>
            </a:xfrm>
            <a:prstGeom prst="rect">
              <a:avLst/>
            </a:prstGeom>
            <a:solidFill>
              <a:schemeClr val="bg1"/>
            </a:solidFill>
          </p:spPr>
          <p:txBody>
            <a:bodyPr wrap="none" rtlCol="0">
              <a:spAutoFit/>
            </a:bodyPr>
            <a:lstStyle/>
            <a:p>
              <a:r>
                <a:rPr lang="en-US" sz="1200" dirty="0"/>
                <a:t>Time (min)</a:t>
              </a:r>
            </a:p>
          </p:txBody>
        </p:sp>
      </p:grpSp>
      <p:sp>
        <p:nvSpPr>
          <p:cNvPr id="20" name="TextBox 2">
            <a:extLst>
              <a:ext uri="{FF2B5EF4-FFF2-40B4-BE49-F238E27FC236}">
                <a16:creationId xmlns:a16="http://schemas.microsoft.com/office/drawing/2014/main" id="{79A8CFAE-57F0-4BF1-B781-E3C9BDD4C2F7}"/>
              </a:ext>
            </a:extLst>
          </p:cNvPr>
          <p:cNvSpPr txBox="1"/>
          <p:nvPr/>
        </p:nvSpPr>
        <p:spPr>
          <a:xfrm>
            <a:off x="8160539" y="4617333"/>
            <a:ext cx="3425985" cy="923330"/>
          </a:xfrm>
          <a:prstGeom prst="rect">
            <a:avLst/>
          </a:prstGeom>
          <a:noFill/>
        </p:spPr>
        <p:txBody>
          <a:bodyPr wrap="square" rtlCol="0">
            <a:spAutoFit/>
          </a:bodyPr>
          <a:lstStyle/>
          <a:p>
            <a:r>
              <a:rPr lang="en-US" dirty="0"/>
              <a:t>Assuming that pharmacokinetic parameters do not change with dose.</a:t>
            </a:r>
          </a:p>
        </p:txBody>
      </p:sp>
      <p:sp>
        <p:nvSpPr>
          <p:cNvPr id="21" name="1 CuadroTexto">
            <a:extLst>
              <a:ext uri="{FF2B5EF4-FFF2-40B4-BE49-F238E27FC236}">
                <a16:creationId xmlns:a16="http://schemas.microsoft.com/office/drawing/2014/main" id="{D3FFCABC-A6F8-4ED4-AF1C-0F228BEFD1B3}"/>
              </a:ext>
            </a:extLst>
          </p:cNvPr>
          <p:cNvSpPr txBox="1"/>
          <p:nvPr/>
        </p:nvSpPr>
        <p:spPr>
          <a:xfrm>
            <a:off x="0" y="245229"/>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Pharmacokinetic for experimental design </a:t>
            </a:r>
            <a:r>
              <a:rPr lang="en-US" dirty="0" err="1"/>
              <a:t>obtimizatio</a:t>
            </a:r>
            <a:r>
              <a:rPr lang="en-US" dirty="0"/>
              <a:t>. The case of radiosensitizers.</a:t>
            </a:r>
          </a:p>
        </p:txBody>
      </p:sp>
    </p:spTree>
    <p:extLst>
      <p:ext uri="{BB962C8B-B14F-4D97-AF65-F5344CB8AC3E}">
        <p14:creationId xmlns:p14="http://schemas.microsoft.com/office/powerpoint/2010/main" val="48901035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3500000" scaled="1"/>
        </a:gradFill>
        <a:effectLst/>
      </p:bgPr>
    </p:bg>
    <p:spTree>
      <p:nvGrpSpPr>
        <p:cNvPr id="1" name=""/>
        <p:cNvGrpSpPr/>
        <p:nvPr/>
      </p:nvGrpSpPr>
      <p:grpSpPr>
        <a:xfrm>
          <a:off x="0" y="0"/>
          <a:ext cx="0" cy="0"/>
          <a:chOff x="0" y="0"/>
          <a:chExt cx="0" cy="0"/>
        </a:xfrm>
      </p:grpSpPr>
      <p:sp>
        <p:nvSpPr>
          <p:cNvPr id="2" name="1 CuadroTexto">
            <a:extLst>
              <a:ext uri="{FF2B5EF4-FFF2-40B4-BE49-F238E27FC236}">
                <a16:creationId xmlns:a16="http://schemas.microsoft.com/office/drawing/2014/main" id="{8320FB8A-83B6-4730-8DA1-6B280DC66327}"/>
              </a:ext>
            </a:extLst>
          </p:cNvPr>
          <p:cNvSpPr txBox="1"/>
          <p:nvPr/>
        </p:nvSpPr>
        <p:spPr>
          <a:xfrm>
            <a:off x="0" y="245229"/>
            <a:ext cx="12192000" cy="46166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defPPr>
              <a:defRPr lang="es-ES"/>
            </a:defPPr>
            <a:lvl1pPr algn="ctr">
              <a:defRPr sz="2400" b="1">
                <a:solidFill>
                  <a:schemeClr val="bg1"/>
                </a:solidFill>
                <a:latin typeface="+mj-lt"/>
              </a:defRPr>
            </a:lvl1pPr>
            <a:lvl2pPr>
              <a:defRPr>
                <a:solidFill>
                  <a:schemeClr val="lt1"/>
                </a:solidFill>
                <a:latin typeface="+mn-lt"/>
              </a:defRPr>
            </a:lvl2pPr>
            <a:lvl3pPr>
              <a:defRPr>
                <a:solidFill>
                  <a:schemeClr val="lt1"/>
                </a:solidFill>
                <a:latin typeface="+mn-lt"/>
              </a:defRPr>
            </a:lvl3pPr>
            <a:lvl4pPr>
              <a:defRPr>
                <a:solidFill>
                  <a:schemeClr val="lt1"/>
                </a:solidFill>
                <a:latin typeface="+mn-lt"/>
              </a:defRPr>
            </a:lvl4pPr>
            <a:lvl5pPr>
              <a:defRPr>
                <a:solidFill>
                  <a:schemeClr val="lt1"/>
                </a:solidFill>
                <a:latin typeface="+mn-lt"/>
              </a:defRPr>
            </a:lvl5pPr>
            <a:lvl6pPr>
              <a:defRPr>
                <a:solidFill>
                  <a:schemeClr val="lt1"/>
                </a:solidFill>
                <a:latin typeface="+mn-lt"/>
              </a:defRPr>
            </a:lvl6pPr>
            <a:lvl7pPr>
              <a:defRPr>
                <a:solidFill>
                  <a:schemeClr val="lt1"/>
                </a:solidFill>
                <a:latin typeface="+mn-lt"/>
              </a:defRPr>
            </a:lvl7pPr>
            <a:lvl8pPr>
              <a:defRPr>
                <a:solidFill>
                  <a:schemeClr val="lt1"/>
                </a:solidFill>
                <a:latin typeface="+mn-lt"/>
              </a:defRPr>
            </a:lvl8pPr>
            <a:lvl9pPr>
              <a:defRPr>
                <a:solidFill>
                  <a:schemeClr val="lt1"/>
                </a:solidFill>
                <a:latin typeface="+mn-lt"/>
              </a:defRPr>
            </a:lvl9pPr>
          </a:lstStyle>
          <a:p>
            <a:pPr algn="l">
              <a:defRPr/>
            </a:pPr>
            <a:r>
              <a:rPr lang="en-US" dirty="0"/>
              <a:t>Conclusions:</a:t>
            </a:r>
          </a:p>
        </p:txBody>
      </p:sp>
      <p:sp>
        <p:nvSpPr>
          <p:cNvPr id="3" name="CuadroTexto 2">
            <a:extLst>
              <a:ext uri="{FF2B5EF4-FFF2-40B4-BE49-F238E27FC236}">
                <a16:creationId xmlns:a16="http://schemas.microsoft.com/office/drawing/2014/main" id="{CF1DBEAC-C107-4AD4-908F-17763A924EFF}"/>
              </a:ext>
            </a:extLst>
          </p:cNvPr>
          <p:cNvSpPr txBox="1"/>
          <p:nvPr/>
        </p:nvSpPr>
        <p:spPr>
          <a:xfrm>
            <a:off x="3795260" y="1952367"/>
            <a:ext cx="4328364" cy="646331"/>
          </a:xfrm>
          <a:prstGeom prst="rect">
            <a:avLst/>
          </a:prstGeom>
          <a:noFill/>
        </p:spPr>
        <p:txBody>
          <a:bodyPr wrap="none" rtlCol="0">
            <a:spAutoFit/>
          </a:bodyPr>
          <a:lstStyle/>
          <a:p>
            <a:r>
              <a:rPr lang="es-ES" sz="3600" dirty="0" err="1"/>
              <a:t>We</a:t>
            </a:r>
            <a:r>
              <a:rPr lang="es-ES" sz="3600" dirty="0"/>
              <a:t> </a:t>
            </a:r>
            <a:r>
              <a:rPr lang="es-ES" sz="3600" dirty="0" err="1"/>
              <a:t>need</a:t>
            </a:r>
            <a:r>
              <a:rPr lang="es-ES" sz="3600" dirty="0"/>
              <a:t> </a:t>
            </a:r>
            <a:r>
              <a:rPr lang="es-ES" sz="3600" dirty="0" err="1"/>
              <a:t>to</a:t>
            </a:r>
            <a:r>
              <a:rPr lang="es-ES" sz="3600" dirty="0"/>
              <a:t> </a:t>
            </a:r>
            <a:r>
              <a:rPr lang="es-ES" sz="3600" dirty="0" err="1"/>
              <a:t>work</a:t>
            </a:r>
            <a:r>
              <a:rPr lang="es-ES" sz="3600" dirty="0"/>
              <a:t> a </a:t>
            </a:r>
            <a:r>
              <a:rPr lang="es-ES" sz="3600" dirty="0" err="1"/>
              <a:t>lot</a:t>
            </a:r>
            <a:endParaRPr lang="es-MX" sz="3600" dirty="0"/>
          </a:p>
        </p:txBody>
      </p:sp>
      <p:sp>
        <p:nvSpPr>
          <p:cNvPr id="4" name="CuadroTexto 3">
            <a:extLst>
              <a:ext uri="{FF2B5EF4-FFF2-40B4-BE49-F238E27FC236}">
                <a16:creationId xmlns:a16="http://schemas.microsoft.com/office/drawing/2014/main" id="{29E75401-5269-42DD-95D3-22B9B84CC5D6}"/>
              </a:ext>
            </a:extLst>
          </p:cNvPr>
          <p:cNvSpPr txBox="1"/>
          <p:nvPr/>
        </p:nvSpPr>
        <p:spPr>
          <a:xfrm>
            <a:off x="4178409" y="3837993"/>
            <a:ext cx="3562065" cy="646331"/>
          </a:xfrm>
          <a:prstGeom prst="rect">
            <a:avLst/>
          </a:prstGeom>
          <a:noFill/>
        </p:spPr>
        <p:txBody>
          <a:bodyPr wrap="none" rtlCol="0">
            <a:spAutoFit/>
          </a:bodyPr>
          <a:lstStyle/>
          <a:p>
            <a:r>
              <a:rPr lang="es-ES" sz="3600" dirty="0" err="1"/>
              <a:t>Thanks</a:t>
            </a:r>
            <a:r>
              <a:rPr lang="es-ES" sz="3600" dirty="0"/>
              <a:t> </a:t>
            </a:r>
            <a:r>
              <a:rPr lang="es-ES" sz="3600" dirty="0" err="1"/>
              <a:t>very</a:t>
            </a:r>
            <a:r>
              <a:rPr lang="es-ES" sz="3600" dirty="0"/>
              <a:t> </a:t>
            </a:r>
            <a:r>
              <a:rPr lang="es-ES" sz="3600" dirty="0" err="1"/>
              <a:t>much</a:t>
            </a:r>
            <a:endParaRPr lang="es-MX" sz="3600" dirty="0"/>
          </a:p>
        </p:txBody>
      </p:sp>
    </p:spTree>
    <p:extLst>
      <p:ext uri="{BB962C8B-B14F-4D97-AF65-F5344CB8AC3E}">
        <p14:creationId xmlns:p14="http://schemas.microsoft.com/office/powerpoint/2010/main" val="39857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2953</TotalTime>
  <Words>2962</Words>
  <Application>Microsoft Office PowerPoint</Application>
  <PresentationFormat>Panorámica</PresentationFormat>
  <Paragraphs>827</Paragraphs>
  <Slides>50</Slides>
  <Notes>0</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50</vt:i4>
      </vt:variant>
    </vt:vector>
  </HeadingPairs>
  <TitlesOfParts>
    <vt:vector size="60" baseType="lpstr">
      <vt:lpstr>Arial</vt:lpstr>
      <vt:lpstr>Calibri</vt:lpstr>
      <vt:lpstr>Calibri Light</vt:lpstr>
      <vt:lpstr>Cambria Math</vt:lpstr>
      <vt:lpstr>Franklin Gothic Book</vt:lpstr>
      <vt:lpstr>STIXTwoText</vt:lpstr>
      <vt:lpstr>STIXTwoText-Italic</vt:lpstr>
      <vt:lpstr>Times New Roman</vt:lpstr>
      <vt:lpstr>Trebuchet MS</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LRB</dc:creator>
  <cp:lastModifiedBy>Ignacio</cp:lastModifiedBy>
  <cp:revision>146</cp:revision>
  <dcterms:created xsi:type="dcterms:W3CDTF">2026-05-12T11:29:49Z</dcterms:created>
  <dcterms:modified xsi:type="dcterms:W3CDTF">2026-05-20T05:58:03Z</dcterms:modified>
</cp:coreProperties>
</file>